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B652EB-40DF-4B9A-BE4F-6901F9FF1A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E9A645-3245-456C-BF38-B85262B3A9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EE059A-5C79-4E8B-A805-0778CA5A61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942980-8B40-4378-B654-7236DADE3F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CDF001-6788-4161-8AA7-3E3812D42F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0F5827-AFBD-4D6E-8F51-9BBADE9501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24D98C-C3D5-440F-A500-387A12D263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9760E6-B535-4F6F-8E65-F8A56B0DC9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FEB09E-51D4-45F7-B0A5-5694A787EF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93D786-3142-4E48-86B0-7A0BD514C9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6BEC43-DE1F-4520-A703-2BC37C2968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CAE2AD-D150-4825-A78B-57547E57E1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7840" cy="56678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7840" cy="37778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7840" cy="2678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7840" cy="5378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A444F5E-883E-4224-8049-1199B2452F75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7840" cy="2678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7840" cy="2678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0" y="0"/>
            <a:ext cx="10077840" cy="12128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15000" y="5175000"/>
            <a:ext cx="447840" cy="4478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180000" y="5130000"/>
            <a:ext cx="717840" cy="537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1CDBAEEC-5D84-4D4A-908C-91D3E773068F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7840" cy="2678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7840" cy="2678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5400000"/>
            <a:ext cx="10077840" cy="2678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0" y="0"/>
            <a:ext cx="10077840" cy="12128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9315000" y="5175000"/>
            <a:ext cx="447840" cy="4478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9180000" y="5130000"/>
            <a:ext cx="717840" cy="537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EEB1CF33-A1B6-4CE0-BEE7-47E13FFA4C9E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7840" cy="2678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dt" idx="7"/>
          </p:nvPr>
        </p:nvSpPr>
        <p:spPr>
          <a:xfrm>
            <a:off x="360000" y="5400000"/>
            <a:ext cx="2877840" cy="2678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0" y="5400000"/>
            <a:ext cx="10077840" cy="2678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0" y="0"/>
            <a:ext cx="10077840" cy="12128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9315000" y="5175000"/>
            <a:ext cx="447840" cy="4478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9180000" y="5130000"/>
            <a:ext cx="717840" cy="537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FAAB0E76-CFBC-492C-ACBB-E2F8B59BCEE1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ftr" idx="8"/>
          </p:nvPr>
        </p:nvSpPr>
        <p:spPr>
          <a:xfrm>
            <a:off x="3420000" y="5400000"/>
            <a:ext cx="3237840" cy="2678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dt" idx="9"/>
          </p:nvPr>
        </p:nvSpPr>
        <p:spPr>
          <a:xfrm>
            <a:off x="360000" y="5400000"/>
            <a:ext cx="2877840" cy="2678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27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200" spc="-1" strike="noStrike">
                <a:latin typeface="Arial"/>
              </a:rPr>
              <a:t>On Picard Groups and Jacobians of Directed Graphs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504000" y="4071960"/>
            <a:ext cx="9070200" cy="11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JAIUNG JUN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MATTHEW PISANO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Trees, Cycles, and Pseudo-Trees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84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 </a:t>
            </a:r>
            <a:r>
              <a:rPr b="1" lang="en-US" sz="2400" spc="-1" strike="noStrike">
                <a:latin typeface="Arial"/>
              </a:rPr>
              <a:t>Tree Graph</a:t>
            </a:r>
            <a:r>
              <a:rPr b="0" lang="en-US" sz="2400" spc="-1" strike="noStrike">
                <a:latin typeface="Arial"/>
              </a:rPr>
              <a:t> is a graph where there is only one path between vertices and contains no cycles.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 </a:t>
            </a:r>
            <a:r>
              <a:rPr b="1" lang="en-US" sz="2400" spc="-1" strike="noStrike">
                <a:latin typeface="Arial"/>
              </a:rPr>
              <a:t>Cycle Graph</a:t>
            </a:r>
            <a:r>
              <a:rPr b="0" lang="en-US" sz="2400" spc="-1" strike="noStrike">
                <a:latin typeface="Arial"/>
              </a:rPr>
              <a:t> is a graph that only has one cycle, or a line graph with another connection between the first and last vertices.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 </a:t>
            </a:r>
            <a:r>
              <a:rPr b="1" lang="en-US" sz="2400" spc="-1" strike="noStrike">
                <a:latin typeface="Arial"/>
              </a:rPr>
              <a:t>Pseudo-Tree Graph</a:t>
            </a:r>
            <a:r>
              <a:rPr b="0" lang="en-US" sz="2400" spc="-1" strike="noStrike">
                <a:latin typeface="Arial"/>
              </a:rPr>
              <a:t> is a combination of these two.  This graph is created by gluing a tree to one of the vertices of a cycle graph.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Research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Objectives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84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80" spc="-1" strike="noStrike">
                <a:latin typeface="Arial"/>
              </a:rPr>
              <a:t>The overarching objective of this project is to develop techniques to calculate the Picard group and Jacobian of cycle graphs and trees.</a:t>
            </a:r>
            <a:endParaRPr b="0" lang="en-US" sz="248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80" spc="-1" strike="noStrike">
                <a:latin typeface="Arial"/>
              </a:rPr>
              <a:t>These techniques can then be used on pseudo-trees to more easily calculate their Picard Groups and Jacobians as they are less trivial. </a:t>
            </a:r>
            <a:endParaRPr b="0" lang="en-US" sz="24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7840" cy="124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Finding The Rank of a Tree’s Picard Group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84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Picard group is commonly written in the form </a:t>
            </a:r>
            <a:r>
              <a:rPr b="0" i="1" lang="en-US" sz="1800" spc="-1" strike="noStrike">
                <a:latin typeface="Arial"/>
              </a:rPr>
              <a:t>Pic(G) = Jac(G) x ℤ</a:t>
            </a:r>
            <a:r>
              <a:rPr b="0" i="1" lang="en-US" sz="1800" spc="-1" strike="noStrike" baseline="33000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, where </a:t>
            </a:r>
            <a:r>
              <a:rPr b="0" i="1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 is the rank of the Picard group.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[Explanation of </a:t>
            </a:r>
            <a:r>
              <a:rPr b="0" i="1" lang="en-US" sz="1800" spc="-1" strike="noStrike">
                <a:solidFill>
                  <a:srgbClr val="c9211e"/>
                </a:solidFill>
                <a:latin typeface="Arial"/>
              </a:rPr>
              <a:t>ℤ</a:t>
            </a:r>
            <a:r>
              <a:rPr b="0" i="1" lang="en-US" sz="1800" spc="-1" strike="noStrike" baseline="33000">
                <a:solidFill>
                  <a:srgbClr val="c9211e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]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[Possibly remove detailed explanation in the interest of time and simplicity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]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We have noticed that this rank for a tree graph can be easily calculated inductively.  By reconstructing an arbitrary tree edge by edge, its rank can be determined by following two rules.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If the next arrow drawn is pointing towards the graph or if it is bidirectional, the rank does not change.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If the next arrow is pointing towards the new vertex, the rank increases by one.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rank of a tree corresponds to the number of terminal strong components of that tree, sections that are only connected to the rest of the graph by an incoming edge and have a path between all of its member vertices.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7840" cy="124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Finding The Jacobian of a Tree or Cycle Graph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84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Jacobian of a tree is simple, it is always the trivial group, or that the winning configurations of a tree can be described very simply.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Jacobian of a Cycle graph is more complex, but easily calculable if the cycle has two paths, or sections of oriented edges with the same orientation.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have discovered that, for this special type of cycle graph, all Jacobians, ℤ</a:t>
            </a:r>
            <a:r>
              <a:rPr b="0" lang="en-US" sz="3200" spc="-1" strike="noStrike" baseline="-8000">
                <a:solidFill>
                  <a:srgbClr val="000000"/>
                </a:solidFill>
                <a:latin typeface="Arial"/>
              </a:rPr>
              <a:t>1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ℤ</a:t>
            </a:r>
            <a:r>
              <a:rPr b="0" lang="en-US" sz="3200" spc="-1" strike="noStrike" baseline="-8000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exist for some combination of directed edge orientations.  For these types of graphs,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Jac(G)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can be calculated very quickly.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Finding The Jacobian of a Cycle Graph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799920" y="2743200"/>
            <a:ext cx="3542040" cy="2656080"/>
          </a:xfrm>
          <a:prstGeom prst="rect">
            <a:avLst/>
          </a:prstGeom>
          <a:ln w="0"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5715000" y="2743200"/>
            <a:ext cx="3542040" cy="2656080"/>
          </a:xfrm>
          <a:prstGeom prst="rect">
            <a:avLst/>
          </a:prstGeom>
          <a:ln w="0">
            <a:noFill/>
          </a:ln>
        </p:spPr>
      </p:pic>
      <p:pic>
        <p:nvPicPr>
          <p:cNvPr id="207" name="" descr=""/>
          <p:cNvPicPr/>
          <p:nvPr/>
        </p:nvPicPr>
        <p:blipFill>
          <a:blip r:embed="rId3"/>
          <a:stretch/>
        </p:blipFill>
        <p:spPr>
          <a:xfrm>
            <a:off x="3314520" y="1228680"/>
            <a:ext cx="3542040" cy="2656080"/>
          </a:xfrm>
          <a:prstGeom prst="rect">
            <a:avLst/>
          </a:prstGeom>
          <a:ln w="0">
            <a:noFill/>
          </a:ln>
        </p:spPr>
      </p:pic>
      <p:sp>
        <p:nvSpPr>
          <p:cNvPr id="208" name=""/>
          <p:cNvSpPr/>
          <p:nvPr/>
        </p:nvSpPr>
        <p:spPr>
          <a:xfrm rot="18160800">
            <a:off x="3656880" y="2286360"/>
            <a:ext cx="1370160" cy="22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"/>
          <p:cNvSpPr/>
          <p:nvPr/>
        </p:nvSpPr>
        <p:spPr>
          <a:xfrm rot="3178800">
            <a:off x="5395320" y="2195280"/>
            <a:ext cx="912960" cy="22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>
            <a:off x="4800600" y="3429000"/>
            <a:ext cx="912960" cy="22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 rot="18160800">
            <a:off x="1151280" y="3954240"/>
            <a:ext cx="1370160" cy="22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"/>
          <p:cNvSpPr/>
          <p:nvPr/>
        </p:nvSpPr>
        <p:spPr>
          <a:xfrm rot="14195400">
            <a:off x="2727360" y="3823200"/>
            <a:ext cx="1370160" cy="22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 rot="21568800">
            <a:off x="1817640" y="4960080"/>
            <a:ext cx="1370160" cy="22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"/>
          <p:cNvSpPr/>
          <p:nvPr/>
        </p:nvSpPr>
        <p:spPr>
          <a:xfrm>
            <a:off x="7086600" y="5029200"/>
            <a:ext cx="912960" cy="22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"/>
          <p:cNvSpPr/>
          <p:nvPr/>
        </p:nvSpPr>
        <p:spPr>
          <a:xfrm rot="13918800">
            <a:off x="7857720" y="3799440"/>
            <a:ext cx="912960" cy="22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"/>
          <p:cNvSpPr/>
          <p:nvPr/>
        </p:nvSpPr>
        <p:spPr>
          <a:xfrm rot="7579800">
            <a:off x="6307560" y="3792600"/>
            <a:ext cx="912960" cy="22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7840" cy="124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Creating a Pseudo-Tree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46836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A Pseudo-tree can be created by gluing a tree to a cycle graph in one of two ways.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By Vertex – Here, whichever vertices will be glued together will be merged into one vertex.  With this way of gluing, one vertex will be shared between the two glued graphs.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By Edge – With this method, the two graphs are joined by an additional edge.  This helps to preserve the attributes of the original graphs into the resulting glues pseudo-tree, such as the Jacobian often being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	</a:t>
            </a:r>
            <a:r>
              <a:rPr b="0" i="1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Jac(cycle) x Jac(tree)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.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7840" cy="124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Further Research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46836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Going forward, we plan to consolidate the findings we already have and extend our reasoning to other graphs.  This includes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Finalizing our methods for cycle graphs and trees.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Expanding those methods to pseudo trees to notice a more concrete pattern.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Expanding our research to include complete and wheel graphs.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Credits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84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Image of chip firing game: </a:t>
            </a:r>
            <a:r>
              <a:rPr b="0" i="1" lang="en-US" sz="3200" spc="-1" strike="noStrike">
                <a:latin typeface="Arial"/>
              </a:rPr>
              <a:t>https://www.wikiwand.com/en/Chip-firing_game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Preliminaries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Graph Theory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649764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game that we have studied for our research is based upon graph theory.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graph theory, a graph is represented be a series of nodes, or vertices, connected by edges.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Edges can be directed in one of two directions or on both directions.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6858000" y="2286000"/>
            <a:ext cx="2971440" cy="222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The Chip Firing Game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84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When a game is started, each vertex on a graph is assigned a certain number of chips.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During play, chips can be lent or borrowed at each node where one or more chips are either sent or received along each outgoing edge equally.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the case of a directed graph, vertices can only interact with another along an outgoing or bidirectional edge.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game is won once every vertex has a zero or greater number of chips (i.e. this vertex is not in debt).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The Chip Firing Game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2057400" y="2286000"/>
            <a:ext cx="6198480" cy="178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7840" cy="124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Applications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46836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By further understanding how to analyze the possible moves and winning strategies of more complex graphs, Chip-Firing games become more easily usable in different applications.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A notable usage of these games is in economics, where these games, especially the directed variants can be used to model the flow of money.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A more entertaining usage is through map-based board games such as </a:t>
            </a:r>
            <a:r>
              <a:rPr b="0" i="1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RISK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 where armies are sent to neutralize neighboring enemies until the game is won when no other enemies are on the board.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/>
          </p:nvPr>
        </p:nvSpPr>
        <p:spPr>
          <a:xfrm>
            <a:off x="360000" y="1485000"/>
            <a:ext cx="935784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In the study of this game a </a:t>
            </a:r>
            <a:r>
              <a:rPr b="1" lang="en-US" sz="3200" spc="-1" strike="noStrike">
                <a:latin typeface="Arial"/>
                <a:ea typeface="Noto Sans CJK SC"/>
              </a:rPr>
              <a:t>Divisor</a:t>
            </a:r>
            <a:r>
              <a:rPr b="0" lang="en-US" sz="3200" spc="-1" strike="noStrike">
                <a:latin typeface="Arial"/>
                <a:ea typeface="Noto Sans CJK SC"/>
              </a:rPr>
              <a:t> of a graph </a:t>
            </a:r>
            <a:r>
              <a:rPr b="0" i="1" lang="en-US" sz="3200" spc="-1" strike="noStrike">
                <a:latin typeface="Arial"/>
                <a:ea typeface="Noto Sans CJK SC"/>
              </a:rPr>
              <a:t>G</a:t>
            </a:r>
            <a:r>
              <a:rPr b="0" lang="en-US" sz="3200" spc="-1" strike="noStrike">
                <a:latin typeface="Arial"/>
                <a:ea typeface="Noto Sans CJK SC"/>
              </a:rPr>
              <a:t>,</a:t>
            </a:r>
            <a:r>
              <a:rPr b="0" i="1" lang="en-US" sz="3200" spc="-1" strike="noStrike">
                <a:latin typeface="Arial"/>
                <a:ea typeface="Noto Sans CJK SC"/>
              </a:rPr>
              <a:t> Div(G)</a:t>
            </a:r>
            <a:r>
              <a:rPr b="0" lang="en-US" sz="3200" spc="-1" strike="noStrike">
                <a:latin typeface="Arial"/>
                <a:ea typeface="Noto Sans CJK SC"/>
              </a:rPr>
              <a:t>, is an integer vector (a list of integers) </a:t>
            </a:r>
            <a:r>
              <a:rPr b="0" i="1" lang="en-US" sz="3200" spc="-1" strike="noStrike"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latin typeface="Arial"/>
                <a:ea typeface="Noto Sans CJK SC"/>
              </a:rPr>
              <a:t> integers long</a:t>
            </a:r>
            <a:r>
              <a:rPr b="0" lang="en-US" sz="3200" spc="-1" strike="noStrike">
                <a:latin typeface="Arial"/>
                <a:ea typeface="Noto Sans CJK SC"/>
              </a:rPr>
              <a:t> where </a:t>
            </a:r>
            <a:r>
              <a:rPr b="0" i="1" lang="en-US" sz="3200" spc="-1" strike="noStrike"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latin typeface="Arial"/>
                <a:ea typeface="Noto Sans CJK SC"/>
              </a:rPr>
              <a:t> is the number of vertices in the graph.  The </a:t>
            </a:r>
            <a:r>
              <a:rPr b="0" i="1" lang="en-US" sz="3200" spc="-1" strike="noStrike">
                <a:latin typeface="Arial"/>
                <a:ea typeface="Noto Sans CJK SC"/>
              </a:rPr>
              <a:t>i</a:t>
            </a:r>
            <a:r>
              <a:rPr b="0" i="1" lang="en-US" sz="3200" spc="-1" strike="noStrike" baseline="33000">
                <a:latin typeface="Arial"/>
                <a:ea typeface="Noto Sans CJK SC"/>
              </a:rPr>
              <a:t>th</a:t>
            </a:r>
            <a:r>
              <a:rPr b="0" lang="en-US" sz="3200" spc="-1" strike="noStrike">
                <a:latin typeface="Arial"/>
                <a:ea typeface="Noto Sans CJK SC"/>
              </a:rPr>
              <a:t> element of </a:t>
            </a:r>
            <a:r>
              <a:rPr b="0" lang="en-US" sz="3200" spc="-1" strike="noStrike">
                <a:latin typeface="Arial"/>
                <a:ea typeface="Noto Sans CJK SC"/>
              </a:rPr>
              <a:t>this vector</a:t>
            </a:r>
            <a:r>
              <a:rPr b="0" lang="en-US" sz="3200" spc="-1" strike="noStrike">
                <a:latin typeface="Arial"/>
                <a:ea typeface="Noto Sans CJK SC"/>
              </a:rPr>
              <a:t> is the number of chips on the </a:t>
            </a:r>
            <a:r>
              <a:rPr b="0" i="1" lang="en-US" sz="3200" spc="-1" strike="noStrike">
                <a:latin typeface="Arial"/>
                <a:ea typeface="Noto Sans CJK SC"/>
              </a:rPr>
              <a:t>i</a:t>
            </a:r>
            <a:r>
              <a:rPr b="0" i="1" lang="en-US" sz="3200" spc="-1" strike="noStrike" baseline="33000">
                <a:latin typeface="Arial"/>
                <a:ea typeface="Noto Sans CJK SC"/>
              </a:rPr>
              <a:t>th </a:t>
            </a:r>
            <a:r>
              <a:rPr b="0" lang="en-US" sz="3200" spc="-1" strike="noStrike">
                <a:latin typeface="Arial"/>
                <a:ea typeface="Noto Sans CJK SC"/>
              </a:rPr>
              <a:t>vertex of the graph.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Two divisors have an </a:t>
            </a:r>
            <a:r>
              <a:rPr b="1" lang="en-US" sz="3200" spc="-1" strike="noStrike">
                <a:latin typeface="Arial"/>
                <a:ea typeface="Noto Sans CJK SC"/>
              </a:rPr>
              <a:t>Equivalence Relation</a:t>
            </a:r>
            <a:r>
              <a:rPr b="0" lang="en-US" sz="3200" spc="-1" strike="noStrike">
                <a:latin typeface="Arial"/>
                <a:ea typeface="Noto Sans CJK SC"/>
              </a:rPr>
              <a:t> (</a:t>
            </a:r>
            <a:r>
              <a:rPr b="0" i="1" lang="en-US" sz="3200" spc="-1" strike="noStrike">
                <a:latin typeface="Arial"/>
                <a:ea typeface="Noto Sans CJK SC"/>
              </a:rPr>
              <a:t>∼</a:t>
            </a:r>
            <a:r>
              <a:rPr b="0" lang="en-US" sz="3200" spc="-1" strike="noStrike">
                <a:latin typeface="Arial"/>
                <a:ea typeface="Noto Sans CJK SC"/>
              </a:rPr>
              <a:t>) if one divisor can be obtained from the other by a finite series of lending or borrowing moves. 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An </a:t>
            </a:r>
            <a:r>
              <a:rPr b="1" i="1" lang="en-US" sz="3200" spc="-1" strike="noStrike">
                <a:latin typeface="Arial"/>
                <a:ea typeface="Noto Sans CJK SC"/>
              </a:rPr>
              <a:t>Equivalence Class</a:t>
            </a:r>
            <a:r>
              <a:rPr b="0" i="1" lang="en-US" sz="3200" spc="-1" strike="noStrike">
                <a:latin typeface="Arial"/>
                <a:ea typeface="Noto Sans CJK SC"/>
              </a:rPr>
              <a:t>, [D]</a:t>
            </a:r>
            <a:r>
              <a:rPr b="0" lang="en-US" sz="3200" spc="-1" strike="noStrike">
                <a:latin typeface="Arial"/>
                <a:ea typeface="Noto Sans CJK SC"/>
              </a:rPr>
              <a:t>, is the set of all divisors that are equivalent to each other.  For example, the set of all divisors that can be gotten from the initial starting state of a game.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Divisors and Equivalence Relations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Divisors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022400" y="1509840"/>
            <a:ext cx="4690800" cy="3517560"/>
          </a:xfrm>
          <a:prstGeom prst="rect">
            <a:avLst/>
          </a:prstGeom>
          <a:ln w="0">
            <a:noFill/>
          </a:ln>
        </p:spPr>
      </p:pic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360000" y="2507760"/>
            <a:ext cx="1467000" cy="160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G=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5486400" y="1828800"/>
            <a:ext cx="4341600" cy="14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JetBrains Mono"/>
              </a:rPr>
              <a:t>Where divisor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JetBrains Mono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JetBrains Mono"/>
              </a:rPr>
              <a:t>D=</a:t>
            </a:r>
            <a:r>
              <a:rPr b="0" lang="en-US" sz="3200" spc="-1" strike="noStrike">
                <a:solidFill>
                  <a:srgbClr val="a9b7c6"/>
                </a:solidFill>
                <a:latin typeface="Arial"/>
                <a:ea typeface="JetBrains Mono"/>
              </a:rPr>
              <a:t>[</a:t>
            </a:r>
            <a:r>
              <a:rPr b="0" lang="en-US" sz="3200" spc="-1" strike="noStrike">
                <a:solidFill>
                  <a:srgbClr val="2abadb"/>
                </a:solidFill>
                <a:latin typeface="Arial"/>
                <a:ea typeface="JetBrains Mono"/>
              </a:rPr>
              <a:t>16</a:t>
            </a:r>
            <a:r>
              <a:rPr b="0" lang="en-US" sz="3200" spc="-1" strike="noStrike">
                <a:solidFill>
                  <a:srgbClr val="4a4df3"/>
                </a:solidFill>
                <a:latin typeface="Arial"/>
                <a:ea typeface="JetBrains Mono"/>
              </a:rPr>
              <a:t>, </a:t>
            </a:r>
            <a:r>
              <a:rPr b="0" lang="en-US" sz="3200" spc="-1" strike="noStrike">
                <a:solidFill>
                  <a:srgbClr val="a9b7c6"/>
                </a:solidFill>
                <a:latin typeface="Arial"/>
                <a:ea typeface="JetBrains Mono"/>
              </a:rPr>
              <a:t>-</a:t>
            </a:r>
            <a:r>
              <a:rPr b="0" lang="en-US" sz="3200" spc="-1" strike="noStrike">
                <a:solidFill>
                  <a:srgbClr val="2abadb"/>
                </a:solidFill>
                <a:latin typeface="Arial"/>
                <a:ea typeface="JetBrains Mono"/>
              </a:rPr>
              <a:t>4</a:t>
            </a:r>
            <a:r>
              <a:rPr b="0" lang="en-US" sz="3200" spc="-1" strike="noStrike">
                <a:solidFill>
                  <a:srgbClr val="4a4df3"/>
                </a:solidFill>
                <a:latin typeface="Arial"/>
                <a:ea typeface="JetBrains Mono"/>
              </a:rPr>
              <a:t>, </a:t>
            </a:r>
            <a:r>
              <a:rPr b="0" lang="en-US" sz="3200" spc="-1" strike="noStrike">
                <a:solidFill>
                  <a:srgbClr val="a9b7c6"/>
                </a:solidFill>
                <a:latin typeface="Arial"/>
                <a:ea typeface="JetBrains Mono"/>
              </a:rPr>
              <a:t>-</a:t>
            </a:r>
            <a:r>
              <a:rPr b="0" lang="en-US" sz="3200" spc="-1" strike="noStrike">
                <a:solidFill>
                  <a:srgbClr val="2abadb"/>
                </a:solidFill>
                <a:latin typeface="Arial"/>
                <a:ea typeface="JetBrains Mono"/>
              </a:rPr>
              <a:t>5</a:t>
            </a:r>
            <a:r>
              <a:rPr b="0" lang="en-US" sz="3200" spc="-1" strike="noStrike">
                <a:solidFill>
                  <a:srgbClr val="4a4df3"/>
                </a:solidFill>
                <a:latin typeface="Arial"/>
                <a:ea typeface="JetBrains Mono"/>
              </a:rPr>
              <a:t>,</a:t>
            </a:r>
            <a:r>
              <a:rPr b="0" lang="en-US" sz="3200" spc="-1" strike="noStrike">
                <a:solidFill>
                  <a:srgbClr val="2abadb"/>
                </a:solidFill>
                <a:latin typeface="Arial"/>
                <a:ea typeface="JetBrains Mono"/>
              </a:rPr>
              <a:t>0</a:t>
            </a:r>
            <a:r>
              <a:rPr b="0" lang="en-US" sz="3200" spc="-1" strike="noStrike">
                <a:solidFill>
                  <a:srgbClr val="a9b7c6"/>
                </a:solidFill>
                <a:latin typeface="Arial"/>
                <a:ea typeface="JetBrains Mono"/>
              </a:rPr>
              <a:t>]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840" cy="71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The Picard Group and The Jacobian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7840" cy="37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</a:t>
            </a:r>
            <a:r>
              <a:rPr b="1" lang="en-US" sz="3200" spc="-1" strike="noStrike">
                <a:latin typeface="Arial"/>
              </a:rPr>
              <a:t>Picard Group</a:t>
            </a:r>
            <a:r>
              <a:rPr b="0" lang="en-US" sz="3200" spc="-1" strike="noStrike">
                <a:latin typeface="Arial"/>
              </a:rPr>
              <a:t> of a graph, </a:t>
            </a:r>
            <a:r>
              <a:rPr b="0" i="1" lang="en-US" sz="3200" spc="-1" strike="noStrike">
                <a:latin typeface="Arial"/>
              </a:rPr>
              <a:t>Pic(G)</a:t>
            </a:r>
            <a:r>
              <a:rPr b="0" lang="en-US" sz="3200" spc="-1" strike="noStrike">
                <a:latin typeface="Arial"/>
              </a:rPr>
              <a:t>, is the set of all equivalence classes that the divisors of that graph </a:t>
            </a:r>
            <a:r>
              <a:rPr b="0" i="1" lang="en-US" sz="3200" spc="-1" strike="noStrike">
                <a:latin typeface="Arial"/>
              </a:rPr>
              <a:t>G </a:t>
            </a:r>
            <a:r>
              <a:rPr b="0" lang="en-US" sz="3200" spc="-1" strike="noStrike">
                <a:latin typeface="Arial"/>
              </a:rPr>
              <a:t>can be a part of.  The larger the size of the Picard Group, the more ways a game can be played.  It describes every state of the game from every initial distribution of chips.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</a:t>
            </a:r>
            <a:r>
              <a:rPr b="1" lang="en-US" sz="3200" spc="-1" strike="noStrike">
                <a:latin typeface="Arial"/>
              </a:rPr>
              <a:t>Jacobian</a:t>
            </a:r>
            <a:r>
              <a:rPr b="0" lang="en-US" sz="3200" spc="-1" strike="noStrike">
                <a:latin typeface="Arial"/>
              </a:rPr>
              <a:t> of a graph, </a:t>
            </a:r>
            <a:r>
              <a:rPr b="0" i="1" lang="en-US" sz="3200" spc="-1" strike="noStrike">
                <a:latin typeface="Arial"/>
              </a:rPr>
              <a:t>Jac(G)</a:t>
            </a:r>
            <a:r>
              <a:rPr b="0" lang="en-US" sz="3200" spc="-1" strike="noStrike">
                <a:latin typeface="Arial"/>
              </a:rPr>
              <a:t>, is a special subset of </a:t>
            </a:r>
            <a:r>
              <a:rPr b="0" i="1" lang="en-US" sz="3200" spc="-1" strike="noStrike">
                <a:latin typeface="Arial"/>
              </a:rPr>
              <a:t>Pic(G)</a:t>
            </a:r>
            <a:r>
              <a:rPr b="0" lang="en-US" sz="3200" spc="-1" strike="noStrike">
                <a:latin typeface="Arial"/>
              </a:rPr>
              <a:t> such that every divisor in each equivalency classes in </a:t>
            </a:r>
            <a:r>
              <a:rPr b="0" i="1" lang="en-US" sz="3200" spc="-1" strike="noStrike">
                <a:latin typeface="Arial"/>
              </a:rPr>
              <a:t>Jac(G)</a:t>
            </a:r>
            <a:r>
              <a:rPr b="0" lang="en-US" sz="3200" spc="-1" strike="noStrike">
                <a:latin typeface="Arial"/>
              </a:rPr>
              <a:t> have a distribution of chips that sum to zero</a:t>
            </a:r>
            <a:r>
              <a:rPr b="0" i="1" lang="en-US" sz="3200" spc="-1" strike="noStrike">
                <a:latin typeface="Arial"/>
              </a:rPr>
              <a:t>.</a:t>
            </a:r>
            <a:r>
              <a:rPr b="0" lang="en-US" sz="3200" spc="-1" strike="noStrike">
                <a:latin typeface="Arial"/>
              </a:rPr>
              <a:t>  If a divisor is in one of the Jacobian’s classes, it can be made winning after a finite series of moves.  The larger the size of the Jacobian, the more configurations exist where the vertices are debt free.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2022-08-31T19:30:52Z</dcterms:created>
  <dc:creator/>
  <dc:description/>
  <dc:language>en-US</dc:language>
  <cp:lastModifiedBy/>
  <dcterms:modified xsi:type="dcterms:W3CDTF">2022-09-13T13:47:48Z</dcterms:modified>
  <cp:revision>59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