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4B0D76A-C54C-463B-95AF-B230A78EBFE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1BD729-551B-4E57-A583-C23C84B9072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FF80A9D-AC9D-49BB-B47D-E16020CE10A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CBA3831-9A97-4A3A-88EC-ADFBDE7D920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6A7D00A-F987-42D7-AC39-C3CFC5D6EA2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159156-54D4-4326-AC5B-DF045F3080D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1C25D63-C87B-447B-8413-6F7BF159D08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5929AAC-2BA9-46C4-9BF3-6D6AA588AAC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76D0052-8E16-40CB-8D1F-032AA363782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B93AA5-C0DD-46C9-A72F-7B196876C09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1EE82D-A146-41A8-B1CB-B120735D9CC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9611A7-8CAA-4BCA-B589-7ECE705B975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200" cy="5668200"/>
          </a:xfrm>
          <a:prstGeom prst="rect">
            <a:avLst/>
          </a:prstGeom>
          <a:solidFill>
            <a:srgbClr val="2c3e50"/>
          </a:solidFill>
          <a:ln w="10800">
            <a:noFill/>
          </a:ln>
        </p:spPr>
        <p:style>
          <a:lnRef idx="0"/>
          <a:fillRef idx="0"/>
          <a:effectRef idx="0"/>
          <a:fontRef idx="minor"/>
        </p:style>
      </p:sp>
      <p:sp>
        <p:nvSpPr>
          <p:cNvPr id="1" name=""/>
          <p:cNvSpPr/>
          <p:nvPr/>
        </p:nvSpPr>
        <p:spPr>
          <a:xfrm>
            <a:off x="0" y="0"/>
            <a:ext cx="10078200" cy="377820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8200" cy="2682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8200" cy="53820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118AC7AC-7A77-4A0F-9B5A-1595E2455FFC}"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8200" cy="2682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8200" cy="268200"/>
          </a:xfrm>
          <a:prstGeom prst="rect">
            <a:avLst/>
          </a:prstGeom>
          <a:solidFill>
            <a:srgbClr val="2c3e50"/>
          </a:solidFill>
          <a:ln w="10800">
            <a:noFill/>
          </a:ln>
        </p:spPr>
        <p:style>
          <a:lnRef idx="0"/>
          <a:fillRef idx="0"/>
          <a:effectRef idx="0"/>
          <a:fontRef idx="minor"/>
        </p:style>
      </p:sp>
      <p:sp>
        <p:nvSpPr>
          <p:cNvPr id="44" name=""/>
          <p:cNvSpPr/>
          <p:nvPr/>
        </p:nvSpPr>
        <p:spPr>
          <a:xfrm>
            <a:off x="0" y="0"/>
            <a:ext cx="10078200" cy="121320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8200" cy="44820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8200" cy="5382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6A1C5E01-DDDA-4610-AA52-A4F2B1CB0746}"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8" name="PlaceHolder 2"/>
          <p:cNvSpPr>
            <a:spLocks noGrp="1"/>
          </p:cNvSpPr>
          <p:nvPr>
            <p:ph type="ftr" idx="4"/>
          </p:nvPr>
        </p:nvSpPr>
        <p:spPr>
          <a:xfrm>
            <a:off x="3420000" y="5400000"/>
            <a:ext cx="3238200" cy="2682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9" name="PlaceHolder 3"/>
          <p:cNvSpPr>
            <a:spLocks noGrp="1"/>
          </p:cNvSpPr>
          <p:nvPr>
            <p:ph type="dt" idx="5"/>
          </p:nvPr>
        </p:nvSpPr>
        <p:spPr>
          <a:xfrm>
            <a:off x="360000" y="5400000"/>
            <a:ext cx="2878200" cy="2682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8200" cy="268200"/>
          </a:xfrm>
          <a:prstGeom prst="rect">
            <a:avLst/>
          </a:prstGeom>
          <a:solidFill>
            <a:srgbClr val="2c3e50"/>
          </a:solidFill>
          <a:ln w="10800">
            <a:noFill/>
          </a:ln>
        </p:spPr>
        <p:style>
          <a:lnRef idx="0"/>
          <a:fillRef idx="0"/>
          <a:effectRef idx="0"/>
          <a:fontRef idx="minor"/>
        </p:style>
      </p:sp>
      <p:sp>
        <p:nvSpPr>
          <p:cNvPr id="88" name=""/>
          <p:cNvSpPr/>
          <p:nvPr/>
        </p:nvSpPr>
        <p:spPr>
          <a:xfrm>
            <a:off x="0" y="0"/>
            <a:ext cx="10078200" cy="121320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8200" cy="44820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8200" cy="5382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7CD6E6A0-7FD6-4DD2-AF6C-C1104505E416}"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ftr" idx="6"/>
          </p:nvPr>
        </p:nvSpPr>
        <p:spPr>
          <a:xfrm>
            <a:off x="3420000" y="5400000"/>
            <a:ext cx="3238200" cy="2682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2"/>
          <p:cNvSpPr>
            <a:spLocks noGrp="1"/>
          </p:cNvSpPr>
          <p:nvPr>
            <p:ph type="dt" idx="7"/>
          </p:nvPr>
        </p:nvSpPr>
        <p:spPr>
          <a:xfrm>
            <a:off x="360000" y="5400000"/>
            <a:ext cx="2878200" cy="2682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3"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8200" cy="268200"/>
          </a:xfrm>
          <a:prstGeom prst="rect">
            <a:avLst/>
          </a:prstGeom>
          <a:solidFill>
            <a:srgbClr val="2c3e50"/>
          </a:solidFill>
          <a:ln w="10800">
            <a:noFill/>
          </a:ln>
        </p:spPr>
        <p:style>
          <a:lnRef idx="0"/>
          <a:fillRef idx="0"/>
          <a:effectRef idx="0"/>
          <a:fontRef idx="minor"/>
        </p:style>
      </p:sp>
      <p:sp>
        <p:nvSpPr>
          <p:cNvPr id="132" name=""/>
          <p:cNvSpPr/>
          <p:nvPr/>
        </p:nvSpPr>
        <p:spPr>
          <a:xfrm>
            <a:off x="0" y="0"/>
            <a:ext cx="10078200" cy="121320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8200" cy="44820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8200" cy="5382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FBEDD988-6332-448C-A3A7-2AA881A177E5}"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8200" cy="2682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8200" cy="2682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8200" cy="274464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70560" cy="118476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5" name="PlaceHolder 2"/>
          <p:cNvSpPr>
            <a:spLocks noGrp="1"/>
          </p:cNvSpPr>
          <p:nvPr>
            <p:ph/>
          </p:nvPr>
        </p:nvSpPr>
        <p:spPr>
          <a:xfrm>
            <a:off x="457200" y="1744920"/>
            <a:ext cx="1114920" cy="3054960"/>
          </a:xfrm>
          <a:prstGeom prst="rect">
            <a:avLst/>
          </a:prstGeom>
          <a:noFill/>
          <a:ln w="0">
            <a:noFill/>
          </a:ln>
        </p:spPr>
        <p:txBody>
          <a:bodyPr lIns="0" rIns="0" tIns="0" bIns="0" anchor="t">
            <a:normAutofit/>
          </a:bodyPr>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196" name="" descr=""/>
          <p:cNvPicPr/>
          <p:nvPr/>
        </p:nvPicPr>
        <p:blipFill>
          <a:blip r:embed="rId1"/>
          <a:stretch/>
        </p:blipFill>
        <p:spPr>
          <a:xfrm>
            <a:off x="1572840" y="1371600"/>
            <a:ext cx="6198840" cy="2017800"/>
          </a:xfrm>
          <a:prstGeom prst="rect">
            <a:avLst/>
          </a:prstGeom>
          <a:ln w="0">
            <a:noFill/>
          </a:ln>
        </p:spPr>
      </p:pic>
      <p:pic>
        <p:nvPicPr>
          <p:cNvPr id="197" name="" descr=""/>
          <p:cNvPicPr/>
          <p:nvPr/>
        </p:nvPicPr>
        <p:blipFill>
          <a:blip r:embed="rId2"/>
          <a:stretch/>
        </p:blipFill>
        <p:spPr>
          <a:xfrm>
            <a:off x="1572840" y="3390120"/>
            <a:ext cx="6198840" cy="2017800"/>
          </a:xfrm>
          <a:prstGeom prst="rect">
            <a:avLst/>
          </a:prstGeom>
          <a:ln w="0">
            <a:noFill/>
          </a:ln>
        </p:spPr>
      </p:pic>
      <p:sp>
        <p:nvSpPr>
          <p:cNvPr id="198" name=""/>
          <p:cNvSpPr/>
          <p:nvPr/>
        </p:nvSpPr>
        <p:spPr>
          <a:xfrm>
            <a:off x="7794720" y="3390120"/>
            <a:ext cx="2285280" cy="1113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from 3 empty rows</a:t>
            </a:r>
            <a:endParaRPr b="0" lang="en-US" sz="1800" spc="-1" strike="noStrike">
              <a:latin typeface="Arial"/>
            </a:endParaRPr>
          </a:p>
        </p:txBody>
      </p:sp>
      <p:sp>
        <p:nvSpPr>
          <p:cNvPr id="199" name=""/>
          <p:cNvSpPr/>
          <p:nvPr/>
        </p:nvSpPr>
        <p:spPr>
          <a:xfrm>
            <a:off x="7772400" y="4343400"/>
            <a:ext cx="230760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Jac(G) = ℤ</a:t>
            </a:r>
            <a:r>
              <a:rPr b="0" lang="en-US" sz="1800" spc="-1" strike="noStrike" baseline="-8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Trees, Cycles, and Pseudo-Trees</a:t>
            </a:r>
            <a:endParaRPr b="0" lang="en-US" sz="4400" spc="-1" strike="noStrike">
              <a:latin typeface="Arial"/>
            </a:endParaRPr>
          </a:p>
        </p:txBody>
      </p:sp>
      <p:sp>
        <p:nvSpPr>
          <p:cNvPr id="201"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04"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The overarching objective of this project is to develop techniques to calculate the Picard group and Jacobian of cycle graphs and trees.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These techniques can possibly then be used on pseudo-trees to more easily calculate their Picard Groups and Jacobians as they are less trivial. </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Rank of a Tree’s Picard Group</a:t>
            </a:r>
            <a:endParaRPr b="0" lang="en-US" sz="4400" spc="-1" strike="noStrike">
              <a:latin typeface="Arial"/>
            </a:endParaRPr>
          </a:p>
        </p:txBody>
      </p:sp>
      <p:sp>
        <p:nvSpPr>
          <p:cNvPr id="206" name="PlaceHolder 2"/>
          <p:cNvSpPr>
            <a:spLocks noGrp="1"/>
          </p:cNvSpPr>
          <p:nvPr>
            <p:ph/>
          </p:nvPr>
        </p:nvSpPr>
        <p:spPr>
          <a:xfrm>
            <a:off x="360000" y="1485000"/>
            <a:ext cx="9358200" cy="377820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Tree or Cycle Graph</a:t>
            </a:r>
            <a:endParaRPr b="0" lang="en-US" sz="4400" spc="-1" strike="noStrike">
              <a:latin typeface="Arial"/>
            </a:endParaRPr>
          </a:p>
        </p:txBody>
      </p:sp>
      <p:sp>
        <p:nvSpPr>
          <p:cNvPr id="208" name="PlaceHolder 2"/>
          <p:cNvSpPr>
            <a:spLocks noGrp="1"/>
          </p:cNvSpPr>
          <p:nvPr>
            <p:ph/>
          </p:nvPr>
        </p:nvSpPr>
        <p:spPr>
          <a:xfrm>
            <a:off x="360000" y="1485000"/>
            <a:ext cx="9358200" cy="3778200"/>
          </a:xfrm>
          <a:prstGeom prst="rect">
            <a:avLst/>
          </a:prstGeom>
          <a:noFill/>
          <a:ln w="0">
            <a:noFill/>
          </a:ln>
        </p:spPr>
        <p:txBody>
          <a:bodyPr lIns="0" rIns="0" tIns="0" bIns="0" anchor="t">
            <a:normAutofit fontScale="88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simple, it is always the trivial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Cycle graph is more complex, but easily calculable if the cycle has two paths, or sections of oriented edges with the same orientation.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We have discovered that, for this special type of cycle graph, all Jacobians, ℤ</a:t>
            </a:r>
            <a:r>
              <a:rPr b="0" lang="en-US" sz="3200" spc="-1" strike="noStrike" baseline="-8000">
                <a:solidFill>
                  <a:srgbClr val="000000"/>
                </a:solidFill>
                <a:latin typeface="Arial"/>
              </a:rPr>
              <a:t>1  </a:t>
            </a:r>
            <a:r>
              <a:rPr b="0" lang="en-US" sz="3200" spc="-1" strike="noStrike">
                <a:solidFill>
                  <a:srgbClr val="000000"/>
                </a:solidFill>
                <a:latin typeface="Arial"/>
              </a:rPr>
              <a:t>to ℤ</a:t>
            </a:r>
            <a:r>
              <a:rPr b="0" lang="en-US" sz="3200" spc="-1" strike="noStrike" baseline="-8000">
                <a:solidFill>
                  <a:srgbClr val="000000"/>
                </a:solidFill>
                <a:latin typeface="Arial"/>
              </a:rPr>
              <a:t>n</a:t>
            </a:r>
            <a:r>
              <a:rPr b="0" lang="en-US" sz="3200" spc="-1" strike="noStrike">
                <a:solidFill>
                  <a:srgbClr val="000000"/>
                </a:solidFill>
                <a:latin typeface="Arial"/>
              </a:rPr>
              <a:t> exist for some combination of directed edge orientations.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sp>
        <p:nvSpPr>
          <p:cNvPr id="210" name="PlaceHolder 2"/>
          <p:cNvSpPr>
            <a:spLocks noGrp="1"/>
          </p:cNvSpPr>
          <p:nvPr>
            <p:ph/>
          </p:nvPr>
        </p:nvSpPr>
        <p:spPr>
          <a:xfrm>
            <a:off x="360000" y="1485000"/>
            <a:ext cx="946872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Beginning with a non-oriented cyclic graph, </a:t>
            </a:r>
            <a:r>
              <a:rPr b="0" i="1" lang="en-US" sz="1600" spc="-1" strike="noStrike">
                <a:solidFill>
                  <a:srgbClr val="000000"/>
                </a:solidFill>
                <a:latin typeface="Arial"/>
                <a:ea typeface="JetBrains Mono"/>
              </a:rPr>
              <a:t>Jac(G) = ℤ</a:t>
            </a:r>
            <a:r>
              <a:rPr b="0" i="1" lang="en-US" sz="1600" spc="-1" strike="noStrike" baseline="-8000">
                <a:solidFill>
                  <a:srgbClr val="000000"/>
                </a:solidFill>
                <a:latin typeface="Arial"/>
                <a:ea typeface="JetBrains Mono"/>
              </a:rPr>
              <a:t>n</a:t>
            </a:r>
            <a:r>
              <a:rPr b="0" lang="en-US" sz="1600" spc="-1" strike="noStrike">
                <a:solidFill>
                  <a:srgbClr val="000000"/>
                </a:solidFill>
                <a:latin typeface="Arial"/>
                <a:ea typeface="JetBrains Mono"/>
              </a:rPr>
              <a:t>.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Orienting one edge (x, x+1) in the counter-clockwise direction yields a trivial Jacobian of {0} (ℤ</a:t>
            </a:r>
            <a:r>
              <a:rPr b="0" lang="en-US" sz="1600" spc="-1" strike="noStrike" baseline="-8000">
                <a:solidFill>
                  <a:srgbClr val="000000"/>
                </a:solidFill>
                <a:latin typeface="Arial"/>
                <a:ea typeface="JetBrains Mono"/>
              </a:rPr>
              <a:t>1</a:t>
            </a:r>
            <a:r>
              <a:rPr b="0" lang="en-US" sz="1600" spc="-1" strike="noStrike">
                <a:solidFill>
                  <a:srgbClr val="000000"/>
                </a:solidFill>
                <a:latin typeface="Arial"/>
                <a:ea typeface="JetBrains Mono"/>
              </a:rPr>
              <a:t>).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Orienting the edge (x-1, x) to clockwise and (x+1, x+2) to counter-clockwise yields a Jacobian of ℤ</a:t>
            </a:r>
            <a:r>
              <a:rPr b="0" lang="en-US" sz="1600" spc="-1" strike="noStrike" baseline="-8000">
                <a:solidFill>
                  <a:srgbClr val="000000"/>
                </a:solidFill>
                <a:latin typeface="Arial"/>
                <a:ea typeface="JetBrains Mono"/>
              </a:rPr>
              <a:t>n-1</a:t>
            </a:r>
            <a:r>
              <a:rPr b="0" lang="en-US" sz="1600" spc="-1" strike="noStrike">
                <a:solidFill>
                  <a:srgbClr val="000000"/>
                </a:solidFill>
                <a:latin typeface="Arial"/>
                <a:ea typeface="JetBrains Mono"/>
              </a:rPr>
              <a:t>.</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Orienting one edge (x, x+1) in the counter-clockwise direction, another edge (x-1, x) to clockwise, and (x+1, x+2) to counter-clockwise yields </a:t>
            </a:r>
            <a:r>
              <a:rPr b="0" i="1" lang="en-US" sz="1600" spc="-1" strike="noStrike">
                <a:solidFill>
                  <a:srgbClr val="000000"/>
                </a:solidFill>
                <a:latin typeface="Arial"/>
                <a:ea typeface="JetBrains Mono"/>
              </a:rPr>
              <a:t>Jac(G) = ℤ</a:t>
            </a:r>
            <a:r>
              <a:rPr b="0" i="1" lang="en-US" sz="1600" spc="-1" strike="noStrike" baseline="-8000">
                <a:solidFill>
                  <a:srgbClr val="000000"/>
                </a:solidFill>
                <a:latin typeface="Arial"/>
                <a:ea typeface="JetBrains Mono"/>
              </a:rPr>
              <a:t>n-2</a:t>
            </a:r>
            <a:r>
              <a:rPr b="0" lang="en-US" sz="1600" spc="-1" strike="noStrike">
                <a:solidFill>
                  <a:srgbClr val="000000"/>
                </a:solidFill>
                <a:latin typeface="Arial"/>
                <a:ea typeface="JetBrains Mono"/>
              </a:rPr>
              <a:t>.</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Adding onto either of the two paths by orienting the next or preceding bidirectional arrow yields </a:t>
            </a:r>
            <a:r>
              <a:rPr b="0" i="1" lang="en-US" sz="1600" spc="-1" strike="noStrike">
                <a:solidFill>
                  <a:srgbClr val="000000"/>
                </a:solidFill>
                <a:latin typeface="Arial"/>
                <a:ea typeface="JetBrains Mono"/>
              </a:rPr>
              <a:t>Jac(G) = ℤ</a:t>
            </a:r>
            <a:r>
              <a:rPr b="0" i="1" lang="en-US" sz="1600" spc="-1" strike="noStrike" baseline="-8000">
                <a:solidFill>
                  <a:srgbClr val="000000"/>
                </a:solidFill>
                <a:latin typeface="Arial"/>
                <a:ea typeface="JetBrains Mono"/>
              </a:rPr>
              <a:t>n-3</a:t>
            </a:r>
            <a:r>
              <a:rPr b="0" lang="en-US" sz="1600" spc="-1" strike="noStrike">
                <a:solidFill>
                  <a:srgbClr val="000000"/>
                </a:solidFill>
                <a:latin typeface="Arial"/>
                <a:ea typeface="JetBrains Mono"/>
              </a:rPr>
              <a:t>.</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JetBrains Mono"/>
              </a:rPr>
              <a:t>Continuing this pattern until the two</a:t>
            </a:r>
            <a:r>
              <a:rPr b="0" lang="en-US" sz="1600" spc="-1" strike="noStrike">
                <a:solidFill>
                  <a:srgbClr val="000000"/>
                </a:solidFill>
                <a:latin typeface="Airal"/>
                <a:ea typeface="JetBrains Mono"/>
              </a:rPr>
              <a:t> paths meet yields all invariant factors down to ℤ</a:t>
            </a:r>
            <a:r>
              <a:rPr b="0" lang="en-US" sz="1600" spc="-1" strike="noStrike" baseline="-8000">
                <a:solidFill>
                  <a:srgbClr val="000000"/>
                </a:solidFill>
                <a:latin typeface="Airal"/>
                <a:ea typeface="JetBrains Mono"/>
              </a:rPr>
              <a:t>2</a:t>
            </a:r>
            <a:r>
              <a:rPr b="0" lang="en-US" sz="1600" spc="-1" strike="noStrike">
                <a:solidFill>
                  <a:srgbClr val="000000"/>
                </a:solidFill>
                <a:latin typeface="Airal"/>
                <a:ea typeface="JetBrains Mono"/>
              </a:rPr>
              <a:t>.  Going further to orient the entire graph to one direction results in a trivial Jacobian of </a:t>
            </a:r>
            <a:r>
              <a:rPr b="0" i="1" lang="en-US" sz="1600" spc="-1" strike="noStrike">
                <a:solidFill>
                  <a:srgbClr val="000000"/>
                </a:solidFill>
                <a:latin typeface="Airal"/>
                <a:ea typeface="JetBrains Mono"/>
              </a:rPr>
              <a:t>{0}</a:t>
            </a:r>
            <a:r>
              <a:rPr b="0" lang="en-US" sz="1600" spc="-1" strike="noStrike">
                <a:solidFill>
                  <a:srgbClr val="000000"/>
                </a:solidFill>
                <a:latin typeface="Airal"/>
                <a:ea typeface="JetBrains Mono"/>
              </a:rPr>
              <a:t>.</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iral"/>
                <a:ea typeface="JetBrains Mono"/>
              </a:rPr>
              <a:t>This pattern should hold for all cycle gra</a:t>
            </a:r>
            <a:r>
              <a:rPr b="0" lang="en-US" sz="1600" spc="-1" strike="noStrike">
                <a:solidFill>
                  <a:srgbClr val="000000"/>
                </a:solidFill>
                <a:latin typeface="Arial"/>
                <a:ea typeface="JetBrains Mono"/>
              </a:rPr>
              <a:t>phs C</a:t>
            </a:r>
            <a:r>
              <a:rPr b="0" lang="en-US" sz="1600" spc="-1" strike="noStrike" baseline="-8000">
                <a:solidFill>
                  <a:srgbClr val="000000"/>
                </a:solidFill>
                <a:latin typeface="Arial"/>
                <a:ea typeface="JetBrains Mono"/>
              </a:rPr>
              <a:t>3</a:t>
            </a:r>
            <a:r>
              <a:rPr b="0" lang="en-US" sz="1600" spc="-1" strike="noStrike">
                <a:solidFill>
                  <a:srgbClr val="000000"/>
                </a:solidFill>
                <a:latin typeface="Arial"/>
                <a:ea typeface="JetBrains Mono"/>
              </a:rPr>
              <a:t> to C</a:t>
            </a:r>
            <a:r>
              <a:rPr b="0" lang="en-US" sz="1600" spc="-1" strike="noStrike" baseline="-8000">
                <a:solidFill>
                  <a:srgbClr val="000000"/>
                </a:solidFill>
                <a:latin typeface="Arial"/>
                <a:ea typeface="JetBrains Mono"/>
              </a:rPr>
              <a:t>x</a:t>
            </a:r>
            <a:r>
              <a:rPr b="0" lang="en-US" sz="1600" spc="-1" strike="noStrike">
                <a:solidFill>
                  <a:srgbClr val="000000"/>
                </a:solidFill>
                <a:latin typeface="Arial"/>
                <a:ea typeface="JetBrains Mono"/>
              </a:rPr>
              <a:t> and has been proven for graphs C</a:t>
            </a:r>
            <a:r>
              <a:rPr b="0" lang="en-US" sz="1600" spc="-1" strike="noStrike" baseline="-8000">
                <a:solidFill>
                  <a:srgbClr val="000000"/>
                </a:solidFill>
                <a:latin typeface="Arial"/>
                <a:ea typeface="JetBrains Mono"/>
              </a:rPr>
              <a:t>3</a:t>
            </a:r>
            <a:r>
              <a:rPr b="0" lang="en-US" sz="1600" spc="-1" strike="noStrike">
                <a:solidFill>
                  <a:srgbClr val="000000"/>
                </a:solidFill>
                <a:latin typeface="Arial"/>
                <a:ea typeface="JetBrains Mono"/>
              </a:rPr>
              <a:t> to C</a:t>
            </a:r>
            <a:r>
              <a:rPr b="0" lang="en-US" sz="1600" spc="-1" strike="noStrike" baseline="-8000">
                <a:solidFill>
                  <a:srgbClr val="000000"/>
                </a:solidFill>
                <a:latin typeface="Arial"/>
                <a:ea typeface="JetBrains Mono"/>
              </a:rPr>
              <a:t>80</a:t>
            </a:r>
            <a:r>
              <a:rPr b="0" lang="en-US" sz="1600" spc="-1" strike="noStrike">
                <a:solidFill>
                  <a:srgbClr val="000000"/>
                </a:solidFill>
                <a:latin typeface="Arial"/>
                <a:ea typeface="JetBrains Mono"/>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12" name="" descr=""/>
          <p:cNvPicPr/>
          <p:nvPr/>
        </p:nvPicPr>
        <p:blipFill>
          <a:blip r:embed="rId1"/>
          <a:stretch/>
        </p:blipFill>
        <p:spPr>
          <a:xfrm>
            <a:off x="799920" y="2743200"/>
            <a:ext cx="3542400" cy="2656440"/>
          </a:xfrm>
          <a:prstGeom prst="rect">
            <a:avLst/>
          </a:prstGeom>
          <a:ln w="0">
            <a:noFill/>
          </a:ln>
        </p:spPr>
      </p:pic>
      <p:pic>
        <p:nvPicPr>
          <p:cNvPr id="213" name="" descr=""/>
          <p:cNvPicPr/>
          <p:nvPr/>
        </p:nvPicPr>
        <p:blipFill>
          <a:blip r:embed="rId2"/>
          <a:stretch/>
        </p:blipFill>
        <p:spPr>
          <a:xfrm>
            <a:off x="5715000" y="2743200"/>
            <a:ext cx="3542400" cy="2656440"/>
          </a:xfrm>
          <a:prstGeom prst="rect">
            <a:avLst/>
          </a:prstGeom>
          <a:ln w="0">
            <a:noFill/>
          </a:ln>
        </p:spPr>
      </p:pic>
      <p:pic>
        <p:nvPicPr>
          <p:cNvPr id="214" name="" descr=""/>
          <p:cNvPicPr/>
          <p:nvPr/>
        </p:nvPicPr>
        <p:blipFill>
          <a:blip r:embed="rId3"/>
          <a:stretch/>
        </p:blipFill>
        <p:spPr>
          <a:xfrm>
            <a:off x="3314520" y="1228680"/>
            <a:ext cx="3542400" cy="2656440"/>
          </a:xfrm>
          <a:prstGeom prst="rect">
            <a:avLst/>
          </a:prstGeom>
          <a:ln w="0">
            <a:noFill/>
          </a:ln>
        </p:spPr>
      </p:pic>
      <p:sp>
        <p:nvSpPr>
          <p:cNvPr id="215" name=""/>
          <p:cNvSpPr/>
          <p:nvPr/>
        </p:nvSpPr>
        <p:spPr>
          <a:xfrm rot="18160800">
            <a:off x="3656880" y="2286000"/>
            <a:ext cx="1370520" cy="22752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6" name=""/>
          <p:cNvSpPr/>
          <p:nvPr/>
        </p:nvSpPr>
        <p:spPr>
          <a:xfrm rot="3178800">
            <a:off x="5395320" y="2195640"/>
            <a:ext cx="913320" cy="2275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7" name=""/>
          <p:cNvSpPr/>
          <p:nvPr/>
        </p:nvSpPr>
        <p:spPr>
          <a:xfrm>
            <a:off x="4800600" y="3429000"/>
            <a:ext cx="913320" cy="2275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8" name=""/>
          <p:cNvSpPr/>
          <p:nvPr/>
        </p:nvSpPr>
        <p:spPr>
          <a:xfrm rot="18160800">
            <a:off x="1151280" y="3953880"/>
            <a:ext cx="1370520" cy="22752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9" name=""/>
          <p:cNvSpPr/>
          <p:nvPr/>
        </p:nvSpPr>
        <p:spPr>
          <a:xfrm rot="14195400">
            <a:off x="2727360" y="3822840"/>
            <a:ext cx="1370520" cy="22752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20" name=""/>
          <p:cNvSpPr/>
          <p:nvPr/>
        </p:nvSpPr>
        <p:spPr>
          <a:xfrm rot="21568800">
            <a:off x="1818000" y="4960440"/>
            <a:ext cx="1370520" cy="22752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21" name=""/>
          <p:cNvSpPr/>
          <p:nvPr/>
        </p:nvSpPr>
        <p:spPr>
          <a:xfrm>
            <a:off x="7086600" y="5029200"/>
            <a:ext cx="913320" cy="2275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2" name=""/>
          <p:cNvSpPr/>
          <p:nvPr/>
        </p:nvSpPr>
        <p:spPr>
          <a:xfrm rot="13918800">
            <a:off x="7857720" y="3799080"/>
            <a:ext cx="913320" cy="2275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3" name=""/>
          <p:cNvSpPr/>
          <p:nvPr/>
        </p:nvSpPr>
        <p:spPr>
          <a:xfrm rot="7579800">
            <a:off x="6307200" y="3792600"/>
            <a:ext cx="913320" cy="2275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5" name="PlaceHolder 2"/>
          <p:cNvSpPr>
            <a:spLocks noGrp="1"/>
          </p:cNvSpPr>
          <p:nvPr>
            <p:ph/>
          </p:nvPr>
        </p:nvSpPr>
        <p:spPr>
          <a:xfrm>
            <a:off x="360000" y="1485000"/>
            <a:ext cx="946872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lang="en-US" sz="2100" spc="-1" strike="noStrike">
                <a:solidFill>
                  <a:srgbClr val="000000"/>
                </a:solidFill>
                <a:latin typeface="Arial"/>
                <a:ea typeface="JetBrains Mono"/>
              </a:rPr>
              <a:t>Jac(cycle) x Jac(tree).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Further Research</a:t>
            </a:r>
            <a:endParaRPr b="0" lang="en-US" sz="4400" spc="-1" strike="noStrike">
              <a:latin typeface="Arial"/>
            </a:endParaRPr>
          </a:p>
        </p:txBody>
      </p:sp>
      <p:sp>
        <p:nvSpPr>
          <p:cNvPr id="227" name="PlaceHolder 2"/>
          <p:cNvSpPr>
            <a:spLocks noGrp="1"/>
          </p:cNvSpPr>
          <p:nvPr>
            <p:ph/>
          </p:nvPr>
        </p:nvSpPr>
        <p:spPr>
          <a:xfrm>
            <a:off x="360000" y="1485000"/>
            <a:ext cx="9468720" cy="3778200"/>
          </a:xfrm>
          <a:prstGeom prst="rect">
            <a:avLst/>
          </a:prstGeom>
          <a:noFill/>
          <a:ln w="0">
            <a:noFill/>
          </a:ln>
        </p:spPr>
        <p:txBody>
          <a:bodyPr lIns="0" rIns="0" tIns="0" bIns="0" anchor="t">
            <a:normAutofit/>
          </a:bodyPr>
          <a:p>
            <a:pPr>
              <a:lnSpc>
                <a:spcPct val="100000"/>
              </a:lnSpc>
              <a:spcBef>
                <a:spcPts val="1417"/>
              </a:spcBef>
              <a:buNone/>
            </a:pPr>
            <a:r>
              <a:rPr b="0" lang="en-US" sz="2100" spc="-1" strike="noStrike">
                <a:solidFill>
                  <a:srgbClr val="000000"/>
                </a:solidFill>
                <a:latin typeface="Arial"/>
                <a:ea typeface="JetBrains Mono"/>
              </a:rPr>
              <a:t>Going forward, we plan to consolidate the findings we already have and extend our reasoning to other graphs.  This includes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Finalizing our methods for cycle graphs and trees.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those methods to pseudo trees to notice a more concrete pattern.</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our research to include complete and wheel graphs.</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Credits</a:t>
            </a:r>
            <a:endParaRPr b="0" lang="en-US" sz="4400" spc="-1" strike="noStrike">
              <a:latin typeface="Arial"/>
            </a:endParaRPr>
          </a:p>
        </p:txBody>
      </p:sp>
      <p:sp>
        <p:nvSpPr>
          <p:cNvPr id="229"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Image of chip firing game: </a:t>
            </a:r>
            <a:r>
              <a:rPr b="0" i="1" lang="en-US" sz="3200" spc="-1" strike="noStrike">
                <a:latin typeface="Arial"/>
              </a:rPr>
              <a:t>https://www.wikiwand.com/en/Chip-firing_game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79" name="PlaceHolder 2"/>
          <p:cNvSpPr>
            <a:spLocks noGrp="1"/>
          </p:cNvSpPr>
          <p:nvPr>
            <p:ph/>
          </p:nvPr>
        </p:nvSpPr>
        <p:spPr>
          <a:xfrm>
            <a:off x="360000" y="1485000"/>
            <a:ext cx="9358200" cy="377820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(i.e. this vertex is not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2057400" y="2286000"/>
            <a:ext cx="6198840" cy="1788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39960"/>
            <a:ext cx="9358200" cy="1248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3" name="PlaceHolder 2"/>
          <p:cNvSpPr>
            <a:spLocks noGrp="1"/>
          </p:cNvSpPr>
          <p:nvPr>
            <p:ph/>
          </p:nvPr>
        </p:nvSpPr>
        <p:spPr>
          <a:xfrm>
            <a:off x="360000" y="1485000"/>
            <a:ext cx="946872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notable usage of these games is in economics, where these games, especially the directed variants can be used to model the flow of money.</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360000" y="1485000"/>
            <a:ext cx="9358200" cy="377820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p:txBody>
      </p:sp>
      <p:sp>
        <p:nvSpPr>
          <p:cNvPr id="185" name="PlaceHolder 2"/>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7" name="" descr=""/>
          <p:cNvPicPr/>
          <p:nvPr/>
        </p:nvPicPr>
        <p:blipFill>
          <a:blip r:embed="rId1"/>
          <a:stretch/>
        </p:blipFill>
        <p:spPr>
          <a:xfrm>
            <a:off x="1022400" y="1509840"/>
            <a:ext cx="4691160" cy="3517920"/>
          </a:xfrm>
          <a:prstGeom prst="rect">
            <a:avLst/>
          </a:prstGeom>
          <a:ln w="0">
            <a:noFill/>
          </a:ln>
        </p:spPr>
      </p:pic>
      <p:sp>
        <p:nvSpPr>
          <p:cNvPr id="188" name="PlaceHolder 2"/>
          <p:cNvSpPr>
            <a:spLocks noGrp="1"/>
          </p:cNvSpPr>
          <p:nvPr>
            <p:ph type="subTitle"/>
          </p:nvPr>
        </p:nvSpPr>
        <p:spPr>
          <a:xfrm>
            <a:off x="360000" y="2507760"/>
            <a:ext cx="1467360" cy="160560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a:t>
            </a:r>
            <a:endParaRPr b="0" lang="en-US" sz="3200" spc="-1" strike="noStrike">
              <a:latin typeface="Arial"/>
            </a:endParaRPr>
          </a:p>
        </p:txBody>
      </p:sp>
      <p:sp>
        <p:nvSpPr>
          <p:cNvPr id="189" name=""/>
          <p:cNvSpPr/>
          <p:nvPr/>
        </p:nvSpPr>
        <p:spPr>
          <a:xfrm>
            <a:off x="5486400" y="1828800"/>
            <a:ext cx="4341960" cy="1483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1" name="PlaceHolder 2"/>
          <p:cNvSpPr>
            <a:spLocks noGrp="1"/>
          </p:cNvSpPr>
          <p:nvPr>
            <p:ph/>
          </p:nvPr>
        </p:nvSpPr>
        <p:spPr>
          <a:xfrm>
            <a:off x="360000" y="1485000"/>
            <a:ext cx="9358200" cy="377820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degree of a divisor, </a:t>
            </a:r>
            <a:r>
              <a:rPr b="0" i="1" lang="en-US" sz="3200" spc="-1" strike="noStrike">
                <a:latin typeface="Arial"/>
              </a:rPr>
              <a:t>deg(D)</a:t>
            </a:r>
            <a:r>
              <a:rPr b="0" lang="en-US" sz="3200" spc="-1" strike="noStrike">
                <a:latin typeface="Arial"/>
              </a:rPr>
              <a:t>,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equivalency class has a degree of </a:t>
            </a:r>
            <a:r>
              <a:rPr b="0" i="1" lang="en-US" sz="3200" spc="-1" strike="noStrike">
                <a:latin typeface="Arial"/>
              </a:rPr>
              <a:t>0.</a:t>
            </a:r>
            <a:r>
              <a:rPr b="0" lang="en-US" sz="3200" spc="-1" strike="noStrike">
                <a:latin typeface="Arial"/>
              </a:rPr>
              <a:t>  If a divisor is in one of the Jacobian’s classes, it can be made winning after a finite series of moves.  The larger the size of the Jacobian, the more configurations exist where the vertices are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3" name="PlaceHolder 2"/>
          <p:cNvSpPr>
            <a:spLocks noGrp="1"/>
          </p:cNvSpPr>
          <p:nvPr>
            <p:ph/>
          </p:nvPr>
        </p:nvSpPr>
        <p:spPr>
          <a:xfrm>
            <a:off x="360000" y="1485000"/>
            <a:ext cx="9358200" cy="377820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of size </a:t>
            </a:r>
            <a:r>
              <a:rPr b="0" i="1" lang="en-US" sz="3200" spc="-1" strike="noStrike">
                <a:latin typeface="Arial"/>
                <a:ea typeface="Noto Sans CJK SC"/>
              </a:rPr>
              <a:t>n</a:t>
            </a:r>
            <a:r>
              <a:rPr b="0" lang="en-US" sz="3200" spc="-1" strike="noStrike">
                <a:latin typeface="Arial"/>
                <a:ea typeface="Noto Sans CJK SC"/>
              </a:rPr>
              <a: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  It helps to serve as a bridge between the conceptual game and the mathematics behind those concepts.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diagonal matrix obtained from a series of row and column operations preformed on the Laplacian of a graph, similarly to Gaussian elimination.  While the Laplacian itself encodes information about lending or borrowing moves, the SNF encodes information about the Picard Group and the Jacobian in its diagonal elements.  Calculating the SNF allows us to know more information on the possible ways a game can be played out.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2022-09-11T22:55:01Z</dcterms:modified>
  <cp:revision>47</cp:revision>
  <dc:subject/>
  <dc:title>Midnightblue</dc:title>
</cp:coreProperties>
</file>

<file path=docProps/custom.xml><?xml version="1.0" encoding="utf-8"?>
<Properties xmlns="http://schemas.openxmlformats.org/officeDocument/2006/custom-properties" xmlns:vt="http://schemas.openxmlformats.org/officeDocument/2006/docPropsVTypes"/>
</file>