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B5FED52-7F27-4C78-B6E0-7E5E6568626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28CB01-ECDC-458E-B429-53CF62715C0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6FC25B3-19E7-4CEA-BF1D-565FDC00D48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41BA918-94D1-4DF0-81DC-32204345977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786B8B-838C-4D36-A873-5A0D2CC7FA5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669E87-8C78-47F0-A9C7-AE19A551C91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132582B-5BBA-4834-9FC4-C7B8D92137F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2E7F8D-BF7F-4CF9-AB1F-5EE72D1192F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88CE71D-72E9-4C86-A8E2-59BDCF5CE3C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73F9661-D358-4C4B-B650-2873365A7C4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7402E4-8819-4515-96C8-930E4ED4557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AE7565-23FF-4E5C-994F-5C56F875C68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7120" cy="5667120"/>
          </a:xfrm>
          <a:prstGeom prst="rect">
            <a:avLst/>
          </a:prstGeom>
          <a:solidFill>
            <a:srgbClr val="2c3e50"/>
          </a:solidFill>
          <a:ln w="10800">
            <a:noFill/>
          </a:ln>
        </p:spPr>
        <p:style>
          <a:lnRef idx="0"/>
          <a:fillRef idx="0"/>
          <a:effectRef idx="0"/>
          <a:fontRef idx="minor"/>
        </p:style>
      </p:sp>
      <p:sp>
        <p:nvSpPr>
          <p:cNvPr id="1" name=""/>
          <p:cNvSpPr/>
          <p:nvPr/>
        </p:nvSpPr>
        <p:spPr>
          <a:xfrm>
            <a:off x="0" y="0"/>
            <a:ext cx="10077120" cy="377712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7120" cy="2671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7120" cy="53712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BE437B37-C38C-4CF9-975C-1E3A7C9AC8FF}"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7120" cy="2671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7120" cy="267120"/>
          </a:xfrm>
          <a:prstGeom prst="rect">
            <a:avLst/>
          </a:prstGeom>
          <a:solidFill>
            <a:srgbClr val="2c3e50"/>
          </a:solidFill>
          <a:ln w="10800">
            <a:noFill/>
          </a:ln>
        </p:spPr>
        <p:style>
          <a:lnRef idx="0"/>
          <a:fillRef idx="0"/>
          <a:effectRef idx="0"/>
          <a:fontRef idx="minor"/>
        </p:style>
      </p:sp>
      <p:sp>
        <p:nvSpPr>
          <p:cNvPr id="44" name=""/>
          <p:cNvSpPr/>
          <p:nvPr/>
        </p:nvSpPr>
        <p:spPr>
          <a:xfrm>
            <a:off x="0" y="0"/>
            <a:ext cx="10077120" cy="121212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7120" cy="44712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7120" cy="5371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741C32DA-AFC4-4F19-98B4-8339B35F38AD}"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8" name="PlaceHolder 2"/>
          <p:cNvSpPr>
            <a:spLocks noGrp="1"/>
          </p:cNvSpPr>
          <p:nvPr>
            <p:ph type="ftr" idx="4"/>
          </p:nvPr>
        </p:nvSpPr>
        <p:spPr>
          <a:xfrm>
            <a:off x="3420000" y="5400000"/>
            <a:ext cx="3237120" cy="2671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9" name="PlaceHolder 3"/>
          <p:cNvSpPr>
            <a:spLocks noGrp="1"/>
          </p:cNvSpPr>
          <p:nvPr>
            <p:ph type="dt" idx="5"/>
          </p:nvPr>
        </p:nvSpPr>
        <p:spPr>
          <a:xfrm>
            <a:off x="360000" y="5400000"/>
            <a:ext cx="2877120" cy="2671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7120" cy="267120"/>
          </a:xfrm>
          <a:prstGeom prst="rect">
            <a:avLst/>
          </a:prstGeom>
          <a:solidFill>
            <a:srgbClr val="2c3e50"/>
          </a:solidFill>
          <a:ln w="10800">
            <a:noFill/>
          </a:ln>
        </p:spPr>
        <p:style>
          <a:lnRef idx="0"/>
          <a:fillRef idx="0"/>
          <a:effectRef idx="0"/>
          <a:fontRef idx="minor"/>
        </p:style>
      </p:sp>
      <p:sp>
        <p:nvSpPr>
          <p:cNvPr id="88" name=""/>
          <p:cNvSpPr/>
          <p:nvPr/>
        </p:nvSpPr>
        <p:spPr>
          <a:xfrm>
            <a:off x="0" y="0"/>
            <a:ext cx="10077120" cy="121212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7120" cy="44712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7120" cy="5371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484E58D-B4C5-4A70-A2CE-7C63D6E4082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ftr" idx="6"/>
          </p:nvPr>
        </p:nvSpPr>
        <p:spPr>
          <a:xfrm>
            <a:off x="3420000" y="5400000"/>
            <a:ext cx="3237120" cy="2671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2"/>
          <p:cNvSpPr>
            <a:spLocks noGrp="1"/>
          </p:cNvSpPr>
          <p:nvPr>
            <p:ph type="dt" idx="7"/>
          </p:nvPr>
        </p:nvSpPr>
        <p:spPr>
          <a:xfrm>
            <a:off x="360000" y="5400000"/>
            <a:ext cx="2877120" cy="2671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3"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7120" cy="267120"/>
          </a:xfrm>
          <a:prstGeom prst="rect">
            <a:avLst/>
          </a:prstGeom>
          <a:solidFill>
            <a:srgbClr val="2c3e50"/>
          </a:solidFill>
          <a:ln w="10800">
            <a:noFill/>
          </a:ln>
        </p:spPr>
        <p:style>
          <a:lnRef idx="0"/>
          <a:fillRef idx="0"/>
          <a:effectRef idx="0"/>
          <a:fontRef idx="minor"/>
        </p:style>
      </p:sp>
      <p:sp>
        <p:nvSpPr>
          <p:cNvPr id="132" name=""/>
          <p:cNvSpPr/>
          <p:nvPr/>
        </p:nvSpPr>
        <p:spPr>
          <a:xfrm>
            <a:off x="0" y="0"/>
            <a:ext cx="10077120" cy="121212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7120" cy="44712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7120" cy="5371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BF732B74-96A2-401F-9F9C-95A195056F2E}"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7120" cy="2671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7120" cy="2671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7120" cy="274356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9480" cy="118368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Trees, Cycles, and Pseudo-Trees</a:t>
            </a:r>
            <a:endParaRPr b="0" lang="en-US" sz="4400" spc="-1" strike="noStrike">
              <a:latin typeface="Arial"/>
            </a:endParaRPr>
          </a:p>
        </p:txBody>
      </p:sp>
      <p:sp>
        <p:nvSpPr>
          <p:cNvPr id="200" name="PlaceHolder 2"/>
          <p:cNvSpPr>
            <a:spLocks noGrp="1"/>
          </p:cNvSpPr>
          <p:nvPr>
            <p:ph/>
          </p:nvPr>
        </p:nvSpPr>
        <p:spPr>
          <a:xfrm>
            <a:off x="360000" y="1485000"/>
            <a:ext cx="6040440" cy="3777120"/>
          </a:xfrm>
          <a:prstGeom prst="rect">
            <a:avLst/>
          </a:prstGeom>
          <a:noFill/>
          <a:ln w="0">
            <a:noFill/>
          </a:ln>
        </p:spPr>
        <p:txBody>
          <a:bodyPr lIns="0" rIns="0" tIns="0" bIns="0" anchor="t">
            <a:normAutofit fontScale="86000"/>
          </a:bodyPr>
          <a:p>
            <a:pPr>
              <a:lnSpc>
                <a:spcPct val="100000"/>
              </a:lnSpc>
              <a:spcBef>
                <a:spcPts val="1417"/>
              </a:spcBef>
              <a:buNone/>
            </a:pPr>
            <a:r>
              <a:rPr b="0" lang="en-US" sz="2400" spc="-1" strike="noStrike">
                <a:latin typeface="Arial"/>
              </a:rPr>
              <a:t>For our research, we concentrate on three main types of graphs.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p:txBody>
      </p:sp>
      <p:pic>
        <p:nvPicPr>
          <p:cNvPr id="201" name="" descr=""/>
          <p:cNvPicPr/>
          <p:nvPr/>
        </p:nvPicPr>
        <p:blipFill>
          <a:blip r:embed="rId1"/>
          <a:stretch/>
        </p:blipFill>
        <p:spPr>
          <a:xfrm>
            <a:off x="7194600" y="1371600"/>
            <a:ext cx="1828440" cy="1371240"/>
          </a:xfrm>
          <a:prstGeom prst="rect">
            <a:avLst/>
          </a:prstGeom>
          <a:ln w="0">
            <a:noFill/>
          </a:ln>
        </p:spPr>
      </p:pic>
      <p:pic>
        <p:nvPicPr>
          <p:cNvPr id="202" name="" descr=""/>
          <p:cNvPicPr/>
          <p:nvPr/>
        </p:nvPicPr>
        <p:blipFill>
          <a:blip r:embed="rId2"/>
          <a:stretch/>
        </p:blipFill>
        <p:spPr>
          <a:xfrm>
            <a:off x="7194600" y="2692440"/>
            <a:ext cx="1828440" cy="1193400"/>
          </a:xfrm>
          <a:prstGeom prst="rect">
            <a:avLst/>
          </a:prstGeom>
          <a:ln w="0">
            <a:noFill/>
          </a:ln>
        </p:spPr>
      </p:pic>
      <p:pic>
        <p:nvPicPr>
          <p:cNvPr id="203" name="" descr=""/>
          <p:cNvPicPr/>
          <p:nvPr/>
        </p:nvPicPr>
        <p:blipFill>
          <a:blip r:embed="rId3"/>
          <a:stretch/>
        </p:blipFill>
        <p:spPr>
          <a:xfrm>
            <a:off x="7194600" y="3886200"/>
            <a:ext cx="1828440" cy="1371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06" name="PlaceHolder 2"/>
          <p:cNvSpPr>
            <a:spLocks noGrp="1"/>
          </p:cNvSpPr>
          <p:nvPr>
            <p:ph/>
          </p:nvPr>
        </p:nvSpPr>
        <p:spPr>
          <a:xfrm>
            <a:off x="360000" y="1485000"/>
            <a:ext cx="9357120" cy="3777120"/>
          </a:xfrm>
          <a:prstGeom prst="rect">
            <a:avLst/>
          </a:prstGeom>
          <a:noFill/>
          <a:ln w="0">
            <a:noFill/>
          </a:ln>
        </p:spPr>
        <p:txBody>
          <a:bodyPr lIns="0" rIns="0" tIns="0" bIns="0" anchor="t">
            <a:normAutofit fontScale="91000"/>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The undirected cases for these graphs are well understood.  The directed case, however has very little research in it.  This is something we hope to change.</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techniques that we can use to describe trees and cycle graphs.  These can then be used on pseudo-trees to more easily calculate their Picard Groups and Jacobians as they are less trivial than those of their components. </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The overarching objective of this project is to develop techniques to calculate the Picard group and Jacobian of the directed cases of these three classes of graphs and beyond.</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39960"/>
            <a:ext cx="935712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Trees and Cycle Graphs</a:t>
            </a:r>
            <a:endParaRPr b="0" lang="en-US" sz="4400" spc="-1" strike="noStrike">
              <a:latin typeface="Arial"/>
            </a:endParaRPr>
          </a:p>
        </p:txBody>
      </p:sp>
      <p:sp>
        <p:nvSpPr>
          <p:cNvPr id="208" name="PlaceHolder 2"/>
          <p:cNvSpPr>
            <a:spLocks noGrp="1"/>
          </p:cNvSpPr>
          <p:nvPr>
            <p:ph/>
          </p:nvPr>
        </p:nvSpPr>
        <p:spPr>
          <a:xfrm>
            <a:off x="360000" y="1485000"/>
            <a:ext cx="9357120" cy="377712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simple, it is always the trivial group. In other words, the winning configurations of a tree can be described very simply.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but easily calculable if the cycle has two paths, or sections of oriented edges with the same orientation.  It is often simply ℤ</a:t>
            </a:r>
            <a:r>
              <a:rPr b="0" lang="en-US" sz="3200" spc="-1" strike="noStrike" baseline="-8000">
                <a:solidFill>
                  <a:srgbClr val="000000"/>
                </a:solidFill>
                <a:latin typeface="Arial"/>
                <a:ea typeface="Noto Sans CJK SC"/>
              </a:rPr>
              <a:t>n+2 </a:t>
            </a:r>
            <a:r>
              <a:rPr b="0" lang="en-US" sz="3200" spc="-1" strike="noStrike">
                <a:solidFill>
                  <a:srgbClr val="000000"/>
                </a:solidFill>
                <a:latin typeface="Arial"/>
                <a:ea typeface="Noto Sans CJK SC"/>
              </a:rPr>
              <a:t>, where </a:t>
            </a:r>
            <a:r>
              <a:rPr b="0" i="1" lang="en-US" sz="3200" spc="-1" strike="noStrike">
                <a:solidFill>
                  <a:srgbClr val="000000"/>
                </a:solidFill>
                <a:latin typeface="Arial"/>
                <a:ea typeface="Noto Sans CJK SC"/>
              </a:rPr>
              <a:t>n</a:t>
            </a:r>
            <a:r>
              <a:rPr b="0" lang="en-US" sz="3200" spc="-1" strike="noStrike">
                <a:solidFill>
                  <a:srgbClr val="000000"/>
                </a:solidFill>
                <a:latin typeface="Arial"/>
                <a:ea typeface="Noto Sans CJK SC"/>
              </a:rPr>
              <a:t> is the number of zeroes on one size of these paths.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discovered that, for these two path cycle graphs, all Jacobians, from trivial</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to ℤ</a:t>
            </a:r>
            <a:r>
              <a:rPr b="0"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exist for some combination of directed edge orientations.  For these types of graphs, </a:t>
            </a:r>
            <a:r>
              <a:rPr b="0" i="1" lang="en-US" sz="3200" spc="-1" strike="noStrike">
                <a:solidFill>
                  <a:srgbClr val="000000"/>
                </a:solidFill>
                <a:latin typeface="Arial"/>
                <a:ea typeface="Noto Sans CJK SC"/>
              </a:rPr>
              <a:t>Jac(G)</a:t>
            </a:r>
            <a:r>
              <a:rPr b="0" lang="en-US" sz="3200" spc="-1" strike="noStrike">
                <a:solidFill>
                  <a:srgbClr val="000000"/>
                </a:solidFill>
                <a:latin typeface="Arial"/>
                <a:ea typeface="Noto Sans CJK SC"/>
              </a:rPr>
              <a:t> can be calculated very quickly.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all other numbers of paths, we expect them to be primarily confined to the trivial group and ℤ</a:t>
            </a:r>
            <a:r>
              <a:rPr b="0" lang="en-US" sz="3200" spc="-1" strike="noStrike" baseline="-8000">
                <a:solidFill>
                  <a:srgbClr val="000000"/>
                </a:solidFill>
                <a:latin typeface="Arial"/>
                <a:ea typeface="Noto Sans CJK SC"/>
              </a:rPr>
              <a:t>2</a:t>
            </a:r>
            <a:r>
              <a:rPr b="0" lang="en-US" sz="3200" spc="-1" strike="noStrike">
                <a:solidFill>
                  <a:srgbClr val="000000"/>
                </a:solidFill>
                <a:latin typeface="Arial"/>
                <a:ea typeface="Noto Sans CJK SC"/>
              </a:rPr>
              <a:t>.  If this conjecture is true, we will be able to completely describe the Jacobian of all Cycle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10" name="" descr=""/>
          <p:cNvPicPr/>
          <p:nvPr/>
        </p:nvPicPr>
        <p:blipFill>
          <a:blip r:embed="rId1"/>
          <a:stretch/>
        </p:blipFill>
        <p:spPr>
          <a:xfrm>
            <a:off x="799920" y="2743200"/>
            <a:ext cx="3541320" cy="2655360"/>
          </a:xfrm>
          <a:prstGeom prst="rect">
            <a:avLst/>
          </a:prstGeom>
          <a:ln w="0">
            <a:noFill/>
          </a:ln>
        </p:spPr>
      </p:pic>
      <p:pic>
        <p:nvPicPr>
          <p:cNvPr id="211" name="" descr=""/>
          <p:cNvPicPr/>
          <p:nvPr/>
        </p:nvPicPr>
        <p:blipFill>
          <a:blip r:embed="rId2"/>
          <a:stretch/>
        </p:blipFill>
        <p:spPr>
          <a:xfrm>
            <a:off x="5715000" y="2743200"/>
            <a:ext cx="3541320" cy="2655360"/>
          </a:xfrm>
          <a:prstGeom prst="rect">
            <a:avLst/>
          </a:prstGeom>
          <a:ln w="0">
            <a:noFill/>
          </a:ln>
        </p:spPr>
      </p:pic>
      <p:pic>
        <p:nvPicPr>
          <p:cNvPr id="212" name="" descr=""/>
          <p:cNvPicPr/>
          <p:nvPr/>
        </p:nvPicPr>
        <p:blipFill>
          <a:blip r:embed="rId3"/>
          <a:stretch/>
        </p:blipFill>
        <p:spPr>
          <a:xfrm>
            <a:off x="3314520" y="1228680"/>
            <a:ext cx="3541320" cy="2655360"/>
          </a:xfrm>
          <a:prstGeom prst="rect">
            <a:avLst/>
          </a:prstGeom>
          <a:ln w="0">
            <a:noFill/>
          </a:ln>
        </p:spPr>
      </p:pic>
      <p:sp>
        <p:nvSpPr>
          <p:cNvPr id="213" name=""/>
          <p:cNvSpPr/>
          <p:nvPr/>
        </p:nvSpPr>
        <p:spPr>
          <a:xfrm rot="18160800">
            <a:off x="3656160" y="2286360"/>
            <a:ext cx="1369440" cy="2264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4" name=""/>
          <p:cNvSpPr/>
          <p:nvPr/>
        </p:nvSpPr>
        <p:spPr>
          <a:xfrm rot="3178800">
            <a:off x="5395320" y="2194560"/>
            <a:ext cx="912240" cy="2264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5" name=""/>
          <p:cNvSpPr/>
          <p:nvPr/>
        </p:nvSpPr>
        <p:spPr>
          <a:xfrm>
            <a:off x="4800600" y="3429000"/>
            <a:ext cx="912240" cy="2264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6" name=""/>
          <p:cNvSpPr/>
          <p:nvPr/>
        </p:nvSpPr>
        <p:spPr>
          <a:xfrm rot="18160800">
            <a:off x="1150560" y="3954240"/>
            <a:ext cx="1369440" cy="2264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7" name=""/>
          <p:cNvSpPr/>
          <p:nvPr/>
        </p:nvSpPr>
        <p:spPr>
          <a:xfrm rot="14195400">
            <a:off x="2727000" y="3823920"/>
            <a:ext cx="1369440" cy="2264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8" name=""/>
          <p:cNvSpPr/>
          <p:nvPr/>
        </p:nvSpPr>
        <p:spPr>
          <a:xfrm rot="21568800">
            <a:off x="1816920" y="4959360"/>
            <a:ext cx="1369440" cy="2264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9" name=""/>
          <p:cNvSpPr/>
          <p:nvPr/>
        </p:nvSpPr>
        <p:spPr>
          <a:xfrm>
            <a:off x="7086600" y="5029200"/>
            <a:ext cx="912240" cy="2264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0" name=""/>
          <p:cNvSpPr/>
          <p:nvPr/>
        </p:nvSpPr>
        <p:spPr>
          <a:xfrm rot="13918800">
            <a:off x="7857360" y="3800160"/>
            <a:ext cx="912240" cy="2264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1" name=""/>
          <p:cNvSpPr/>
          <p:nvPr/>
        </p:nvSpPr>
        <p:spPr>
          <a:xfrm rot="7579800">
            <a:off x="6307920" y="3792240"/>
            <a:ext cx="912240" cy="2264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39960"/>
            <a:ext cx="935712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Trees and Cycle Graphs</a:t>
            </a:r>
            <a:endParaRPr b="0" lang="en-US" sz="4400" spc="-1" strike="noStrike">
              <a:latin typeface="Arial"/>
            </a:endParaRPr>
          </a:p>
        </p:txBody>
      </p:sp>
      <p:sp>
        <p:nvSpPr>
          <p:cNvPr id="223" name="PlaceHolder 2"/>
          <p:cNvSpPr>
            <a:spLocks noGrp="1"/>
          </p:cNvSpPr>
          <p:nvPr>
            <p:ph/>
          </p:nvPr>
        </p:nvSpPr>
        <p:spPr>
          <a:xfrm>
            <a:off x="360000" y="1485000"/>
            <a:ext cx="9357120" cy="3777120"/>
          </a:xfrm>
          <a:prstGeom prst="rect">
            <a:avLst/>
          </a:prstGeom>
          <a:noFill/>
          <a:ln w="0">
            <a:noFill/>
          </a:ln>
        </p:spPr>
        <p:txBody>
          <a:bodyPr lIns="0" rIns="0" tIns="0" bIns="0" anchor="t">
            <a:normAutofit fontScale="92000"/>
          </a:bodyPr>
          <a:p>
            <a:pPr marL="216000" indent="-216000">
              <a:lnSpc>
                <a:spcPct val="100000"/>
              </a:lnSpc>
              <a:spcBef>
                <a:spcPts val="1417"/>
              </a:spcBef>
              <a:buClr>
                <a:srgbClr val="000000"/>
              </a:buClr>
              <a:buSzPct val="45000"/>
              <a:buFont typeface="Wingdings" charset="2"/>
              <a:buChar char=""/>
            </a:pPr>
            <a:r>
              <a:rPr b="0" lang="en-US" sz="2100" spc="-1" strike="noStrike">
                <a:latin typeface="Arial"/>
                <a:ea typeface="Noto Sans CJK SC"/>
              </a:rPr>
              <a:t>After finding the Jacobian, we only have to find the Picard Group’s rank to complete our description of it.</a:t>
            </a:r>
            <a:endParaRPr b="0" lang="en-US" sz="21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2100" spc="-1" strike="noStrike">
                <a:latin typeface="Arial"/>
                <a:ea typeface="Noto Sans CJK SC"/>
              </a:rPr>
              <a:t>The Picard group is commonly written in the form </a:t>
            </a:r>
            <a:r>
              <a:rPr b="0" i="1" lang="en-US" sz="2100" spc="-1" strike="noStrike">
                <a:latin typeface="Arial"/>
                <a:ea typeface="Noto Sans CJK SC"/>
              </a:rPr>
              <a:t>Pic(G) = Jac(G) x ℤ</a:t>
            </a:r>
            <a:r>
              <a:rPr b="0" i="1" lang="en-US" sz="2100" spc="-1" strike="noStrike" baseline="33000">
                <a:latin typeface="Arial"/>
                <a:ea typeface="Noto Sans CJK SC"/>
              </a:rPr>
              <a:t>n</a:t>
            </a:r>
            <a:r>
              <a:rPr b="0" lang="en-US" sz="2100" spc="-1" strike="noStrike">
                <a:latin typeface="Arial"/>
                <a:ea typeface="Noto Sans CJK SC"/>
              </a:rPr>
              <a:t>, where </a:t>
            </a:r>
            <a:r>
              <a:rPr b="0" i="1" lang="en-US" sz="2100" spc="-1" strike="noStrike">
                <a:latin typeface="Arial"/>
                <a:ea typeface="Noto Sans CJK SC"/>
              </a:rPr>
              <a:t>n</a:t>
            </a:r>
            <a:r>
              <a:rPr b="0" lang="en-US" sz="2100" spc="-1" strike="noStrike">
                <a:latin typeface="Arial"/>
                <a:ea typeface="Noto Sans CJK SC"/>
              </a:rPr>
              <a:t> is the rank of the Picard group. Here, </a:t>
            </a:r>
            <a:r>
              <a:rPr b="0" i="1" lang="en-US" sz="2100" spc="-1" strike="noStrike">
                <a:latin typeface="Arial"/>
                <a:ea typeface="Noto Sans CJK SC"/>
              </a:rPr>
              <a:t>ℤ</a:t>
            </a:r>
            <a:r>
              <a:rPr b="0" i="1" lang="en-US" sz="2100" spc="-1" strike="noStrike" baseline="33000">
                <a:latin typeface="Arial"/>
                <a:ea typeface="Noto Sans CJK SC"/>
              </a:rPr>
              <a:t>n</a:t>
            </a:r>
            <a:r>
              <a:rPr b="0" i="1" lang="en-US" sz="2100" spc="-1" strike="noStrike">
                <a:latin typeface="Arial"/>
                <a:ea typeface="Noto Sans CJK SC"/>
              </a:rPr>
              <a:t> </a:t>
            </a:r>
            <a:r>
              <a:rPr b="0" lang="en-US" sz="2100" spc="-1" strike="noStrike">
                <a:latin typeface="Arial"/>
                <a:ea typeface="Noto Sans CJK SC"/>
              </a:rPr>
              <a:t>represents the different ways the chips are initially placed on the graph.  The larger </a:t>
            </a:r>
            <a:r>
              <a:rPr b="0" i="1" lang="en-US" sz="2100" spc="-1" strike="noStrike">
                <a:latin typeface="Arial"/>
                <a:ea typeface="Noto Sans CJK SC"/>
              </a:rPr>
              <a:t>n</a:t>
            </a:r>
            <a:r>
              <a:rPr b="0" lang="en-US" sz="2100" spc="-1" strike="noStrike">
                <a:latin typeface="Arial"/>
                <a:ea typeface="Noto Sans CJK SC"/>
              </a:rPr>
              <a:t> is, the more ways a game can be initially set up.</a:t>
            </a:r>
            <a:r>
              <a:rPr b="0" i="1" lang="en-US" sz="2100" spc="-1" strike="noStrike">
                <a:latin typeface="Arial"/>
                <a:ea typeface="Noto Sans CJK SC"/>
              </a:rPr>
              <a:t> </a:t>
            </a:r>
            <a:endParaRPr b="0" lang="en-US" sz="21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Noto Sans CJK SC"/>
              </a:rPr>
              <a:t>We noticed that the rank of any graph corresponds to the number of terminal strong components in it.  These are sections of a graph that are connected within, but only have one-way entrances coming from the rest of the graph.</a:t>
            </a:r>
            <a:endParaRPr b="0" lang="en-US" sz="21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Noto Sans CJK SC"/>
              </a:rPr>
              <a:t>For trees, we can prove this inductively, reconstructing the tree vertex by vertex to prove our theory.  For all other graphs, this is strongly suggested experimentally.</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712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5" name="PlaceHolder 2"/>
          <p:cNvSpPr>
            <a:spLocks noGrp="1"/>
          </p:cNvSpPr>
          <p:nvPr>
            <p:ph/>
          </p:nvPr>
        </p:nvSpPr>
        <p:spPr>
          <a:xfrm>
            <a:off x="360000" y="1485000"/>
            <a:ext cx="9467640" cy="3777120"/>
          </a:xfrm>
          <a:prstGeom prst="rect">
            <a:avLst/>
          </a:prstGeom>
          <a:noFill/>
          <a:ln w="0">
            <a:noFill/>
          </a:ln>
        </p:spPr>
        <p:txBody>
          <a:bodyPr lIns="0" rIns="0" tIns="0" bIns="0" anchor="t">
            <a:normAutofit/>
          </a:bodyPr>
          <a:p>
            <a:pPr>
              <a:lnSpc>
                <a:spcPct val="100000"/>
              </a:lnSpc>
              <a:spcBef>
                <a:spcPts val="1417"/>
              </a:spcBef>
              <a:buNone/>
            </a:pPr>
            <a:r>
              <a:rPr b="0" lang="en-US" sz="2100" spc="-1" strike="noStrike">
                <a:solidFill>
                  <a:srgbClr val="000000"/>
                </a:solidFill>
                <a:latin typeface="Arial"/>
                <a:ea typeface="JetBrains Mono"/>
              </a:rPr>
              <a:t>The next step in applying our findings to further graphs is by constructing a pseudo-tree.  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  This is the method most useful to us.</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712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Further Research</a:t>
            </a:r>
            <a:endParaRPr b="0" lang="en-US" sz="4400" spc="-1" strike="noStrike">
              <a:latin typeface="Arial"/>
            </a:endParaRPr>
          </a:p>
        </p:txBody>
      </p:sp>
      <p:sp>
        <p:nvSpPr>
          <p:cNvPr id="227" name="PlaceHolder 2"/>
          <p:cNvSpPr>
            <a:spLocks noGrp="1"/>
          </p:cNvSpPr>
          <p:nvPr>
            <p:ph/>
          </p:nvPr>
        </p:nvSpPr>
        <p:spPr>
          <a:xfrm>
            <a:off x="360000" y="1485000"/>
            <a:ext cx="7869240" cy="3777120"/>
          </a:xfrm>
          <a:prstGeom prst="rect">
            <a:avLst/>
          </a:prstGeom>
          <a:noFill/>
          <a:ln w="0">
            <a:noFill/>
          </a:ln>
        </p:spPr>
        <p:txBody>
          <a:bodyPr lIns="0" rIns="0" tIns="0" bIns="0" anchor="t">
            <a:normAutofit/>
          </a:bodyPr>
          <a:p>
            <a:pPr>
              <a:lnSpc>
                <a:spcPct val="100000"/>
              </a:lnSpc>
              <a:spcBef>
                <a:spcPts val="1417"/>
              </a:spcBef>
              <a:buNone/>
            </a:pPr>
            <a:r>
              <a:rPr b="0" lang="en-US" sz="2100" spc="-1" strike="noStrike">
                <a:solidFill>
                  <a:srgbClr val="000000"/>
                </a:solidFill>
                <a:latin typeface="Arial"/>
                <a:ea typeface="JetBrains Mono"/>
              </a:rPr>
              <a:t>Going forward, we plan to consolidate the findings we already have and extend our reasoning to other graphs.  This includes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Proving mathematically our methods for cycle graphs and trees.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those methods to pseudo trees to notice a more concrete pattern.</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our research to include complete and wheel graphs.  For example, so far we have shown that the size of the Jacobian of some wheel graphs os size </a:t>
            </a:r>
            <a:r>
              <a:rPr b="0" i="1" lang="en-US" sz="2100" spc="-1" strike="noStrike">
                <a:solidFill>
                  <a:srgbClr val="000000"/>
                </a:solidFill>
                <a:latin typeface="Arial"/>
                <a:ea typeface="JetBrains Mono"/>
              </a:rPr>
              <a:t>n</a:t>
            </a:r>
            <a:r>
              <a:rPr b="0" lang="en-US" sz="2100" spc="-1" strike="noStrike">
                <a:solidFill>
                  <a:srgbClr val="000000"/>
                </a:solidFill>
                <a:latin typeface="Arial"/>
                <a:ea typeface="JetBrains Mono"/>
              </a:rPr>
              <a:t> is proportional to ϕ</a:t>
            </a:r>
            <a:r>
              <a:rPr b="0" lang="en-US" sz="2100" spc="-1" strike="noStrike" baseline="33000">
                <a:solidFill>
                  <a:srgbClr val="000000"/>
                </a:solidFill>
                <a:latin typeface="Arial"/>
                <a:ea typeface="JetBrains Mono"/>
              </a:rPr>
              <a:t>n</a:t>
            </a:r>
            <a:r>
              <a:rPr b="0" lang="en-US" sz="2100" spc="-1" strike="noStrike">
                <a:solidFill>
                  <a:srgbClr val="000000"/>
                </a:solidFill>
                <a:latin typeface="Arial"/>
                <a:ea typeface="JetBrains Mono"/>
              </a:rPr>
              <a:t>, where ϕ is the golden ratio.</a:t>
            </a:r>
            <a:endParaRPr b="0" lang="en-US" sz="2100" spc="-1" strike="noStrike">
              <a:latin typeface="Arial"/>
            </a:endParaRPr>
          </a:p>
        </p:txBody>
      </p:sp>
      <p:pic>
        <p:nvPicPr>
          <p:cNvPr id="228" name="" descr=""/>
          <p:cNvPicPr/>
          <p:nvPr/>
        </p:nvPicPr>
        <p:blipFill>
          <a:blip r:embed="rId1"/>
          <a:stretch/>
        </p:blipFill>
        <p:spPr>
          <a:xfrm>
            <a:off x="8229600" y="2971800"/>
            <a:ext cx="1828440" cy="1371240"/>
          </a:xfrm>
          <a:prstGeom prst="rect">
            <a:avLst/>
          </a:prstGeom>
          <a:ln w="0">
            <a:noFill/>
          </a:ln>
        </p:spPr>
      </p:pic>
      <p:pic>
        <p:nvPicPr>
          <p:cNvPr id="229" name="" descr=""/>
          <p:cNvPicPr/>
          <p:nvPr/>
        </p:nvPicPr>
        <p:blipFill>
          <a:blip r:embed="rId2"/>
          <a:stretch/>
        </p:blipFill>
        <p:spPr>
          <a:xfrm>
            <a:off x="8229600" y="1485000"/>
            <a:ext cx="1828440" cy="1371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Credits</a:t>
            </a:r>
            <a:endParaRPr b="0" lang="en-US" sz="4400" spc="-1" strike="noStrike">
              <a:latin typeface="Arial"/>
            </a:endParaRPr>
          </a:p>
        </p:txBody>
      </p:sp>
      <p:sp>
        <p:nvSpPr>
          <p:cNvPr id="231" name="PlaceHolder 2"/>
          <p:cNvSpPr>
            <a:spLocks noGrp="1"/>
          </p:cNvSpPr>
          <p:nvPr>
            <p:ph/>
          </p:nvPr>
        </p:nvSpPr>
        <p:spPr>
          <a:xfrm>
            <a:off x="360000" y="1485000"/>
            <a:ext cx="9357120" cy="3777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Image of chip firing game: </a:t>
            </a:r>
            <a:r>
              <a:rPr b="0" i="1" lang="en-US" sz="3200" spc="-1" strike="noStrike">
                <a:latin typeface="Arial"/>
              </a:rPr>
              <a:t>https://www.wikiwand.com/en/Chip-firing_game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Graph Theory</a:t>
            </a:r>
            <a:endParaRPr b="0" lang="en-US" sz="4400" spc="-1" strike="noStrike">
              <a:latin typeface="Arial"/>
            </a:endParaRPr>
          </a:p>
        </p:txBody>
      </p:sp>
      <p:sp>
        <p:nvSpPr>
          <p:cNvPr id="179" name="PlaceHolder 2"/>
          <p:cNvSpPr>
            <a:spLocks noGrp="1"/>
          </p:cNvSpPr>
          <p:nvPr>
            <p:ph/>
          </p:nvPr>
        </p:nvSpPr>
        <p:spPr>
          <a:xfrm>
            <a:off x="360000" y="1485000"/>
            <a:ext cx="6496920" cy="3777120"/>
          </a:xfrm>
          <a:prstGeom prst="rect">
            <a:avLst/>
          </a:prstGeom>
          <a:noFill/>
          <a:ln w="0">
            <a:noFill/>
          </a:ln>
        </p:spPr>
        <p:txBody>
          <a:bodyPr lIns="0" rIns="0" tIns="0" bIns="0" anchor="t">
            <a:normAutofit fontScale="8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In our research, we focus on chip firing games.  A game played on graphs, based upon graph theory.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graph theory, a graph is represented be a series of nodes, or vertices, connected by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Edges can be directed in one of two directions or on both directions.</a:t>
            </a:r>
            <a:endParaRPr b="0" lang="en-US" sz="3200" spc="-1" strike="noStrike">
              <a:latin typeface="Arial"/>
            </a:endParaRPr>
          </a:p>
        </p:txBody>
      </p:sp>
      <p:pic>
        <p:nvPicPr>
          <p:cNvPr id="180" name="" descr=""/>
          <p:cNvPicPr/>
          <p:nvPr/>
        </p:nvPicPr>
        <p:blipFill>
          <a:blip r:embed="rId1"/>
          <a:stretch/>
        </p:blipFill>
        <p:spPr>
          <a:xfrm>
            <a:off x="6796440" y="2057400"/>
            <a:ext cx="3033360" cy="2275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2" name="PlaceHolder 2"/>
          <p:cNvSpPr>
            <a:spLocks noGrp="1"/>
          </p:cNvSpPr>
          <p:nvPr>
            <p:ph/>
          </p:nvPr>
        </p:nvSpPr>
        <p:spPr>
          <a:xfrm>
            <a:off x="360000" y="1485000"/>
            <a:ext cx="9357120" cy="377712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(i.e. this vertex is not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4" name="" descr=""/>
          <p:cNvPicPr/>
          <p:nvPr/>
        </p:nvPicPr>
        <p:blipFill>
          <a:blip r:embed="rId1"/>
          <a:stretch/>
        </p:blipFill>
        <p:spPr>
          <a:xfrm>
            <a:off x="685800" y="2057400"/>
            <a:ext cx="8574840" cy="2473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39960"/>
            <a:ext cx="9357120" cy="12477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6" name="PlaceHolder 2"/>
          <p:cNvSpPr>
            <a:spLocks noGrp="1"/>
          </p:cNvSpPr>
          <p:nvPr>
            <p:ph/>
          </p:nvPr>
        </p:nvSpPr>
        <p:spPr>
          <a:xfrm>
            <a:off x="360000" y="1485000"/>
            <a:ext cx="9467640" cy="3777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notable usage of these games is in economics, where these games, especially the directed variants can be used to model the flow of money or assets from one entity to another.</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 similarly to how the game is won once all negative values of chips are eliminated.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360000" y="1485000"/>
            <a:ext cx="9357120" cy="3777120"/>
          </a:xfrm>
          <a:prstGeom prst="rect">
            <a:avLst/>
          </a:prstGeom>
          <a:noFill/>
          <a:ln w="0">
            <a:noFill/>
          </a:ln>
        </p:spPr>
        <p:txBody>
          <a:bodyPr lIns="0" rIns="0" tIns="0" bIns="0" anchor="t">
            <a:normAutofit fontScale="6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 list of integers) </a:t>
            </a:r>
            <a:r>
              <a:rPr b="0" i="1" lang="en-US" sz="3200" spc="-1" strike="noStrike">
                <a:latin typeface="Arial"/>
                <a:ea typeface="Noto Sans CJK SC"/>
              </a:rPr>
              <a:t>n</a:t>
            </a:r>
            <a:r>
              <a:rPr b="0" lang="en-US" sz="3200" spc="-1" strike="noStrike">
                <a:latin typeface="Arial"/>
                <a:ea typeface="Noto Sans CJK SC"/>
              </a:rPr>
              <a:t> integers long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this vector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Divisors are a simple way to represent the state of a game mathematically.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For example, the set of all divisors that can be gotten from the initial starting state of a game.</a:t>
            </a:r>
            <a:endParaRPr b="0" lang="en-US" sz="3200" spc="-1" strike="noStrike">
              <a:latin typeface="Arial"/>
            </a:endParaRPr>
          </a:p>
        </p:txBody>
      </p:sp>
      <p:sp>
        <p:nvSpPr>
          <p:cNvPr id="188" name="PlaceHolder 2"/>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90" name="" descr=""/>
          <p:cNvPicPr/>
          <p:nvPr/>
        </p:nvPicPr>
        <p:blipFill>
          <a:blip r:embed="rId1"/>
          <a:stretch/>
        </p:blipFill>
        <p:spPr>
          <a:xfrm>
            <a:off x="1022400" y="1509840"/>
            <a:ext cx="4690080" cy="3516840"/>
          </a:xfrm>
          <a:prstGeom prst="rect">
            <a:avLst/>
          </a:prstGeom>
          <a:ln w="0">
            <a:noFill/>
          </a:ln>
        </p:spPr>
      </p:pic>
      <p:sp>
        <p:nvSpPr>
          <p:cNvPr id="191" name="PlaceHolder 2"/>
          <p:cNvSpPr>
            <a:spLocks noGrp="1"/>
          </p:cNvSpPr>
          <p:nvPr>
            <p:ph type="subTitle"/>
          </p:nvPr>
        </p:nvSpPr>
        <p:spPr>
          <a:xfrm>
            <a:off x="360000" y="2507760"/>
            <a:ext cx="1466280" cy="16045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a:t>
            </a:r>
            <a:endParaRPr b="0" lang="en-US" sz="3200" spc="-1" strike="noStrike">
              <a:latin typeface="Arial"/>
            </a:endParaRPr>
          </a:p>
        </p:txBody>
      </p:sp>
      <p:sp>
        <p:nvSpPr>
          <p:cNvPr id="192" name=""/>
          <p:cNvSpPr/>
          <p:nvPr/>
        </p:nvSpPr>
        <p:spPr>
          <a:xfrm>
            <a:off x="5486400" y="1828800"/>
            <a:ext cx="4340880" cy="1482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a:t>
            </a:r>
            <a:r>
              <a:rPr b="0" lang="en-US" sz="3200" spc="-1" strike="noStrike">
                <a:solidFill>
                  <a:srgbClr val="3465a4"/>
                </a:solidFill>
                <a:latin typeface="Arial"/>
                <a:ea typeface="JetBrains Mono"/>
              </a:rPr>
              <a:t>16</a:t>
            </a:r>
            <a:r>
              <a:rPr b="0" lang="en-US" sz="3200" spc="-1" strike="noStrike">
                <a:solidFill>
                  <a:srgbClr val="000000"/>
                </a:solidFill>
                <a:latin typeface="Arial"/>
                <a:ea typeface="JetBrains Mono"/>
              </a:rPr>
              <a:t>, </a:t>
            </a:r>
            <a:r>
              <a:rPr b="0" lang="en-US" sz="3200" spc="-1" strike="noStrike">
                <a:solidFill>
                  <a:srgbClr val="3465a4"/>
                </a:solidFill>
                <a:latin typeface="Arial"/>
                <a:ea typeface="JetBrains Mono"/>
              </a:rPr>
              <a:t>-4</a:t>
            </a:r>
            <a:r>
              <a:rPr b="0" lang="en-US" sz="3200" spc="-1" strike="noStrike">
                <a:solidFill>
                  <a:srgbClr val="000000"/>
                </a:solidFill>
                <a:latin typeface="Arial"/>
                <a:ea typeface="JetBrains Mono"/>
              </a:rPr>
              <a:t>, </a:t>
            </a:r>
            <a:r>
              <a:rPr b="0" lang="en-US" sz="3200" spc="-1" strike="noStrike">
                <a:solidFill>
                  <a:srgbClr val="3465a4"/>
                </a:solidFill>
                <a:latin typeface="Arial"/>
                <a:ea typeface="JetBrains Mono"/>
              </a:rPr>
              <a:t>-5</a:t>
            </a:r>
            <a:r>
              <a:rPr b="0" lang="en-US" sz="3200" spc="-1" strike="noStrike">
                <a:solidFill>
                  <a:srgbClr val="000000"/>
                </a:solidFill>
                <a:latin typeface="Arial"/>
                <a:ea typeface="JetBrains Mono"/>
              </a:rPr>
              <a:t>,</a:t>
            </a:r>
            <a:r>
              <a:rPr b="0" lang="en-US" sz="3200" spc="-1" strike="noStrike">
                <a:solidFill>
                  <a:srgbClr val="3465a4"/>
                </a:solidFill>
                <a:latin typeface="Arial"/>
                <a:ea typeface="JetBrains Mono"/>
              </a:rPr>
              <a:t>0</a:t>
            </a:r>
            <a:r>
              <a:rPr b="0" lang="en-US" sz="3200" spc="-1" strike="noStrike">
                <a:solidFill>
                  <a:srgbClr val="000000"/>
                </a:solidFill>
                <a:latin typeface="Arial"/>
                <a:ea typeface="JetBrains Mono"/>
              </a:rPr>
              <a:t>]</a:t>
            </a:r>
            <a:endParaRPr b="0" lang="en-US" sz="3200" spc="-1" strike="noStrike">
              <a:latin typeface="Arial"/>
            </a:endParaRPr>
          </a:p>
        </p:txBody>
      </p:sp>
      <p:sp>
        <p:nvSpPr>
          <p:cNvPr id="193" name=""/>
          <p:cNvSpPr/>
          <p:nvPr/>
        </p:nvSpPr>
        <p:spPr>
          <a:xfrm>
            <a:off x="1371600" y="4572000"/>
            <a:ext cx="1142640" cy="42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latin typeface="Arial"/>
              </a:rPr>
              <a:t>V</a:t>
            </a:r>
            <a:r>
              <a:rPr b="0" lang="en-US" sz="2400" spc="-1" strike="noStrike" baseline="-8000">
                <a:latin typeface="Arial"/>
              </a:rPr>
              <a:t>1 </a:t>
            </a:r>
            <a:r>
              <a:rPr b="0" lang="en-US" sz="2400" spc="-1" strike="noStrike">
                <a:latin typeface="Arial"/>
              </a:rPr>
              <a:t>= -4</a:t>
            </a:r>
            <a:endParaRPr b="0" lang="en-US" sz="2400" spc="-1" strike="noStrike">
              <a:latin typeface="Arial"/>
            </a:endParaRPr>
          </a:p>
        </p:txBody>
      </p:sp>
      <p:sp>
        <p:nvSpPr>
          <p:cNvPr id="194" name=""/>
          <p:cNvSpPr/>
          <p:nvPr/>
        </p:nvSpPr>
        <p:spPr>
          <a:xfrm>
            <a:off x="1600200" y="2541600"/>
            <a:ext cx="1142640" cy="42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latin typeface="Arial"/>
              </a:rPr>
              <a:t>V</a:t>
            </a:r>
            <a:r>
              <a:rPr b="0" lang="en-US" sz="2400" spc="-1" strike="noStrike" baseline="-8000">
                <a:latin typeface="Arial"/>
              </a:rPr>
              <a:t>0 </a:t>
            </a:r>
            <a:r>
              <a:rPr b="0" lang="en-US" sz="2400" spc="-1" strike="noStrike">
                <a:latin typeface="Arial"/>
              </a:rPr>
              <a:t>= 16</a:t>
            </a:r>
            <a:endParaRPr b="0" lang="en-US" sz="2400" spc="-1" strike="noStrike">
              <a:latin typeface="Arial"/>
            </a:endParaRPr>
          </a:p>
        </p:txBody>
      </p:sp>
      <p:sp>
        <p:nvSpPr>
          <p:cNvPr id="195" name=""/>
          <p:cNvSpPr/>
          <p:nvPr/>
        </p:nvSpPr>
        <p:spPr>
          <a:xfrm>
            <a:off x="3657600" y="2084400"/>
            <a:ext cx="1142640" cy="42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latin typeface="Arial"/>
              </a:rPr>
              <a:t>V</a:t>
            </a:r>
            <a:r>
              <a:rPr b="0" lang="en-US" sz="2400" spc="-1" strike="noStrike" baseline="-8000">
                <a:latin typeface="Arial"/>
              </a:rPr>
              <a:t>3 </a:t>
            </a:r>
            <a:r>
              <a:rPr b="0" lang="en-US" sz="2400" spc="-1" strike="noStrike">
                <a:latin typeface="Arial"/>
              </a:rPr>
              <a:t>= 0</a:t>
            </a:r>
            <a:endParaRPr b="0" lang="en-US" sz="2400" spc="-1" strike="noStrike">
              <a:latin typeface="Arial"/>
            </a:endParaRPr>
          </a:p>
        </p:txBody>
      </p:sp>
      <p:sp>
        <p:nvSpPr>
          <p:cNvPr id="196" name=""/>
          <p:cNvSpPr/>
          <p:nvPr/>
        </p:nvSpPr>
        <p:spPr>
          <a:xfrm>
            <a:off x="4572000" y="4599000"/>
            <a:ext cx="1142640" cy="42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latin typeface="Arial"/>
              </a:rPr>
              <a:t>V</a:t>
            </a:r>
            <a:r>
              <a:rPr b="0" lang="en-US" sz="2400" spc="-1" strike="noStrike" baseline="-8000">
                <a:latin typeface="Arial"/>
              </a:rPr>
              <a:t>2 </a:t>
            </a:r>
            <a:r>
              <a:rPr b="0" lang="en-US" sz="2400" spc="-1" strike="noStrike">
                <a:latin typeface="Arial"/>
              </a:rPr>
              <a:t>= -5</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60000" y="225720"/>
            <a:ext cx="9357120" cy="7160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8" name="PlaceHolder 2"/>
          <p:cNvSpPr>
            <a:spLocks noGrp="1"/>
          </p:cNvSpPr>
          <p:nvPr>
            <p:ph/>
          </p:nvPr>
        </p:nvSpPr>
        <p:spPr>
          <a:xfrm>
            <a:off x="360000" y="1485000"/>
            <a:ext cx="9357120" cy="3777120"/>
          </a:xfrm>
          <a:prstGeom prst="rect">
            <a:avLst/>
          </a:prstGeom>
          <a:noFill/>
          <a:ln w="0">
            <a:noFill/>
          </a:ln>
        </p:spPr>
        <p:txBody>
          <a:bodyPr lIns="0" rIns="0" tIns="0" bIns="0" anchor="t">
            <a:normAutofit fontScale="6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Picard Group</a:t>
            </a:r>
            <a:r>
              <a:rPr b="0" lang="en-US" sz="3200" spc="-1" strike="noStrike">
                <a:latin typeface="Arial"/>
                <a:ea typeface="Noto Sans CJK SC"/>
              </a:rPr>
              <a:t> of a graph, </a:t>
            </a:r>
            <a:r>
              <a:rPr b="0" i="1" lang="en-US" sz="3200" spc="-1" strike="noStrike">
                <a:latin typeface="Arial"/>
                <a:ea typeface="Noto Sans CJK SC"/>
              </a:rPr>
              <a:t>Pic(G)</a:t>
            </a:r>
            <a:r>
              <a:rPr b="0" lang="en-US" sz="3200" spc="-1" strike="noStrike">
                <a:latin typeface="Arial"/>
                <a:ea typeface="Noto Sans CJK SC"/>
              </a:rPr>
              <a:t>, is the set of all equivalence classes that the divisors of that graph </a:t>
            </a:r>
            <a:r>
              <a:rPr b="0" i="1" lang="en-US" sz="3200" spc="-1" strike="noStrike">
                <a:latin typeface="Arial"/>
                <a:ea typeface="Noto Sans CJK SC"/>
              </a:rPr>
              <a:t>G </a:t>
            </a:r>
            <a:r>
              <a:rPr b="0" lang="en-US" sz="3200" spc="-1" strike="noStrike">
                <a:latin typeface="Arial"/>
                <a:ea typeface="Noto Sans CJK SC"/>
              </a:rPr>
              <a:t>can be a part of.  It describes every state of the game that can arise from every initial distribution of chips.  </a:t>
            </a:r>
            <a:r>
              <a:rPr b="0" lang="en-US" sz="3200" spc="-1" strike="noStrike">
                <a:latin typeface="Arial"/>
              </a:rPr>
              <a:t>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element of </a:t>
            </a:r>
            <a:r>
              <a:rPr b="0" i="1" lang="en-US" sz="3200" spc="-1" strike="noStrike">
                <a:latin typeface="Arial"/>
              </a:rPr>
              <a:t>Jac(G)</a:t>
            </a:r>
            <a:r>
              <a:rPr b="0" lang="en-US" sz="3200" spc="-1" strike="noStrike">
                <a:latin typeface="Arial"/>
              </a:rPr>
              <a:t> has a distribution of chips that sum to zero; the positive and negative chips balance out</a:t>
            </a:r>
            <a:r>
              <a:rPr b="0" i="1" lang="en-US" sz="3200" spc="-1" strike="noStrike">
                <a:latin typeface="Arial"/>
              </a:rPr>
              <a:t>.</a:t>
            </a:r>
            <a:r>
              <a:rPr b="0" lang="en-US" sz="3200" spc="-1" strike="noStrike">
                <a:latin typeface="Arial"/>
              </a:rPr>
              <a:t>  If a divisor is in one of the Jacobian’s classes, it can be made winning after a finite series of moves.  The larger the size of the Jacobian, the more configurations exist where the vertices are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2022-09-20T21:19:58Z</dcterms:modified>
  <cp:revision>102</cp:revision>
  <dc:subject/>
  <dc:title>Midnightblue</dc:title>
</cp:coreProperties>
</file>

<file path=docProps/custom.xml><?xml version="1.0" encoding="utf-8"?>
<Properties xmlns="http://schemas.openxmlformats.org/officeDocument/2006/custom-properties" xmlns:vt="http://schemas.openxmlformats.org/officeDocument/2006/docPropsVTypes"/>
</file>