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CB6AEF6-A667-41D0-AD28-27CF441D9C8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9F12003-0D7A-48E3-835A-03E92C743F2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5927E5B-8076-45F3-AB0B-6AC478660FD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66C5442-A6F5-4271-8A95-4B483FAA167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dt" idx="5"/>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dt" idx="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dt" idx="5"/>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9A9EFB3-A347-4071-B1F2-610125E6003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dt" idx="5"/>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3"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dt" idx="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dt" idx="5"/>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dt" idx="5"/>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EC984B0-A009-4D2C-B13F-BC452F0D841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dt" idx="9"/>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722C78-94D0-41AE-8FDA-CB8ADD5B55D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dt" idx="9"/>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dt" idx="9"/>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dt" idx="9"/>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dt" idx="9"/>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068B2DD-5A1D-48F1-9065-B46DC47DCD39}"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3877867-756F-41C8-A5CA-C95DE4FAB05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D1A3DD-1DBD-4686-BBDA-7A37559FA56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1DEEC02-E75F-4D27-9943-24737D95A46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D10E890-B87D-46D5-98F9-603FAB1FFC05}"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6760" cy="5666760"/>
          </a:xfrm>
          <a:prstGeom prst="rect">
            <a:avLst/>
          </a:prstGeom>
          <a:solidFill>
            <a:srgbClr val="2c3e50"/>
          </a:solidFill>
          <a:ln w="10800">
            <a:noFill/>
          </a:ln>
        </p:spPr>
        <p:style>
          <a:lnRef idx="0"/>
          <a:fillRef idx="0"/>
          <a:effectRef idx="0"/>
          <a:fontRef idx="minor"/>
        </p:style>
      </p:sp>
      <p:sp>
        <p:nvSpPr>
          <p:cNvPr id="1" name=""/>
          <p:cNvSpPr/>
          <p:nvPr/>
        </p:nvSpPr>
        <p:spPr>
          <a:xfrm>
            <a:off x="0" y="0"/>
            <a:ext cx="10076760" cy="377676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ftr" idx="1"/>
          </p:nvPr>
        </p:nvSpPr>
        <p:spPr>
          <a:xfrm>
            <a:off x="3420000" y="5400000"/>
            <a:ext cx="3236760" cy="2667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3" name="PlaceHolder 2"/>
          <p:cNvSpPr>
            <a:spLocks noGrp="1"/>
          </p:cNvSpPr>
          <p:nvPr>
            <p:ph type="sldNum" idx="2"/>
          </p:nvPr>
        </p:nvSpPr>
        <p:spPr>
          <a:xfrm>
            <a:off x="9180000" y="5130000"/>
            <a:ext cx="716760" cy="536760"/>
          </a:xfrm>
          <a:prstGeom prst="rect">
            <a:avLst/>
          </a:prstGeom>
          <a:noFill/>
          <a:ln w="72000">
            <a:noFill/>
          </a:ln>
        </p:spPr>
        <p:txBody>
          <a:bodyPr lIns="0" rIns="0" tIns="0" bIns="0" anchor="ctr">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fld id="{9F22A253-B005-44E8-A083-2CB4486D5CC0}" type="slidenum">
              <a:rPr b="1" lang="en-US" sz="1800" spc="-1" strike="noStrike">
                <a:solidFill>
                  <a:srgbClr val="ffffff"/>
                </a:solidFill>
                <a:latin typeface="Noto Sans"/>
              </a:rPr>
              <a:t>&lt;number&gt;</a:t>
            </a:fld>
            <a:endParaRPr b="0" lang="en-US" sz="1800" spc="-1" strike="noStrike">
              <a:latin typeface="Times New Roman"/>
            </a:endParaRPr>
          </a:p>
        </p:txBody>
      </p:sp>
      <p:sp>
        <p:nvSpPr>
          <p:cNvPr id="4" name="PlaceHolder 3"/>
          <p:cNvSpPr>
            <a:spLocks noGrp="1"/>
          </p:cNvSpPr>
          <p:nvPr>
            <p:ph type="dt" idx="3"/>
          </p:nvPr>
        </p:nvSpPr>
        <p:spPr>
          <a:xfrm>
            <a:off x="360000" y="5400000"/>
            <a:ext cx="2876760" cy="2667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5400000"/>
            <a:ext cx="10076760" cy="266760"/>
          </a:xfrm>
          <a:prstGeom prst="rect">
            <a:avLst/>
          </a:prstGeom>
          <a:solidFill>
            <a:srgbClr val="2c3e50"/>
          </a:solidFill>
          <a:ln w="10800">
            <a:noFill/>
          </a:ln>
        </p:spPr>
        <p:style>
          <a:lnRef idx="0"/>
          <a:fillRef idx="0"/>
          <a:effectRef idx="0"/>
          <a:fontRef idx="minor"/>
        </p:style>
      </p:sp>
      <p:sp>
        <p:nvSpPr>
          <p:cNvPr id="44" name=""/>
          <p:cNvSpPr/>
          <p:nvPr/>
        </p:nvSpPr>
        <p:spPr>
          <a:xfrm>
            <a:off x="0" y="0"/>
            <a:ext cx="10076760" cy="1211760"/>
          </a:xfrm>
          <a:prstGeom prst="rect">
            <a:avLst/>
          </a:prstGeom>
          <a:solidFill>
            <a:srgbClr val="2c3e50"/>
          </a:solidFill>
          <a:ln w="10800">
            <a:noFill/>
          </a:ln>
        </p:spPr>
        <p:style>
          <a:lnRef idx="0"/>
          <a:fillRef idx="0"/>
          <a:effectRef idx="0"/>
          <a:fontRef idx="minor"/>
        </p:style>
      </p:sp>
      <p:sp>
        <p:nvSpPr>
          <p:cNvPr id="45" name=""/>
          <p:cNvSpPr/>
          <p:nvPr/>
        </p:nvSpPr>
        <p:spPr>
          <a:xfrm>
            <a:off x="9315000" y="5175000"/>
            <a:ext cx="446760" cy="446760"/>
          </a:xfrm>
          <a:prstGeom prst="ellipse">
            <a:avLst/>
          </a:prstGeom>
          <a:solidFill>
            <a:srgbClr val="1abc9c"/>
          </a:solidFill>
          <a:ln w="10800">
            <a:solidFill>
              <a:srgbClr val="1abc9c"/>
            </a:solidFill>
            <a:round/>
          </a:ln>
        </p:spPr>
        <p:style>
          <a:lnRef idx="0"/>
          <a:fillRef idx="0"/>
          <a:effectRef idx="0"/>
          <a:fontRef idx="minor"/>
        </p:style>
      </p:sp>
      <p:sp>
        <p:nvSpPr>
          <p:cNvPr id="46" name=""/>
          <p:cNvSpPr/>
          <p:nvPr/>
        </p:nvSpPr>
        <p:spPr>
          <a:xfrm>
            <a:off x="9180000" y="5130000"/>
            <a:ext cx="716760" cy="5367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1E1C251F-D700-4920-B8A9-C58773B9BE0F}"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4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8" name="PlaceHolder 2"/>
          <p:cNvSpPr>
            <a:spLocks noGrp="1"/>
          </p:cNvSpPr>
          <p:nvPr>
            <p:ph type="ftr" idx="4"/>
          </p:nvPr>
        </p:nvSpPr>
        <p:spPr>
          <a:xfrm>
            <a:off x="3420000" y="5400000"/>
            <a:ext cx="3236760" cy="2667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49" name="PlaceHolder 3"/>
          <p:cNvSpPr>
            <a:spLocks noGrp="1"/>
          </p:cNvSpPr>
          <p:nvPr>
            <p:ph type="dt" idx="5"/>
          </p:nvPr>
        </p:nvSpPr>
        <p:spPr>
          <a:xfrm>
            <a:off x="360000" y="5400000"/>
            <a:ext cx="2876760" cy="2667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0"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5400000"/>
            <a:ext cx="10076760" cy="266760"/>
          </a:xfrm>
          <a:prstGeom prst="rect">
            <a:avLst/>
          </a:prstGeom>
          <a:solidFill>
            <a:srgbClr val="2c3e50"/>
          </a:solidFill>
          <a:ln w="10800">
            <a:noFill/>
          </a:ln>
        </p:spPr>
        <p:style>
          <a:lnRef idx="0"/>
          <a:fillRef idx="0"/>
          <a:effectRef idx="0"/>
          <a:fontRef idx="minor"/>
        </p:style>
      </p:sp>
      <p:sp>
        <p:nvSpPr>
          <p:cNvPr id="88" name=""/>
          <p:cNvSpPr/>
          <p:nvPr/>
        </p:nvSpPr>
        <p:spPr>
          <a:xfrm>
            <a:off x="0" y="0"/>
            <a:ext cx="10076760" cy="1211760"/>
          </a:xfrm>
          <a:prstGeom prst="rect">
            <a:avLst/>
          </a:prstGeom>
          <a:solidFill>
            <a:srgbClr val="2c3e50"/>
          </a:solidFill>
          <a:ln w="10800">
            <a:noFill/>
          </a:ln>
        </p:spPr>
        <p:style>
          <a:lnRef idx="0"/>
          <a:fillRef idx="0"/>
          <a:effectRef idx="0"/>
          <a:fontRef idx="minor"/>
        </p:style>
      </p:sp>
      <p:sp>
        <p:nvSpPr>
          <p:cNvPr id="89" name=""/>
          <p:cNvSpPr/>
          <p:nvPr/>
        </p:nvSpPr>
        <p:spPr>
          <a:xfrm>
            <a:off x="9315000" y="5175000"/>
            <a:ext cx="446760" cy="446760"/>
          </a:xfrm>
          <a:prstGeom prst="ellipse">
            <a:avLst/>
          </a:prstGeom>
          <a:solidFill>
            <a:srgbClr val="1abc9c"/>
          </a:solidFill>
          <a:ln w="10800">
            <a:solidFill>
              <a:srgbClr val="1abc9c"/>
            </a:solidFill>
            <a:round/>
          </a:ln>
        </p:spPr>
        <p:style>
          <a:lnRef idx="0"/>
          <a:fillRef idx="0"/>
          <a:effectRef idx="0"/>
          <a:fontRef idx="minor"/>
        </p:style>
      </p:sp>
      <p:sp>
        <p:nvSpPr>
          <p:cNvPr id="90" name=""/>
          <p:cNvSpPr/>
          <p:nvPr/>
        </p:nvSpPr>
        <p:spPr>
          <a:xfrm>
            <a:off x="9180000" y="5130000"/>
            <a:ext cx="716760" cy="5367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053F89A1-A89A-432F-8D93-36A5F40BE064}"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91" name="PlaceHolder 1"/>
          <p:cNvSpPr>
            <a:spLocks noGrp="1"/>
          </p:cNvSpPr>
          <p:nvPr>
            <p:ph type="ftr" idx="6"/>
          </p:nvPr>
        </p:nvSpPr>
        <p:spPr>
          <a:xfrm>
            <a:off x="3420000" y="5400000"/>
            <a:ext cx="3236760" cy="2667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92" name="PlaceHolder 2"/>
          <p:cNvSpPr>
            <a:spLocks noGrp="1"/>
          </p:cNvSpPr>
          <p:nvPr>
            <p:ph type="dt" idx="7"/>
          </p:nvPr>
        </p:nvSpPr>
        <p:spPr>
          <a:xfrm>
            <a:off x="360000" y="5400000"/>
            <a:ext cx="2876760" cy="2667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3"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4"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5400000"/>
            <a:ext cx="10076760" cy="266760"/>
          </a:xfrm>
          <a:prstGeom prst="rect">
            <a:avLst/>
          </a:prstGeom>
          <a:solidFill>
            <a:srgbClr val="2c3e50"/>
          </a:solidFill>
          <a:ln w="10800">
            <a:noFill/>
          </a:ln>
        </p:spPr>
        <p:style>
          <a:lnRef idx="0"/>
          <a:fillRef idx="0"/>
          <a:effectRef idx="0"/>
          <a:fontRef idx="minor"/>
        </p:style>
      </p:sp>
      <p:sp>
        <p:nvSpPr>
          <p:cNvPr id="132" name=""/>
          <p:cNvSpPr/>
          <p:nvPr/>
        </p:nvSpPr>
        <p:spPr>
          <a:xfrm>
            <a:off x="0" y="0"/>
            <a:ext cx="10076760" cy="1211760"/>
          </a:xfrm>
          <a:prstGeom prst="rect">
            <a:avLst/>
          </a:prstGeom>
          <a:solidFill>
            <a:srgbClr val="2c3e50"/>
          </a:solidFill>
          <a:ln w="10800">
            <a:noFill/>
          </a:ln>
        </p:spPr>
        <p:style>
          <a:lnRef idx="0"/>
          <a:fillRef idx="0"/>
          <a:effectRef idx="0"/>
          <a:fontRef idx="minor"/>
        </p:style>
      </p:sp>
      <p:sp>
        <p:nvSpPr>
          <p:cNvPr id="133" name=""/>
          <p:cNvSpPr/>
          <p:nvPr/>
        </p:nvSpPr>
        <p:spPr>
          <a:xfrm>
            <a:off x="9315000" y="5175000"/>
            <a:ext cx="446760" cy="446760"/>
          </a:xfrm>
          <a:prstGeom prst="ellipse">
            <a:avLst/>
          </a:prstGeom>
          <a:solidFill>
            <a:srgbClr val="1abc9c"/>
          </a:solidFill>
          <a:ln w="10800">
            <a:solidFill>
              <a:srgbClr val="1abc9c"/>
            </a:solidFill>
            <a:round/>
          </a:ln>
        </p:spPr>
        <p:style>
          <a:lnRef idx="0"/>
          <a:fillRef idx="0"/>
          <a:effectRef idx="0"/>
          <a:fontRef idx="minor"/>
        </p:style>
      </p:sp>
      <p:sp>
        <p:nvSpPr>
          <p:cNvPr id="134" name=""/>
          <p:cNvSpPr/>
          <p:nvPr/>
        </p:nvSpPr>
        <p:spPr>
          <a:xfrm>
            <a:off x="9180000" y="5130000"/>
            <a:ext cx="716760" cy="536760"/>
          </a:xfrm>
          <a:prstGeom prst="rect">
            <a:avLst/>
          </a:prstGeom>
          <a:noFill/>
          <a:ln w="72000">
            <a:noFill/>
          </a:ln>
        </p:spPr>
        <p:style>
          <a:lnRef idx="0"/>
          <a:fillRef idx="0"/>
          <a:effectRef idx="0"/>
          <a:fontRef idx="minor"/>
        </p:style>
        <p:txBody>
          <a:bodyPr lIns="0" rIns="0" tIns="0" bIns="0" anchor="ctr">
            <a:noAutofit/>
          </a:bodyPr>
          <a:p>
            <a:pPr algn="ctr">
              <a:lnSpc>
                <a:spcPct val="100000"/>
              </a:lnSpc>
              <a:buNone/>
            </a:pPr>
            <a:fld id="{C750A06E-F776-47BA-9C92-DB05B01BE525}" type="slidenum">
              <a:rPr b="1" lang="en-US" sz="1800" spc="-1" strike="noStrike">
                <a:solidFill>
                  <a:srgbClr val="ffffff"/>
                </a:solidFill>
                <a:latin typeface="Noto Sans"/>
                <a:ea typeface="DejaVu Sans"/>
              </a:rPr>
              <a:t>&lt;number&gt;</a:t>
            </a:fld>
            <a:endParaRPr b="0" lang="en-US" sz="1800" spc="-1" strike="noStrike">
              <a:latin typeface="Arial"/>
            </a:endParaRPr>
          </a:p>
        </p:txBody>
      </p:sp>
      <p:sp>
        <p:nvSpPr>
          <p:cNvPr id="135" name="PlaceHolder 1"/>
          <p:cNvSpPr>
            <a:spLocks noGrp="1"/>
          </p:cNvSpPr>
          <p:nvPr>
            <p:ph type="ftr" idx="8"/>
          </p:nvPr>
        </p:nvSpPr>
        <p:spPr>
          <a:xfrm>
            <a:off x="3420000" y="5400000"/>
            <a:ext cx="3236760" cy="266760"/>
          </a:xfrm>
          <a:prstGeom prst="rect">
            <a:avLst/>
          </a:prstGeom>
          <a:noFill/>
          <a:ln w="72000">
            <a:noFill/>
          </a:ln>
        </p:spPr>
        <p:txBody>
          <a:bodyPr lIns="0" rIns="0" tIns="0" bIns="0" anchor="t">
            <a:noAutofit/>
          </a:bodyPr>
          <a:lstStyle>
            <a:lvl1pPr algn="ctr">
              <a:lnSpc>
                <a:spcPct val="100000"/>
              </a:lnSpc>
              <a:buNone/>
              <a:defRPr b="1" lang="en-US" sz="1800" spc="-1" strike="noStrike">
                <a:solidFill>
                  <a:srgbClr val="ffffff"/>
                </a:solidFill>
                <a:latin typeface="Noto Sans"/>
              </a:defRPr>
            </a:lvl1pPr>
          </a:lstStyle>
          <a:p>
            <a:pPr algn="ctr">
              <a:lnSpc>
                <a:spcPct val="100000"/>
              </a:lnSpc>
              <a:buNone/>
            </a:pPr>
            <a:r>
              <a:rPr b="1" lang="en-US" sz="1800" spc="-1" strike="noStrike">
                <a:solidFill>
                  <a:srgbClr val="ffffff"/>
                </a:solidFill>
                <a:latin typeface="Noto Sans"/>
              </a:rPr>
              <a:t>&lt;footer&gt;</a:t>
            </a:r>
            <a:endParaRPr b="0" lang="en-US" sz="1800" spc="-1" strike="noStrike">
              <a:latin typeface="Times New Roman"/>
            </a:endParaRPr>
          </a:p>
        </p:txBody>
      </p:sp>
      <p:sp>
        <p:nvSpPr>
          <p:cNvPr id="136" name="PlaceHolder 2"/>
          <p:cNvSpPr>
            <a:spLocks noGrp="1"/>
          </p:cNvSpPr>
          <p:nvPr>
            <p:ph type="dt" idx="9"/>
          </p:nvPr>
        </p:nvSpPr>
        <p:spPr>
          <a:xfrm>
            <a:off x="360000" y="5400000"/>
            <a:ext cx="2876760" cy="266760"/>
          </a:xfrm>
          <a:prstGeom prst="rect">
            <a:avLst/>
          </a:prstGeom>
          <a:noFill/>
          <a:ln w="7200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37" name="PlaceHolder 3"/>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38" name="PlaceHolder 4"/>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225720"/>
            <a:ext cx="9356760" cy="2743200"/>
          </a:xfrm>
          <a:prstGeom prst="rect">
            <a:avLst/>
          </a:prstGeom>
          <a:noFill/>
          <a:ln w="0">
            <a:noFill/>
          </a:ln>
        </p:spPr>
        <p:txBody>
          <a:bodyPr lIns="0" rIns="0" tIns="0" bIns="0" anchor="ctr" anchorCtr="1">
            <a:noAutofit/>
          </a:bodyPr>
          <a:p>
            <a:pPr algn="ctr">
              <a:lnSpc>
                <a:spcPct val="100000"/>
              </a:lnSpc>
              <a:buNone/>
            </a:pPr>
            <a:r>
              <a:rPr b="0" lang="en-US" sz="4200" spc="-1" strike="noStrike">
                <a:latin typeface="Arial"/>
              </a:rPr>
              <a:t>On Picard Groups and Jacobians of Directed Graphs</a:t>
            </a:r>
            <a:endParaRPr b="0" lang="en-US" sz="4200" spc="-1" strike="noStrike">
              <a:latin typeface="Arial"/>
            </a:endParaRPr>
          </a:p>
        </p:txBody>
      </p:sp>
      <p:sp>
        <p:nvSpPr>
          <p:cNvPr id="176" name="PlaceHolder 2"/>
          <p:cNvSpPr>
            <a:spLocks noGrp="1"/>
          </p:cNvSpPr>
          <p:nvPr>
            <p:ph type="subTitle"/>
          </p:nvPr>
        </p:nvSpPr>
        <p:spPr>
          <a:xfrm>
            <a:off x="504000" y="4071960"/>
            <a:ext cx="9069120" cy="1183320"/>
          </a:xfrm>
          <a:prstGeom prst="rect">
            <a:avLst/>
          </a:prstGeom>
          <a:noFill/>
          <a:ln w="0">
            <a:noFill/>
          </a:ln>
        </p:spPr>
        <p:txBody>
          <a:bodyPr lIns="0" rIns="0" tIns="0" bIns="0" anchor="ctr">
            <a:noAutofit/>
          </a:bodyPr>
          <a:p>
            <a:pPr algn="ctr">
              <a:lnSpc>
                <a:spcPct val="100000"/>
              </a:lnSpc>
              <a:buNone/>
            </a:pPr>
            <a:r>
              <a:rPr b="0" lang="en-US" sz="2000" spc="-1" strike="noStrike">
                <a:solidFill>
                  <a:srgbClr val="ffffff"/>
                </a:solidFill>
                <a:latin typeface="Arial"/>
              </a:rPr>
              <a:t>JAIUNG JUN</a:t>
            </a:r>
            <a:endParaRPr b="0" lang="en-US" sz="2000" spc="-1" strike="noStrike">
              <a:latin typeface="Arial"/>
            </a:endParaRPr>
          </a:p>
          <a:p>
            <a:pPr algn="ctr">
              <a:lnSpc>
                <a:spcPct val="100000"/>
              </a:lnSpc>
              <a:buNone/>
            </a:pPr>
            <a:r>
              <a:rPr b="0" lang="en-US" sz="2000" spc="-1" strike="noStrike">
                <a:solidFill>
                  <a:srgbClr val="ffffff"/>
                </a:solidFill>
                <a:latin typeface="Arial"/>
              </a:rPr>
              <a:t>MATTHEW PISANO</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5"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6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Laplacian</a:t>
            </a:r>
            <a:r>
              <a:rPr b="0" lang="en-US" sz="3200" spc="-1" strike="noStrike">
                <a:latin typeface="Arial"/>
                <a:ea typeface="Noto Sans CJK SC"/>
              </a:rPr>
              <a:t> of a graph of size </a:t>
            </a:r>
            <a:r>
              <a:rPr b="0" i="1" lang="en-US" sz="3200" spc="-1" strike="noStrike">
                <a:latin typeface="Arial"/>
                <a:ea typeface="Noto Sans CJK SC"/>
              </a:rPr>
              <a:t>n</a:t>
            </a:r>
            <a:r>
              <a:rPr b="0" lang="en-US" sz="3200" spc="-1" strike="noStrike">
                <a:latin typeface="Arial"/>
                <a:ea typeface="Noto Sans CJK SC"/>
              </a:rPr>
              <a:t> is an </a:t>
            </a:r>
            <a:r>
              <a:rPr b="0" i="1" lang="en-US" sz="3200" spc="-1" strike="noStrike">
                <a:latin typeface="Arial"/>
                <a:ea typeface="Noto Sans CJK SC"/>
              </a:rPr>
              <a:t>n x n</a:t>
            </a:r>
            <a:r>
              <a:rPr b="0" lang="en-US" sz="3200" spc="-1" strike="noStrike">
                <a:latin typeface="Arial"/>
                <a:ea typeface="Noto Sans CJK SC"/>
              </a:rPr>
              <a:t> matrix representing all valid lending or borrowing moves that graph can make.  Multiplying the transpose of the i</a:t>
            </a:r>
            <a:r>
              <a:rPr b="0" i="1" lang="en-US" sz="3200" spc="-1" strike="noStrike" baseline="33000">
                <a:latin typeface="Arial"/>
                <a:ea typeface="Noto Sans CJK SC"/>
              </a:rPr>
              <a:t>th </a:t>
            </a:r>
            <a:r>
              <a:rPr b="0" lang="en-US" sz="3200" spc="-1" strike="noStrike">
                <a:latin typeface="Arial"/>
                <a:ea typeface="Noto Sans CJK SC"/>
              </a:rPr>
              <a:t>row of the Laplacian by a divisor results in the divisor of the graph after making a move at the i</a:t>
            </a:r>
            <a:r>
              <a:rPr b="0" i="1" lang="en-US" sz="3200" spc="-1" strike="noStrike" baseline="33000">
                <a:latin typeface="Arial"/>
                <a:ea typeface="Noto Sans CJK SC"/>
              </a:rPr>
              <a:t>th </a:t>
            </a:r>
            <a:r>
              <a:rPr b="0" lang="en-US" sz="3200" spc="-1" strike="noStrike">
                <a:latin typeface="Arial"/>
                <a:ea typeface="Noto Sans CJK SC"/>
              </a:rPr>
              <a:t>vertex.  It helps to serve as a bridge between the conceptual game and the mathematics behind those concepts.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The </a:t>
            </a:r>
            <a:r>
              <a:rPr b="1" lang="en-US" sz="3200" spc="-1" strike="noStrike">
                <a:latin typeface="Arial"/>
                <a:ea typeface="Noto Sans CJK SC"/>
              </a:rPr>
              <a:t>Smith Normal Form</a:t>
            </a:r>
            <a:r>
              <a:rPr b="0" lang="en-US" sz="3200" spc="-1" strike="noStrike">
                <a:latin typeface="Arial"/>
                <a:ea typeface="Noto Sans CJK SC"/>
              </a:rPr>
              <a:t> (SNF) of a Laplacian is a diagonal matrix obtained from a series of row and column operations preformed on the Laplacian of a graph, similarly to Gaussian elimination except all elements of the matrix must be integers.  While the Laplacian itself encodes information about lending or borrowing moves, the SNF encodes information about the Picard Group and the Jacobian in its diagonal elements.  Calculating the SNF allows us to know more information on the possible ways a game can be played out.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Laplacian and </a:t>
            </a:r>
            <a:br>
              <a:rPr sz="4400"/>
            </a:br>
            <a:r>
              <a:rPr b="0" lang="en-US" sz="4400" spc="-1" strike="noStrike">
                <a:solidFill>
                  <a:srgbClr val="ffffff"/>
                </a:solidFill>
                <a:latin typeface="Arial"/>
              </a:rPr>
              <a:t>The Smith Normal Form</a:t>
            </a:r>
            <a:endParaRPr b="0" lang="en-US" sz="4400" spc="-1" strike="noStrike">
              <a:latin typeface="Arial"/>
            </a:endParaRPr>
          </a:p>
        </p:txBody>
      </p:sp>
      <p:sp>
        <p:nvSpPr>
          <p:cNvPr id="197" name="PlaceHolder 2"/>
          <p:cNvSpPr>
            <a:spLocks noGrp="1"/>
          </p:cNvSpPr>
          <p:nvPr>
            <p:ph/>
          </p:nvPr>
        </p:nvSpPr>
        <p:spPr>
          <a:xfrm>
            <a:off x="457200" y="1744920"/>
            <a:ext cx="1113480" cy="3053520"/>
          </a:xfrm>
          <a:prstGeom prst="rect">
            <a:avLst/>
          </a:prstGeom>
          <a:noFill/>
          <a:ln w="0">
            <a:noFill/>
          </a:ln>
        </p:spPr>
        <p:txBody>
          <a:bodyPr lIns="0" rIns="0" tIns="0" bIns="0" anchor="t">
            <a:normAutofit/>
          </a:bodyPr>
          <a:p>
            <a:pPr>
              <a:lnSpc>
                <a:spcPct val="100000"/>
              </a:lnSpc>
              <a:buNone/>
            </a:pPr>
            <a:r>
              <a:rPr b="0" lang="en-US" sz="1650" spc="-1" strike="noStrike">
                <a:latin typeface="Arial"/>
              </a:rPr>
              <a:t>Laplacian</a:t>
            </a: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endParaRPr b="0" lang="en-US" sz="1650" spc="-1" strike="noStrike">
              <a:latin typeface="Arial"/>
            </a:endParaRPr>
          </a:p>
          <a:p>
            <a:pPr>
              <a:lnSpc>
                <a:spcPct val="100000"/>
              </a:lnSpc>
              <a:buNone/>
            </a:pPr>
            <a:r>
              <a:rPr b="0" lang="en-US" sz="1650" spc="-1" strike="noStrike">
                <a:latin typeface="Arial"/>
              </a:rPr>
              <a:t>Smith Normal Form</a:t>
            </a:r>
            <a:endParaRPr b="0" lang="en-US" sz="1650" spc="-1" strike="noStrike">
              <a:latin typeface="Arial"/>
            </a:endParaRPr>
          </a:p>
        </p:txBody>
      </p:sp>
      <p:pic>
        <p:nvPicPr>
          <p:cNvPr id="198" name="" descr=""/>
          <p:cNvPicPr/>
          <p:nvPr/>
        </p:nvPicPr>
        <p:blipFill>
          <a:blip r:embed="rId1"/>
          <a:stretch/>
        </p:blipFill>
        <p:spPr>
          <a:xfrm>
            <a:off x="1572840" y="1371600"/>
            <a:ext cx="6197400" cy="2016360"/>
          </a:xfrm>
          <a:prstGeom prst="rect">
            <a:avLst/>
          </a:prstGeom>
          <a:ln w="0">
            <a:noFill/>
          </a:ln>
        </p:spPr>
      </p:pic>
      <p:pic>
        <p:nvPicPr>
          <p:cNvPr id="199" name="" descr=""/>
          <p:cNvPicPr/>
          <p:nvPr/>
        </p:nvPicPr>
        <p:blipFill>
          <a:blip r:embed="rId2"/>
          <a:stretch/>
        </p:blipFill>
        <p:spPr>
          <a:xfrm>
            <a:off x="1572840" y="3390120"/>
            <a:ext cx="6197400" cy="2016360"/>
          </a:xfrm>
          <a:prstGeom prst="rect">
            <a:avLst/>
          </a:prstGeom>
          <a:ln w="0">
            <a:noFill/>
          </a:ln>
        </p:spPr>
      </p:pic>
      <p:sp>
        <p:nvSpPr>
          <p:cNvPr id="200" name=""/>
          <p:cNvSpPr/>
          <p:nvPr/>
        </p:nvSpPr>
        <p:spPr>
          <a:xfrm>
            <a:off x="7794720" y="3390120"/>
            <a:ext cx="2283840" cy="1112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Pic(G) = ℤ</a:t>
            </a:r>
            <a:r>
              <a:rPr b="0" lang="en-US" sz="1800" spc="-1" strike="noStrike" baseline="-8000">
                <a:solidFill>
                  <a:srgbClr val="000000"/>
                </a:solidFill>
                <a:latin typeface="Arial"/>
                <a:ea typeface="DejaVu Sans"/>
              </a:rPr>
              <a:t>3</a:t>
            </a:r>
            <a:r>
              <a:rPr b="0" lang="en-US" sz="1800" spc="-1" strike="noStrike">
                <a:solidFill>
                  <a:srgbClr val="000000"/>
                </a:solidFill>
                <a:latin typeface="Arial"/>
                <a:ea typeface="DejaVu Sans"/>
              </a:rPr>
              <a:t> x ℤ</a:t>
            </a:r>
            <a:r>
              <a:rPr b="0" lang="en-US" sz="1800" spc="-1" strike="noStrike" baseline="33000">
                <a:solidFill>
                  <a:srgbClr val="000000"/>
                </a:solidFill>
                <a:latin typeface="Arial"/>
                <a:ea typeface="DejaVu Sans"/>
              </a:rPr>
              <a:t>3</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From 3 at M</a:t>
            </a:r>
            <a:r>
              <a:rPr b="0" lang="en-US" sz="1800" spc="-1" strike="noStrike" baseline="-8000">
                <a:solidFill>
                  <a:srgbClr val="000000"/>
                </a:solidFill>
                <a:latin typeface="Arial"/>
                <a:ea typeface="DejaVu Sans"/>
              </a:rPr>
              <a:t>4,4</a:t>
            </a:r>
            <a:r>
              <a:rPr b="0" lang="en-US" sz="1800" spc="-1" strike="noStrike">
                <a:solidFill>
                  <a:srgbClr val="000000"/>
                </a:solidFill>
                <a:latin typeface="Arial"/>
                <a:ea typeface="DejaVu Sans"/>
              </a:rPr>
              <a:t> and from 3 empty rows</a:t>
            </a:r>
            <a:endParaRPr b="0" lang="en-US" sz="1800" spc="-1" strike="noStrike">
              <a:latin typeface="Arial"/>
            </a:endParaRPr>
          </a:p>
        </p:txBody>
      </p:sp>
      <p:sp>
        <p:nvSpPr>
          <p:cNvPr id="201" name=""/>
          <p:cNvSpPr/>
          <p:nvPr/>
        </p:nvSpPr>
        <p:spPr>
          <a:xfrm>
            <a:off x="7772400" y="4343400"/>
            <a:ext cx="2306160" cy="600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Jac(G) = ℤ</a:t>
            </a:r>
            <a:r>
              <a:rPr b="0" lang="en-US" sz="1800" spc="-1" strike="noStrike" baseline="-8000">
                <a:solidFill>
                  <a:srgbClr val="000000"/>
                </a:solidFill>
                <a:latin typeface="Arial"/>
                <a:ea typeface="DejaVu Sans"/>
              </a:rPr>
              <a:t>3</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From 3 at M</a:t>
            </a:r>
            <a:r>
              <a:rPr b="0" lang="en-US" sz="1800" spc="-1" strike="noStrike" baseline="-8000">
                <a:solidFill>
                  <a:srgbClr val="000000"/>
                </a:solidFill>
                <a:latin typeface="Arial"/>
                <a:ea typeface="DejaVu Sans"/>
              </a:rPr>
              <a:t>4,4</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Focused Graphs</a:t>
            </a:r>
            <a:endParaRPr b="0" lang="en-US" sz="4400" spc="-1" strike="noStrike">
              <a:latin typeface="Arial"/>
            </a:endParaRPr>
          </a:p>
        </p:txBody>
      </p:sp>
      <p:sp>
        <p:nvSpPr>
          <p:cNvPr id="203"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Tree Graph</a:t>
            </a:r>
            <a:r>
              <a:rPr b="0" lang="en-US" sz="2400" spc="-1" strike="noStrike">
                <a:latin typeface="Arial"/>
              </a:rPr>
              <a:t> is a graph where there is only one path between vertices and contains no cycles.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Cycle Graph</a:t>
            </a:r>
            <a:r>
              <a:rPr b="0" lang="en-US" sz="2400" spc="-1" strike="noStrike">
                <a:latin typeface="Arial"/>
              </a:rPr>
              <a:t> is a graph that only has one cycle, or a line graph with another connection between the first and last vertices.</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Pseudo-Tree Graph</a:t>
            </a:r>
            <a:r>
              <a:rPr b="0" lang="en-US" sz="2400" spc="-1" strike="noStrike">
                <a:latin typeface="Arial"/>
              </a:rPr>
              <a:t> is a combination of these two.  This graph is created by gluing a tree to one of the vertices of a cycle graph.</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Wheel Graph</a:t>
            </a:r>
            <a:r>
              <a:rPr b="0" lang="en-US" sz="2400" spc="-1" strike="noStrike">
                <a:latin typeface="Arial"/>
              </a:rPr>
              <a:t> is a cycle graph with an added central vertex to which all others connect.</a:t>
            </a:r>
            <a:endParaRPr b="0" lang="en-US"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00" spc="-1" strike="noStrike">
                <a:latin typeface="Arial"/>
              </a:rPr>
              <a:t>A </a:t>
            </a:r>
            <a:r>
              <a:rPr b="1" lang="en-US" sz="2400" spc="-1" strike="noStrike">
                <a:latin typeface="Arial"/>
              </a:rPr>
              <a:t>Multipartite Graph</a:t>
            </a:r>
            <a:r>
              <a:rPr b="0" lang="en-US" sz="2400" spc="-1" strike="noStrike">
                <a:latin typeface="Arial"/>
              </a:rPr>
              <a:t> is a graph made up of several groups of vertices in which their vertices have no connection to each other, but are each strongly connected to another such group.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Research</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Objectives</a:t>
            </a:r>
            <a:endParaRPr b="0" lang="en-US" sz="4400" spc="-1" strike="noStrike">
              <a:latin typeface="Arial"/>
            </a:endParaRPr>
          </a:p>
        </p:txBody>
      </p:sp>
      <p:sp>
        <p:nvSpPr>
          <p:cNvPr id="206" name="PlaceHolder 2"/>
          <p:cNvSpPr>
            <a:spLocks noGrp="1"/>
          </p:cNvSpPr>
          <p:nvPr>
            <p:ph/>
          </p:nvPr>
        </p:nvSpPr>
        <p:spPr>
          <a:xfrm>
            <a:off x="360000" y="1485000"/>
            <a:ext cx="9356760" cy="37767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480" spc="-1" strike="noStrike">
                <a:latin typeface="Arial"/>
              </a:rPr>
              <a:t>While chip firing games with undirected graphs are well studied and explored, the directed case has not received as much attention.</a:t>
            </a:r>
            <a:endParaRPr b="0" lang="en-US" sz="248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480" spc="-1" strike="noStrike">
                <a:latin typeface="Arial"/>
              </a:rPr>
              <a:t>Our goal is to explore ways to calculate these directed graphs and to study their relationships with their undirected counterparts.</a:t>
            </a:r>
            <a:endParaRPr b="0" lang="en-US" sz="248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a Tree’s Picard Group</a:t>
            </a:r>
            <a:endParaRPr b="0" lang="en-US" sz="4400" spc="-1" strike="noStrike">
              <a:latin typeface="Arial"/>
            </a:endParaRPr>
          </a:p>
        </p:txBody>
      </p:sp>
      <p:sp>
        <p:nvSpPr>
          <p:cNvPr id="208"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53000"/>
          </a:bodyPr>
          <a:p>
            <a:pPr>
              <a:lnSpc>
                <a:spcPct val="100000"/>
              </a:lnSpc>
              <a:spcBef>
                <a:spcPts val="1417"/>
              </a:spcBef>
              <a:buNone/>
            </a:pPr>
            <a:r>
              <a:rPr b="0" lang="en-US" sz="3200" spc="-1" strike="noStrike">
                <a:latin typeface="Arial"/>
              </a:rPr>
              <a:t>The Picard group is commonly written in the form </a:t>
            </a:r>
            <a:r>
              <a:rPr b="0" i="1" lang="en-US" sz="3200" spc="-1" strike="noStrike">
                <a:latin typeface="Arial"/>
              </a:rPr>
              <a:t>Pic(G) = Jac(G) x ℤ</a:t>
            </a:r>
            <a:r>
              <a:rPr b="0" i="1" lang="en-US" sz="3200" spc="-1" strike="noStrike" baseline="33000">
                <a:latin typeface="Arial"/>
              </a:rPr>
              <a:t>n</a:t>
            </a:r>
            <a:r>
              <a:rPr b="0" lang="en-US" sz="3200" spc="-1" strike="noStrike">
                <a:latin typeface="Arial"/>
              </a:rPr>
              <a:t>, where </a:t>
            </a:r>
            <a:r>
              <a:rPr b="0" i="1" lang="en-US" sz="3200" spc="-1" strike="noStrike">
                <a:latin typeface="Arial"/>
              </a:rPr>
              <a:t>n</a:t>
            </a:r>
            <a:r>
              <a:rPr b="0" lang="en-US" sz="3200" spc="-1" strike="noStrike">
                <a:latin typeface="Arial"/>
              </a:rPr>
              <a:t> is the rank of the Picard group.</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have noticed that this rank for a tree graph can be easily calculated inductively.  By reconstructing an arbitrary tree edge by edge, its rank can be determined by following two rules.</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If the next arrow drawn is pointing towards the graph or if it is bidirectional, the rank does not change.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If the next arrow is pointing towards the new vertex, the rank increases by one so long as the number of terminal strong components also grows as a result.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rPr>
              <a:t>We can see that the rank of a tree corresponds to the number of terminal strong components of that tree, sections that are only connected to the rest of the graph by an incoming edge and have a path between all of its member vertices.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The Jacobian of a tree is relatively simple, it is always the trivial group.</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Creating a Pseudo-Tree</a:t>
            </a:r>
            <a:endParaRPr b="0" lang="en-US" sz="4400" spc="-1" strike="noStrike">
              <a:latin typeface="Arial"/>
            </a:endParaRPr>
          </a:p>
        </p:txBody>
      </p:sp>
      <p:sp>
        <p:nvSpPr>
          <p:cNvPr id="210" name="PlaceHolder 2"/>
          <p:cNvSpPr>
            <a:spLocks noGrp="1"/>
          </p:cNvSpPr>
          <p:nvPr>
            <p:ph/>
          </p:nvPr>
        </p:nvSpPr>
        <p:spPr>
          <a:xfrm>
            <a:off x="360000" y="1485000"/>
            <a:ext cx="9467280" cy="37767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Pseudo-tree can be created by gluing a tree to a cycle graph in one of two ways.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Vertex – Here, whichever vertices will be glued together will be merged into one vertex.  With this way of gluing, one vertex will be shared between the two glued graphs.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Edge – With this method, the two graphs are joined by an additional edge.  This helps to preserve the attributes of the original graphs into the resulting glues pseudo-tree, such as the Jacobian often being </a:t>
            </a:r>
            <a:r>
              <a:rPr b="0" lang="en-US" sz="2100" spc="-1" strike="noStrike">
                <a:solidFill>
                  <a:srgbClr val="000000"/>
                </a:solidFill>
                <a:latin typeface="Arial"/>
                <a:ea typeface="JetBrains Mono"/>
              </a:rPr>
              <a:t>	</a:t>
            </a:r>
            <a:r>
              <a:rPr b="0" lang="en-US" sz="2100" spc="-1" strike="noStrike">
                <a:solidFill>
                  <a:srgbClr val="000000"/>
                </a:solidFill>
                <a:latin typeface="Arial"/>
                <a:ea typeface="JetBrains Mono"/>
              </a:rPr>
              <a:t>Jac(cycle) x Jac(tree).</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Cycle Graph</a:t>
            </a:r>
            <a:endParaRPr b="0" lang="en-US" sz="4400" spc="-1" strike="noStrike">
              <a:latin typeface="Arial"/>
            </a:endParaRPr>
          </a:p>
        </p:txBody>
      </p:sp>
      <p:sp>
        <p:nvSpPr>
          <p:cNvPr id="212"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53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rank of the Picard group of a cycle graph is similar to that of a tree.  It is the number of terminal strong components in the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Jacobian of a Cycle graph is more complex than that of a tree, we have proved that there is always some orientation of a cycle such that the Jacobian is trivial or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lang="en-US" sz="3200" spc="-1" strike="noStrike" baseline="-8000">
                <a:solidFill>
                  <a:srgbClr val="000000"/>
                </a:solidFill>
                <a:latin typeface="Arial"/>
                <a:ea typeface="Noto Sans CJK SC"/>
              </a:rPr>
              <a:t> </a:t>
            </a:r>
            <a:r>
              <a:rPr b="0" lang="en-US" sz="3200" spc="-1" strike="noStrike">
                <a:solidFill>
                  <a:srgbClr val="000000"/>
                </a:solidFill>
                <a:latin typeface="Arial"/>
                <a:ea typeface="Noto Sans CJK SC"/>
              </a:rPr>
              <a:t>where </a:t>
            </a:r>
            <a:r>
              <a:rPr b="0" i="1" lang="en-US" sz="3200" spc="-1" strike="noStrike">
                <a:solidFill>
                  <a:srgbClr val="000000"/>
                </a:solidFill>
                <a:latin typeface="Arial"/>
                <a:ea typeface="Noto Sans CJK SC"/>
              </a:rPr>
              <a:t>k≤n</a:t>
            </a:r>
            <a:r>
              <a:rPr b="0" lang="en-US" sz="3200" spc="-1" strike="noStrike">
                <a:solidFill>
                  <a:srgbClr val="000000"/>
                </a:solidFill>
                <a:latin typeface="Arial"/>
                <a:ea typeface="Noto Sans CJK SC"/>
              </a:rPr>
              <a:t> when </a:t>
            </a:r>
            <a:r>
              <a:rPr b="0" i="1" lang="en-US" sz="3200" spc="-1" strike="noStrike">
                <a:solidFill>
                  <a:srgbClr val="000000"/>
                </a:solidFill>
                <a:latin typeface="Arial"/>
                <a:ea typeface="Noto Sans CJK SC"/>
              </a:rPr>
              <a:t>n≥3</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The most common of these invariant factors are the trivial factor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k</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across all possible orientations.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Additionally, we have been able to calculate the Jacobian for any arbitrary cycle graph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)with two </a:t>
            </a:r>
            <a:r>
              <a:rPr b="0" i="1" lang="en-US" sz="3200" spc="-1" strike="noStrike">
                <a:solidFill>
                  <a:srgbClr val="000000"/>
                </a:solidFill>
                <a:latin typeface="Arial"/>
                <a:ea typeface="Noto Sans CJK SC"/>
              </a:rPr>
              <a:t>paths. </a:t>
            </a:r>
            <a:r>
              <a:rPr b="0" lang="en-US" sz="3200" spc="-1" strike="noStrike">
                <a:solidFill>
                  <a:srgbClr val="000000"/>
                </a:solidFill>
                <a:latin typeface="Arial"/>
                <a:ea typeface="Noto Sans CJK SC"/>
              </a:rPr>
              <a:t> Here a </a:t>
            </a:r>
            <a:r>
              <a:rPr b="0" i="1" lang="en-US" sz="3200" spc="-1" strike="noStrike">
                <a:solidFill>
                  <a:srgbClr val="000000"/>
                </a:solidFill>
                <a:latin typeface="Arial"/>
                <a:ea typeface="Noto Sans CJK SC"/>
              </a:rPr>
              <a:t>path</a:t>
            </a:r>
            <a:r>
              <a:rPr b="0" lang="en-US" sz="3200" spc="-1" strike="noStrike">
                <a:solidFill>
                  <a:srgbClr val="000000"/>
                </a:solidFill>
                <a:latin typeface="Arial"/>
                <a:ea typeface="Noto Sans CJK SC"/>
              </a:rPr>
              <a:t> is a connected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in which all arrows are oriented in a single direction or are bidirectional.  In other words, a path is a sub-graph of </a:t>
            </a:r>
            <a:r>
              <a:rPr b="0" i="1" lang="en-US" sz="3200" spc="-1" strike="noStrike">
                <a:solidFill>
                  <a:srgbClr val="000000"/>
                </a:solidFill>
                <a:latin typeface="Arial"/>
                <a:ea typeface="Noto Sans CJK SC"/>
              </a:rPr>
              <a:t>C</a:t>
            </a:r>
            <a:r>
              <a:rPr b="0" i="1" lang="en-US" sz="3200" spc="-1" strike="noStrike" baseline="-8000">
                <a:solidFill>
                  <a:srgbClr val="000000"/>
                </a:solidFill>
                <a:latin typeface="Arial"/>
                <a:ea typeface="Noto Sans CJK SC"/>
              </a:rPr>
              <a:t>n</a:t>
            </a:r>
            <a:r>
              <a:rPr b="0" lang="en-US" sz="3200" spc="-1" strike="noStrike">
                <a:solidFill>
                  <a:srgbClr val="000000"/>
                </a:solidFill>
                <a:latin typeface="Arial"/>
                <a:ea typeface="Noto Sans CJK SC"/>
              </a:rPr>
              <a:t> with one strong terminal component.  These paths either only comprise one edge or are terminated by one appropriate directed edge on each side.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these graphs, the Jacobian is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(x+2)</a:t>
            </a:r>
            <a:r>
              <a:rPr b="0" i="1" lang="en-US" sz="3200" spc="-1" strike="noStrike">
                <a:solidFill>
                  <a:srgbClr val="000000"/>
                </a:solidFill>
                <a:latin typeface="Arial"/>
                <a:ea typeface="Noto Sans CJK SC"/>
              </a:rPr>
              <a:t> </a:t>
            </a:r>
            <a:r>
              <a:rPr b="0" lang="en-US" sz="3200" spc="-1" strike="noStrike">
                <a:solidFill>
                  <a:srgbClr val="000000"/>
                </a:solidFill>
                <a:latin typeface="Arial"/>
                <a:ea typeface="Noto Sans CJK SC"/>
              </a:rPr>
              <a:t>where</a:t>
            </a:r>
            <a:r>
              <a:rPr b="0" i="1" lang="en-US" sz="3200" spc="-1" strike="noStrike">
                <a:solidFill>
                  <a:srgbClr val="000000"/>
                </a:solidFill>
                <a:latin typeface="Arial"/>
                <a:ea typeface="Noto Sans CJK SC"/>
              </a:rPr>
              <a:t> x</a:t>
            </a:r>
            <a:r>
              <a:rPr b="0" lang="en-US" sz="3200" spc="-1" strike="noStrike">
                <a:solidFill>
                  <a:srgbClr val="000000"/>
                </a:solidFill>
                <a:latin typeface="Arial"/>
                <a:ea typeface="Noto Sans CJK SC"/>
              </a:rPr>
              <a:t> is the number of bidirectional edges clockwise of the counter-clockwise path and counter-clockwise of the clockwise path.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Jacobian of a Cycle Graph</a:t>
            </a:r>
            <a:endParaRPr b="0" lang="en-US" sz="4400" spc="-1" strike="noStrike">
              <a:latin typeface="Arial"/>
            </a:endParaRPr>
          </a:p>
        </p:txBody>
      </p:sp>
      <p:pic>
        <p:nvPicPr>
          <p:cNvPr id="214" name="" descr=""/>
          <p:cNvPicPr/>
          <p:nvPr/>
        </p:nvPicPr>
        <p:blipFill>
          <a:blip r:embed="rId1"/>
          <a:stretch/>
        </p:blipFill>
        <p:spPr>
          <a:xfrm>
            <a:off x="2514600" y="2373120"/>
            <a:ext cx="2931120" cy="2197800"/>
          </a:xfrm>
          <a:prstGeom prst="rect">
            <a:avLst/>
          </a:prstGeom>
          <a:ln w="0">
            <a:noFill/>
          </a:ln>
        </p:spPr>
      </p:pic>
      <p:pic>
        <p:nvPicPr>
          <p:cNvPr id="215" name="" descr=""/>
          <p:cNvPicPr/>
          <p:nvPr/>
        </p:nvPicPr>
        <p:blipFill>
          <a:blip r:embed="rId2"/>
          <a:srcRect l="7494" t="5614" r="10022" b="10008"/>
          <a:stretch/>
        </p:blipFill>
        <p:spPr>
          <a:xfrm>
            <a:off x="209520" y="1290960"/>
            <a:ext cx="2418120" cy="1927440"/>
          </a:xfrm>
          <a:prstGeom prst="rect">
            <a:avLst/>
          </a:prstGeom>
          <a:ln w="0">
            <a:noFill/>
          </a:ln>
        </p:spPr>
      </p:pic>
      <p:pic>
        <p:nvPicPr>
          <p:cNvPr id="216" name="" descr=""/>
          <p:cNvPicPr/>
          <p:nvPr/>
        </p:nvPicPr>
        <p:blipFill>
          <a:blip r:embed="rId3"/>
          <a:srcRect l="0" t="488" r="6455" b="5937"/>
          <a:stretch/>
        </p:blipFill>
        <p:spPr>
          <a:xfrm>
            <a:off x="0" y="3200400"/>
            <a:ext cx="2741760" cy="2056320"/>
          </a:xfrm>
          <a:prstGeom prst="rect">
            <a:avLst/>
          </a:prstGeom>
          <a:ln w="0">
            <a:noFill/>
          </a:ln>
        </p:spPr>
      </p:pic>
      <p:sp>
        <p:nvSpPr>
          <p:cNvPr id="217" name=""/>
          <p:cNvSpPr/>
          <p:nvPr/>
        </p:nvSpPr>
        <p:spPr>
          <a:xfrm rot="18160800">
            <a:off x="219960" y="2125080"/>
            <a:ext cx="1369080" cy="2260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18" name=""/>
          <p:cNvSpPr/>
          <p:nvPr/>
        </p:nvSpPr>
        <p:spPr>
          <a:xfrm rot="3178800">
            <a:off x="1719720" y="1998360"/>
            <a:ext cx="911880" cy="226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19" name=""/>
          <p:cNvSpPr/>
          <p:nvPr/>
        </p:nvSpPr>
        <p:spPr>
          <a:xfrm>
            <a:off x="1143000" y="2973240"/>
            <a:ext cx="911880" cy="226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0" name=""/>
          <p:cNvSpPr/>
          <p:nvPr/>
        </p:nvSpPr>
        <p:spPr>
          <a:xfrm rot="18160800">
            <a:off x="219960" y="4049280"/>
            <a:ext cx="1369080" cy="2260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21" name=""/>
          <p:cNvSpPr/>
          <p:nvPr/>
        </p:nvSpPr>
        <p:spPr>
          <a:xfrm rot="14195400">
            <a:off x="1585440" y="4053240"/>
            <a:ext cx="1369080" cy="2260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22" name=""/>
          <p:cNvSpPr/>
          <p:nvPr/>
        </p:nvSpPr>
        <p:spPr>
          <a:xfrm rot="21568800">
            <a:off x="831600" y="5020560"/>
            <a:ext cx="1369080" cy="226080"/>
          </a:xfrm>
          <a:custGeom>
            <a:avLst/>
            <a:gdLst/>
            <a:ahLst/>
            <a:rect l="l" t="t" r="r" b="b"/>
            <a:pathLst>
              <a:path w="21600" h="21600">
                <a:moveTo>
                  <a:pt x="0" y="10800"/>
                </a:moveTo>
                <a:lnTo>
                  <a:pt x="4300" y="0"/>
                </a:lnTo>
                <a:lnTo>
                  <a:pt x="4300" y="5400"/>
                </a:lnTo>
                <a:lnTo>
                  <a:pt x="17300" y="5400"/>
                </a:lnTo>
                <a:lnTo>
                  <a:pt x="17300" y="0"/>
                </a:lnTo>
                <a:lnTo>
                  <a:pt x="21600" y="10800"/>
                </a:lnTo>
                <a:lnTo>
                  <a:pt x="17300" y="21600"/>
                </a:lnTo>
                <a:lnTo>
                  <a:pt x="17300" y="16200"/>
                </a:lnTo>
                <a:lnTo>
                  <a:pt x="4300" y="16200"/>
                </a:lnTo>
                <a:lnTo>
                  <a:pt x="4300" y="21600"/>
                </a:lnTo>
                <a:close/>
              </a:path>
            </a:pathLst>
          </a:custGeom>
          <a:solidFill>
            <a:srgbClr val="729fcf"/>
          </a:solidFill>
          <a:ln w="0">
            <a:solidFill>
              <a:srgbClr val="3465a4"/>
            </a:solidFill>
          </a:ln>
        </p:spPr>
        <p:style>
          <a:lnRef idx="0"/>
          <a:fillRef idx="0"/>
          <a:effectRef idx="0"/>
          <a:fontRef idx="minor"/>
        </p:style>
      </p:sp>
      <p:sp>
        <p:nvSpPr>
          <p:cNvPr id="223" name=""/>
          <p:cNvSpPr/>
          <p:nvPr/>
        </p:nvSpPr>
        <p:spPr>
          <a:xfrm>
            <a:off x="3657600" y="4116240"/>
            <a:ext cx="911880" cy="226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4" name=""/>
          <p:cNvSpPr/>
          <p:nvPr/>
        </p:nvSpPr>
        <p:spPr>
          <a:xfrm rot="13918800">
            <a:off x="4201560" y="3115080"/>
            <a:ext cx="911880" cy="226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225" name=""/>
          <p:cNvSpPr/>
          <p:nvPr/>
        </p:nvSpPr>
        <p:spPr>
          <a:xfrm rot="7579800">
            <a:off x="2877840" y="3292920"/>
            <a:ext cx="911880" cy="22608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pic>
        <p:nvPicPr>
          <p:cNvPr id="226" name="" descr=""/>
          <p:cNvPicPr/>
          <p:nvPr/>
        </p:nvPicPr>
        <p:blipFill>
          <a:blip r:embed="rId4"/>
          <a:stretch/>
        </p:blipFill>
        <p:spPr>
          <a:xfrm>
            <a:off x="5181840" y="1600200"/>
            <a:ext cx="4875480" cy="36565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Wheel Graph</a:t>
            </a:r>
            <a:endParaRPr b="0" lang="en-US" sz="4400" spc="-1" strike="noStrike">
              <a:latin typeface="Arial"/>
            </a:endParaRPr>
          </a:p>
        </p:txBody>
      </p:sp>
      <p:sp>
        <p:nvSpPr>
          <p:cNvPr id="228"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5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For wheel graphs, we looked for patterns that arose within the invariant factors of the Jacobian as a general formula was not immediately obvious.  For this strategy, we broke the edges of the wheel graph into their two most obvious groups, those belonging to the rim of the wheel and those of the spokes.  By orienting all the edges of either group the same way and trying all nine combinations, we noticed a well-defined pattern for each as the size of the wheel graph changed. These patterns fell into four distinct groups.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 most interesting of these cases was for graphs whose rims were bidirectional and whose spokes pointed inward.  This orientation produces a result very similar to that of an undirected wheel graph where the Jacobians followed the pattern of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αφ^n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cαφ^n</a:t>
            </a:r>
            <a:r>
              <a:rPr b="0" lang="en-US" sz="3200" spc="-1" strike="noStrike">
                <a:solidFill>
                  <a:srgbClr val="000000"/>
                </a:solidFill>
                <a:latin typeface="Arial"/>
                <a:ea typeface="Noto Sans CJK SC"/>
              </a:rPr>
              <a:t> when the size was odd where </a:t>
            </a:r>
            <a:r>
              <a:rPr b="0" i="1" lang="en-US" sz="3200" spc="-1" strike="noStrike">
                <a:solidFill>
                  <a:srgbClr val="000000"/>
                </a:solidFill>
                <a:latin typeface="Arial"/>
                <a:ea typeface="Noto Sans CJK SC"/>
              </a:rPr>
              <a:t>α≊0.27555</a:t>
            </a:r>
            <a:r>
              <a:rPr b="0" lang="en-US" sz="3200" spc="-1" strike="noStrike">
                <a:solidFill>
                  <a:srgbClr val="000000"/>
                </a:solidFill>
                <a:latin typeface="Arial"/>
                <a:ea typeface="Noto Sans CJK SC"/>
              </a:rPr>
              <a:t> and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βφ^n </a:t>
            </a:r>
            <a:r>
              <a:rPr b="0" i="1" lang="en-US" sz="3200" spc="-1" strike="noStrike">
                <a:solidFill>
                  <a:srgbClr val="000000"/>
                </a:solidFill>
                <a:latin typeface="Arial"/>
                <a:ea typeface="Noto Sans CJK SC"/>
              </a:rPr>
              <a:t>x ℤ</a:t>
            </a:r>
            <a:r>
              <a:rPr b="0" i="1" lang="en-US" sz="3200" spc="-1" strike="noStrike" baseline="-8000">
                <a:solidFill>
                  <a:srgbClr val="000000"/>
                </a:solidFill>
                <a:latin typeface="Arial"/>
                <a:ea typeface="Noto Sans CJK SC"/>
              </a:rPr>
              <a:t>βφ^n</a:t>
            </a:r>
            <a:r>
              <a:rPr b="0" lang="en-US" sz="3200" spc="-1" strike="noStrike">
                <a:solidFill>
                  <a:srgbClr val="000000"/>
                </a:solidFill>
                <a:latin typeface="Arial"/>
                <a:ea typeface="Noto Sans CJK SC"/>
              </a:rPr>
              <a:t> when the size was even where </a:t>
            </a:r>
            <a:r>
              <a:rPr b="0" i="1" lang="en-US" sz="3200" spc="-1" strike="noStrike">
                <a:solidFill>
                  <a:srgbClr val="000000"/>
                </a:solidFill>
                <a:latin typeface="Arial"/>
                <a:ea typeface="Noto Sans CJK SC"/>
              </a:rPr>
              <a:t>β≊0.618035</a:t>
            </a:r>
            <a:r>
              <a:rPr b="0" lang="en-US" sz="3200" spc="-1" strike="noStrike">
                <a:solidFill>
                  <a:srgbClr val="000000"/>
                </a:solidFill>
                <a:latin typeface="Arial"/>
                <a:ea typeface="Noto Sans CJK SC"/>
              </a:rPr>
              <a:t>.  In both of these patterns, φ represents the golden ratio.</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In our directed case, </a:t>
            </a:r>
            <a:r>
              <a:rPr b="0" i="1" lang="en-US" sz="3200" spc="-1" strike="noStrike">
                <a:solidFill>
                  <a:srgbClr val="000000"/>
                </a:solidFill>
                <a:latin typeface="Arial"/>
                <a:ea typeface="Noto Sans CJK SC"/>
              </a:rPr>
              <a:t>c=4</a:t>
            </a:r>
            <a:r>
              <a:rPr b="0" lang="en-US" sz="3200" spc="-1" strike="noStrike">
                <a:solidFill>
                  <a:srgbClr val="000000"/>
                </a:solidFill>
                <a:latin typeface="Arial"/>
                <a:ea typeface="Noto Sans CJK SC"/>
              </a:rPr>
              <a:t> while in the undirected case, </a:t>
            </a:r>
            <a:r>
              <a:rPr b="0" i="1" lang="en-US" sz="3200" spc="-1" strike="noStrike">
                <a:solidFill>
                  <a:srgbClr val="000000"/>
                </a:solidFill>
                <a:latin typeface="Arial"/>
                <a:ea typeface="Noto Sans CJK SC"/>
              </a:rPr>
              <a:t>c=5</a:t>
            </a:r>
            <a:r>
              <a:rPr b="0" lang="en-US" sz="3200" spc="-1" strike="noStrike">
                <a:solidFill>
                  <a:srgbClr val="000000"/>
                </a:solidFill>
                <a:latin typeface="Arial"/>
                <a:ea typeface="Noto Sans CJK SC"/>
              </a:rPr>
              <a:t>.</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This can also be modeled as a series similar to the Lucas numbers.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Introduction</a:t>
            </a:r>
            <a:endParaRPr b="0" lang="en-US" sz="4400" spc="-1" strike="noStrike">
              <a:latin typeface="Arial"/>
            </a:endParaRPr>
          </a:p>
        </p:txBody>
      </p:sp>
      <p:sp>
        <p:nvSpPr>
          <p:cNvPr id="178"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63000"/>
          </a:bodyPr>
          <a:p>
            <a:pPr marL="432000" indent="-324000">
              <a:spcBef>
                <a:spcPts val="1417"/>
              </a:spcBef>
              <a:buClr>
                <a:srgbClr val="000000"/>
              </a:buClr>
              <a:buSzPct val="45000"/>
              <a:buFont typeface="Wingdings" charset="2"/>
              <a:buChar char=""/>
            </a:pPr>
            <a:r>
              <a:rPr b="0" lang="en-US" sz="3200" spc="-1" strike="noStrike">
                <a:latin typeface="Arial"/>
              </a:rPr>
              <a:t>A chip firing game is a one player game played on a graph where integer amounts of chips are fired between vertices along their adjacent edges.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Since its origin in 1983, it has since become an important tool in structural combinatorics and other areas of mathematics. For instance, from a perspective motivated by algebraic geometry,  one may view finite graphs as a discrete model for Riemann surfaces.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main area of study of this game is on the undirected variant.  However, this game can also be played on directed graphs.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Since this area has been comparatively less researched, we hope to change that through the patterns and techniques we have developed in our investigation.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Connections Between Wheel and Cycle Graphs</a:t>
            </a:r>
            <a:endParaRPr b="0" lang="en-US" sz="4400" spc="-1" strike="noStrike">
              <a:latin typeface="Arial"/>
            </a:endParaRPr>
          </a:p>
        </p:txBody>
      </p:sp>
      <p:sp>
        <p:nvSpPr>
          <p:cNvPr id="230"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64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During our experiments with wheel graphs whose spokes pointed outward, their Picard groups behave similarly to the cycle graph one size smaller, as if the central vertex was not there at all.  This was true for any arbitrary orientation of the rim that we tried.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This is due to the fact that chips are only fired along outgoing edges.  If all of the spokes point outward, the vertices on the rim cannot interact with the axle, functioning similarly to a cycle graph.</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Noto Sans CJK SC"/>
              </a:rPr>
              <a:t>These relations are also split into several cases, for example:</a:t>
            </a:r>
            <a:endParaRPr b="0" lang="en-US" sz="3200" spc="-1" strike="noStrike">
              <a:latin typeface="Arial"/>
            </a:endParaRPr>
          </a:p>
          <a:p>
            <a:pPr lvl="1" marL="864000" indent="-324000">
              <a:lnSpc>
                <a:spcPct val="100000"/>
              </a:lnSpc>
              <a:spcBef>
                <a:spcPts val="1134"/>
              </a:spcBef>
              <a:buClr>
                <a:srgbClr val="000000"/>
              </a:buClr>
              <a:buSzPct val="75000"/>
              <a:buFont typeface="Symbol"/>
              <a:buChar char=""/>
            </a:pPr>
            <a:r>
              <a:rPr b="0" lang="en-US" sz="3200" spc="-1" strike="noStrike">
                <a:solidFill>
                  <a:srgbClr val="000000"/>
                </a:solidFill>
                <a:latin typeface="Arial"/>
                <a:ea typeface="Noto Sans CJK SC"/>
              </a:rPr>
              <a:t>For even wheel graphs, arbitrary Picard groups of wheel graphs of size </a:t>
            </a:r>
            <a:r>
              <a:rPr b="0" i="1" lang="en-US" sz="3200" spc="-1" strike="noStrike">
                <a:solidFill>
                  <a:srgbClr val="000000"/>
                </a:solidFill>
                <a:latin typeface="Arial"/>
                <a:ea typeface="Noto Sans CJK SC"/>
              </a:rPr>
              <a:t>n</a:t>
            </a:r>
            <a:r>
              <a:rPr b="0" lang="en-US" sz="3200" spc="-1" strike="noStrike">
                <a:solidFill>
                  <a:srgbClr val="000000"/>
                </a:solidFill>
                <a:latin typeface="Arial"/>
                <a:ea typeface="Noto Sans CJK SC"/>
              </a:rPr>
              <a:t> appear to be </a:t>
            </a:r>
            <a:r>
              <a:rPr b="0" i="1" lang="en-US" sz="3200" spc="-1" strike="noStrike">
                <a:solidFill>
                  <a:srgbClr val="000000"/>
                </a:solidFill>
                <a:latin typeface="Arial"/>
                <a:ea typeface="Noto Sans CJK SC"/>
              </a:rPr>
              <a:t>ℤ</a:t>
            </a:r>
            <a:r>
              <a:rPr b="0" i="1" lang="en-US" sz="3200" spc="-1" strike="noStrike" baseline="-8000">
                <a:solidFill>
                  <a:srgbClr val="000000"/>
                </a:solidFill>
                <a:latin typeface="Arial"/>
                <a:ea typeface="Noto Sans CJK SC"/>
              </a:rPr>
              <a:t>(n-1)*a</a:t>
            </a:r>
            <a:r>
              <a:rPr b="0" i="1" lang="en-US" sz="3200" spc="-1" strike="noStrike">
                <a:solidFill>
                  <a:srgbClr val="000000"/>
                </a:solidFill>
                <a:latin typeface="Arial"/>
                <a:ea typeface="Noto Sans CJK SC"/>
              </a:rPr>
              <a:t> x ℤ</a:t>
            </a:r>
            <a:r>
              <a:rPr b="0" lang="en-US" sz="3200" spc="-1" strike="noStrike">
                <a:solidFill>
                  <a:srgbClr val="000000"/>
                </a:solidFill>
                <a:latin typeface="Arial"/>
                <a:ea typeface="Noto Sans CJK SC"/>
              </a:rPr>
              <a:t> where a is in the Picard group of cycle graph </a:t>
            </a:r>
            <a:r>
              <a:rPr b="0" i="1" lang="en-US" sz="3200" spc="-1" strike="noStrike">
                <a:solidFill>
                  <a:srgbClr val="000000"/>
                </a:solidFill>
                <a:latin typeface="Arial"/>
                <a:ea typeface="Noto Sans CJK SC"/>
              </a:rPr>
              <a:t>n-1 ℤ</a:t>
            </a:r>
            <a:r>
              <a:rPr b="0" i="1" lang="en-US" sz="3200" spc="-1" strike="noStrike" baseline="-8000">
                <a:solidFill>
                  <a:srgbClr val="000000"/>
                </a:solidFill>
                <a:latin typeface="Arial"/>
                <a:ea typeface="Noto Sans CJK SC"/>
              </a:rPr>
              <a:t>a</a:t>
            </a:r>
            <a:r>
              <a:rPr b="0" i="1" lang="en-US" sz="3200" spc="-1" strike="noStrike">
                <a:solidFill>
                  <a:srgbClr val="000000"/>
                </a:solidFill>
                <a:latin typeface="Arial"/>
                <a:ea typeface="Noto Sans CJK SC"/>
              </a:rPr>
              <a:t> x ℤ </a:t>
            </a:r>
            <a:r>
              <a:rPr b="0" lang="en-US" sz="3200" spc="-1" strike="noStrike">
                <a:solidFill>
                  <a:srgbClr val="000000"/>
                </a:solidFill>
                <a:latin typeface="Arial"/>
                <a:ea typeface="Noto Sans CJK SC"/>
              </a:rPr>
              <a:t>when all spokes point outward.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Finding The Picard Group of a Multipartite Graph</a:t>
            </a:r>
            <a:endParaRPr b="0" lang="en-US" sz="4400" spc="-1" strike="noStrike">
              <a:latin typeface="Arial"/>
            </a:endParaRPr>
          </a:p>
        </p:txBody>
      </p:sp>
      <p:sp>
        <p:nvSpPr>
          <p:cNvPr id="232"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6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structure  of  the  graphs  that  we  investigate  are  intentionally  designed  to  resemble  artificial neural networks.  To further facilitate this comparison, we direct all edges </a:t>
            </a:r>
            <a:r>
              <a:rPr b="0" i="1" lang="en-US" sz="3200" spc="-1" strike="noStrike">
                <a:latin typeface="Arial"/>
              </a:rPr>
              <a:t>forward</a:t>
            </a:r>
            <a:r>
              <a:rPr b="0" lang="en-US" sz="3200" spc="-1" strike="noStrike">
                <a:latin typeface="Arial"/>
              </a:rPr>
              <a:t> such that, after numbering the groupings of these vertices in some order, edges always point towards the next highest numbered grouping. We were able to find notable patterns in both a </a:t>
            </a:r>
            <a:r>
              <a:rPr b="0" i="1" lang="en-US" sz="3200" spc="-1" strike="noStrike">
                <a:latin typeface="Arial"/>
              </a:rPr>
              <a:t>Perceptron</a:t>
            </a:r>
            <a:r>
              <a:rPr b="0" lang="en-US" sz="3200" spc="-1" strike="noStrike">
                <a:latin typeface="Arial"/>
              </a:rPr>
              <a:t> style model with two layers and a </a:t>
            </a:r>
            <a:r>
              <a:rPr b="0" i="1" lang="en-US" sz="3200" spc="-1" strike="noStrike">
                <a:latin typeface="Arial"/>
              </a:rPr>
              <a:t>Hidden Layer</a:t>
            </a:r>
            <a:r>
              <a:rPr b="0" lang="en-US" sz="3200" spc="-1" strike="noStrike">
                <a:latin typeface="Arial"/>
              </a:rPr>
              <a:t> model with three layers.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For two layers in the form of </a:t>
            </a:r>
            <a:r>
              <a:rPr b="0" i="1" lang="en-US" sz="3200" spc="-1" strike="noStrike">
                <a:latin typeface="Arial"/>
                <a:ea typeface="Noto Sans CJK SC"/>
              </a:rPr>
              <a:t>f→s</a:t>
            </a:r>
            <a:r>
              <a:rPr b="0" lang="en-US" sz="3200" spc="-1" strike="noStrike">
                <a:latin typeface="Arial"/>
                <a:ea typeface="Noto Sans CJK SC"/>
              </a:rPr>
              <a:t> where </a:t>
            </a:r>
            <a:r>
              <a:rPr b="0" i="1" lang="en-US" sz="3200" spc="-1" strike="noStrike">
                <a:latin typeface="Arial"/>
                <a:ea typeface="Noto Sans CJK SC"/>
              </a:rPr>
              <a:t>f</a:t>
            </a:r>
            <a:r>
              <a:rPr b="0" lang="en-US" sz="3200" spc="-1" strike="noStrike">
                <a:latin typeface="Arial"/>
                <a:ea typeface="Noto Sans CJK SC"/>
              </a:rPr>
              <a:t> and </a:t>
            </a:r>
            <a:r>
              <a:rPr b="0" i="1" lang="en-US" sz="3200" spc="-1" strike="noStrike">
                <a:latin typeface="Arial"/>
                <a:ea typeface="Noto Sans CJK SC"/>
              </a:rPr>
              <a:t>s</a:t>
            </a:r>
            <a:r>
              <a:rPr b="0" lang="en-US" sz="3200" spc="-1" strike="noStrike">
                <a:latin typeface="Arial"/>
                <a:ea typeface="Noto Sans CJK SC"/>
              </a:rPr>
              <a:t> are the number of nodes in the first and second layers, respectively. For these graphs, </a:t>
            </a:r>
            <a:r>
              <a:rPr b="0" i="1" lang="en-US" sz="3200" spc="-1" strike="noStrike">
                <a:latin typeface="Arial"/>
                <a:ea typeface="Noto Sans CJK SC"/>
              </a:rPr>
              <a:t>Pic(G) = </a:t>
            </a:r>
            <a:r>
              <a:rPr b="0" i="1" lang="en-US" sz="3200" spc="-1" strike="noStrike">
                <a:solidFill>
                  <a:srgbClr val="000000"/>
                </a:solidFill>
                <a:latin typeface="Arial"/>
                <a:ea typeface="Noto Sans CJK SC"/>
              </a:rPr>
              <a:t>ℤ</a:t>
            </a:r>
            <a:r>
              <a:rPr b="0" i="1" lang="en-US" sz="3200" spc="-1" strike="noStrike" baseline="-8000">
                <a:latin typeface="Arial"/>
                <a:ea typeface="Noto Sans CJK SC"/>
              </a:rPr>
              <a:t>f−1</a:t>
            </a:r>
            <a:r>
              <a:rPr b="0" i="1" lang="en-US" sz="3200" spc="-1" strike="noStrike" baseline="33000">
                <a:latin typeface="Arial"/>
                <a:ea typeface="Noto Sans CJK SC"/>
              </a:rPr>
              <a:t>s </a:t>
            </a:r>
            <a:r>
              <a:rPr b="0" i="1" lang="en-US" sz="3200" spc="-1" strike="noStrike">
                <a:latin typeface="Arial"/>
                <a:ea typeface="Noto Sans CJK SC"/>
              </a:rPr>
              <a:t>x </a:t>
            </a:r>
            <a:r>
              <a:rPr b="0" i="1" lang="en-US" sz="3200" spc="-1" strike="noStrike">
                <a:solidFill>
                  <a:srgbClr val="000000"/>
                </a:solidFill>
                <a:latin typeface="Arial"/>
                <a:ea typeface="Noto Sans CJK SC"/>
              </a:rPr>
              <a:t>ℤ</a:t>
            </a:r>
            <a:r>
              <a:rPr b="0" i="1" lang="en-US" sz="3200" spc="-1" strike="noStrike" baseline="33000">
                <a:latin typeface="Arial"/>
                <a:ea typeface="Noto Sans CJK SC"/>
              </a:rPr>
              <a:t>s</a:t>
            </a:r>
            <a:r>
              <a:rPr b="0" lang="en-US" sz="3200" spc="-1" strike="noStrike">
                <a:latin typeface="Arial"/>
                <a:ea typeface="Noto Sans CJK SC"/>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For the three layer model, things once again become more complex, being split into cases.  There are similarly structured to the two layer models where the invariant factors are based off of the size of all three layers and the rank is just the size of the last layer.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Credits</a:t>
            </a:r>
            <a:endParaRPr b="0" lang="en-US" sz="4400" spc="-1" strike="noStrike">
              <a:latin typeface="Arial"/>
            </a:endParaRPr>
          </a:p>
        </p:txBody>
      </p:sp>
      <p:sp>
        <p:nvSpPr>
          <p:cNvPr id="234" name="PlaceHolder 2"/>
          <p:cNvSpPr>
            <a:spLocks noGrp="1"/>
          </p:cNvSpPr>
          <p:nvPr>
            <p:ph/>
          </p:nvPr>
        </p:nvSpPr>
        <p:spPr>
          <a:xfrm>
            <a:off x="360000" y="1485000"/>
            <a:ext cx="9356760" cy="37767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Image of chip firing game: </a:t>
            </a:r>
            <a:r>
              <a:rPr b="0" i="1" lang="en-US" sz="3200" spc="-1" strike="noStrike">
                <a:latin typeface="Arial"/>
              </a:rPr>
              <a:t>https://www.wikiwand.com/en/Chip-firing_game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Preliminaries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sp>
        <p:nvSpPr>
          <p:cNvPr id="181"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76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When a game is started, each vertex on a graph is assigned a certain number of chips.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During play, chips can be lent or borrowed at each node where one or more chips are either sent or received along each outgoing edge equally.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In the case of a directed graph, vertices can only interact with another along an outgoing or bidirectional edge.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game is won once every vertex has a zero or greater number of chips (i.e. this vertex is not in debt).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Chip Firing Game</a:t>
            </a:r>
            <a:endParaRPr b="0" lang="en-US" sz="4400" spc="-1" strike="noStrike">
              <a:latin typeface="Arial"/>
            </a:endParaRPr>
          </a:p>
        </p:txBody>
      </p:sp>
      <p:pic>
        <p:nvPicPr>
          <p:cNvPr id="183" name="" descr=""/>
          <p:cNvPicPr/>
          <p:nvPr/>
        </p:nvPicPr>
        <p:blipFill>
          <a:blip r:embed="rId1"/>
          <a:stretch/>
        </p:blipFill>
        <p:spPr>
          <a:xfrm>
            <a:off x="2057400" y="2286000"/>
            <a:ext cx="6197400" cy="1787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360000" y="-39960"/>
            <a:ext cx="9356760" cy="124740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Applications</a:t>
            </a:r>
            <a:endParaRPr b="0" lang="en-US" sz="4400" spc="-1" strike="noStrike">
              <a:latin typeface="Arial"/>
            </a:endParaRPr>
          </a:p>
        </p:txBody>
      </p:sp>
      <p:sp>
        <p:nvSpPr>
          <p:cNvPr id="185" name="PlaceHolder 2"/>
          <p:cNvSpPr>
            <a:spLocks noGrp="1"/>
          </p:cNvSpPr>
          <p:nvPr>
            <p:ph/>
          </p:nvPr>
        </p:nvSpPr>
        <p:spPr>
          <a:xfrm>
            <a:off x="360000" y="1485000"/>
            <a:ext cx="9467280" cy="37767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By further understanding how to analyze the possible moves and winning strategies of more complex graphs, Chip-Firing games become more easily usable in different applications.</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notable usage of these games is in economics, where these games, especially the directed variants can be used to model the flow of money or assets from one entity to another.</a:t>
            </a:r>
            <a:endParaRPr b="0" lang="en-US"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Arial"/>
                <a:ea typeface="JetBrains Mono"/>
              </a:rPr>
              <a:t>A more entertaining usage is through map-based board games such as </a:t>
            </a:r>
            <a:r>
              <a:rPr b="0" i="1" lang="en-US" sz="2100" spc="-1" strike="noStrike">
                <a:solidFill>
                  <a:srgbClr val="000000"/>
                </a:solidFill>
                <a:latin typeface="Arial"/>
                <a:ea typeface="JetBrains Mono"/>
              </a:rPr>
              <a:t>RISK</a:t>
            </a:r>
            <a:r>
              <a:rPr b="0" lang="en-US" sz="2100" spc="-1" strike="noStrike">
                <a:solidFill>
                  <a:srgbClr val="000000"/>
                </a:solidFill>
                <a:latin typeface="Arial"/>
                <a:ea typeface="JetBrains Mono"/>
              </a:rPr>
              <a:t> where armies are sent to neutralize neighboring enemies until the game is won when no other enemies are on the board.</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360000" y="1485000"/>
            <a:ext cx="9356760" cy="3776760"/>
          </a:xfrm>
          <a:prstGeom prst="rect">
            <a:avLst/>
          </a:prstGeom>
          <a:noFill/>
          <a:ln w="0">
            <a:noFill/>
          </a:ln>
        </p:spPr>
        <p:txBody>
          <a:bodyPr lIns="0" rIns="0" tIns="0" bIns="0" anchor="t">
            <a:normAutofit fontScale="7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In the study of this game a </a:t>
            </a:r>
            <a:r>
              <a:rPr b="1" lang="en-US" sz="3200" spc="-1" strike="noStrike">
                <a:latin typeface="Arial"/>
                <a:ea typeface="Noto Sans CJK SC"/>
              </a:rPr>
              <a:t>Divisor</a:t>
            </a:r>
            <a:r>
              <a:rPr b="0" lang="en-US" sz="3200" spc="-1" strike="noStrike">
                <a:latin typeface="Arial"/>
                <a:ea typeface="Noto Sans CJK SC"/>
              </a:rPr>
              <a:t> of a graph </a:t>
            </a:r>
            <a:r>
              <a:rPr b="0" i="1" lang="en-US" sz="3200" spc="-1" strike="noStrike">
                <a:latin typeface="Arial"/>
                <a:ea typeface="Noto Sans CJK SC"/>
              </a:rPr>
              <a:t>G</a:t>
            </a:r>
            <a:r>
              <a:rPr b="0" lang="en-US" sz="3200" spc="-1" strike="noStrike">
                <a:latin typeface="Arial"/>
                <a:ea typeface="Noto Sans CJK SC"/>
              </a:rPr>
              <a:t>,</a:t>
            </a:r>
            <a:r>
              <a:rPr b="0" i="1" lang="en-US" sz="3200" spc="-1" strike="noStrike">
                <a:latin typeface="Arial"/>
                <a:ea typeface="Noto Sans CJK SC"/>
              </a:rPr>
              <a:t> Div(G)</a:t>
            </a:r>
            <a:r>
              <a:rPr b="0" lang="en-US" sz="3200" spc="-1" strike="noStrike">
                <a:latin typeface="Arial"/>
                <a:ea typeface="Noto Sans CJK SC"/>
              </a:rPr>
              <a:t>, is an integer vector </a:t>
            </a:r>
            <a:r>
              <a:rPr b="0" i="1" lang="en-US" sz="3200" spc="-1" strike="noStrike">
                <a:latin typeface="Arial"/>
                <a:ea typeface="Noto Sans CJK SC"/>
              </a:rPr>
              <a:t>v ∈ ℤ</a:t>
            </a:r>
            <a:r>
              <a:rPr b="0" i="1" lang="en-US" sz="3200" spc="-1" strike="noStrike" baseline="33000">
                <a:latin typeface="Arial"/>
                <a:ea typeface="Noto Sans CJK SC"/>
              </a:rPr>
              <a:t>n</a:t>
            </a:r>
            <a:r>
              <a:rPr b="0" lang="en-US" sz="3200" spc="-1" strike="noStrike">
                <a:latin typeface="Arial"/>
                <a:ea typeface="Noto Sans CJK SC"/>
              </a:rPr>
              <a:t> where </a:t>
            </a:r>
            <a:r>
              <a:rPr b="0" i="1" lang="en-US" sz="3200" spc="-1" strike="noStrike">
                <a:latin typeface="Arial"/>
                <a:ea typeface="Noto Sans CJK SC"/>
              </a:rPr>
              <a:t>n</a:t>
            </a:r>
            <a:r>
              <a:rPr b="0" lang="en-US" sz="3200" spc="-1" strike="noStrike">
                <a:latin typeface="Arial"/>
                <a:ea typeface="Noto Sans CJK SC"/>
              </a:rPr>
              <a:t> is the number of vertices in the graph.  The </a:t>
            </a:r>
            <a:r>
              <a:rPr b="0" i="1" lang="en-US" sz="3200" spc="-1" strike="noStrike">
                <a:latin typeface="Arial"/>
                <a:ea typeface="Noto Sans CJK SC"/>
              </a:rPr>
              <a:t>i</a:t>
            </a:r>
            <a:r>
              <a:rPr b="0" i="1" lang="en-US" sz="3200" spc="-1" strike="noStrike" baseline="33000">
                <a:latin typeface="Arial"/>
                <a:ea typeface="Noto Sans CJK SC"/>
              </a:rPr>
              <a:t>th</a:t>
            </a:r>
            <a:r>
              <a:rPr b="0" lang="en-US" sz="3200" spc="-1" strike="noStrike">
                <a:latin typeface="Arial"/>
                <a:ea typeface="Noto Sans CJK SC"/>
              </a:rPr>
              <a:t> element of </a:t>
            </a:r>
            <a:r>
              <a:rPr b="0" i="1" lang="en-US" sz="3200" spc="-1" strike="noStrike">
                <a:latin typeface="Arial"/>
                <a:ea typeface="Noto Sans CJK SC"/>
              </a:rPr>
              <a:t>v</a:t>
            </a:r>
            <a:r>
              <a:rPr b="0" lang="en-US" sz="3200" spc="-1" strike="noStrike">
                <a:latin typeface="Arial"/>
                <a:ea typeface="Noto Sans CJK SC"/>
              </a:rPr>
              <a:t> is the number of chips on the </a:t>
            </a:r>
            <a:r>
              <a:rPr b="0" i="1" lang="en-US" sz="3200" spc="-1" strike="noStrike">
                <a:latin typeface="Arial"/>
                <a:ea typeface="Noto Sans CJK SC"/>
              </a:rPr>
              <a:t>i</a:t>
            </a:r>
            <a:r>
              <a:rPr b="0" i="1" lang="en-US" sz="3200" spc="-1" strike="noStrike" baseline="33000">
                <a:latin typeface="Arial"/>
                <a:ea typeface="Noto Sans CJK SC"/>
              </a:rPr>
              <a:t>th </a:t>
            </a:r>
            <a:r>
              <a:rPr b="0" lang="en-US" sz="3200" spc="-1" strike="noStrike">
                <a:latin typeface="Arial"/>
                <a:ea typeface="Noto Sans CJK SC"/>
              </a:rPr>
              <a:t>vertex of the graph.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Two divisors have an </a:t>
            </a:r>
            <a:r>
              <a:rPr b="1" lang="en-US" sz="3200" spc="-1" strike="noStrike">
                <a:latin typeface="Arial"/>
                <a:ea typeface="Noto Sans CJK SC"/>
              </a:rPr>
              <a:t>Equivalence Relation</a:t>
            </a:r>
            <a:r>
              <a:rPr b="0" lang="en-US" sz="3200" spc="-1" strike="noStrike">
                <a:latin typeface="Arial"/>
                <a:ea typeface="Noto Sans CJK SC"/>
              </a:rPr>
              <a:t> (</a:t>
            </a:r>
            <a:r>
              <a:rPr b="0" i="1" lang="en-US" sz="3200" spc="-1" strike="noStrike">
                <a:latin typeface="Arial"/>
                <a:ea typeface="Noto Sans CJK SC"/>
              </a:rPr>
              <a:t>∼</a:t>
            </a:r>
            <a:r>
              <a:rPr b="0" lang="en-US" sz="3200" spc="-1" strike="noStrike">
                <a:latin typeface="Arial"/>
                <a:ea typeface="Noto Sans CJK SC"/>
              </a:rPr>
              <a:t>) if one divisor can be obtained from the other by a finite series of lending or borrowing moves.   </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ea typeface="Noto Sans CJK SC"/>
              </a:rPr>
              <a:t>An </a:t>
            </a:r>
            <a:r>
              <a:rPr b="1" i="1" lang="en-US" sz="3200" spc="-1" strike="noStrike">
                <a:latin typeface="Arial"/>
                <a:ea typeface="Noto Sans CJK SC"/>
              </a:rPr>
              <a:t>Equivalence Class</a:t>
            </a:r>
            <a:r>
              <a:rPr b="0" i="1" lang="en-US" sz="3200" spc="-1" strike="noStrike">
                <a:latin typeface="Arial"/>
                <a:ea typeface="Noto Sans CJK SC"/>
              </a:rPr>
              <a:t>, [D]</a:t>
            </a:r>
            <a:r>
              <a:rPr b="0" lang="en-US" sz="3200" spc="-1" strike="noStrike">
                <a:latin typeface="Arial"/>
                <a:ea typeface="Noto Sans CJK SC"/>
              </a:rPr>
              <a:t>, is the set of all divisors that are equivalent to each other.</a:t>
            </a:r>
            <a:endParaRPr b="0" lang="en-US" sz="3200" spc="-1" strike="noStrike">
              <a:latin typeface="Arial"/>
            </a:endParaRPr>
          </a:p>
        </p:txBody>
      </p:sp>
      <p:sp>
        <p:nvSpPr>
          <p:cNvPr id="187" name="PlaceHolder 2"/>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 and Equivalence Relations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Divisors</a:t>
            </a:r>
            <a:endParaRPr b="0" lang="en-US" sz="4400" spc="-1" strike="noStrike">
              <a:latin typeface="Arial"/>
            </a:endParaRPr>
          </a:p>
        </p:txBody>
      </p:sp>
      <p:pic>
        <p:nvPicPr>
          <p:cNvPr id="189" name="" descr=""/>
          <p:cNvPicPr/>
          <p:nvPr/>
        </p:nvPicPr>
        <p:blipFill>
          <a:blip r:embed="rId1"/>
          <a:stretch/>
        </p:blipFill>
        <p:spPr>
          <a:xfrm>
            <a:off x="1022400" y="1509840"/>
            <a:ext cx="4689720" cy="3516480"/>
          </a:xfrm>
          <a:prstGeom prst="rect">
            <a:avLst/>
          </a:prstGeom>
          <a:ln w="0">
            <a:noFill/>
          </a:ln>
        </p:spPr>
      </p:pic>
      <p:sp>
        <p:nvSpPr>
          <p:cNvPr id="190" name="PlaceHolder 2"/>
          <p:cNvSpPr>
            <a:spLocks noGrp="1"/>
          </p:cNvSpPr>
          <p:nvPr>
            <p:ph type="subTitle"/>
          </p:nvPr>
        </p:nvSpPr>
        <p:spPr>
          <a:xfrm>
            <a:off x="360000" y="2507760"/>
            <a:ext cx="1465920" cy="160416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G=</a:t>
            </a:r>
            <a:endParaRPr b="0" lang="en-US" sz="3200" spc="-1" strike="noStrike">
              <a:latin typeface="Arial"/>
            </a:endParaRPr>
          </a:p>
        </p:txBody>
      </p:sp>
      <p:sp>
        <p:nvSpPr>
          <p:cNvPr id="191" name=""/>
          <p:cNvSpPr/>
          <p:nvPr/>
        </p:nvSpPr>
        <p:spPr>
          <a:xfrm>
            <a:off x="5486400" y="1828800"/>
            <a:ext cx="4340520" cy="1481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200" spc="-1" strike="noStrike">
                <a:solidFill>
                  <a:srgbClr val="000000"/>
                </a:solidFill>
                <a:latin typeface="Arial"/>
                <a:ea typeface="JetBrains Mono"/>
              </a:rPr>
              <a:t>Where divisor</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 </a:t>
            </a:r>
            <a:endParaRPr b="0" lang="en-US" sz="3200" spc="-1" strike="noStrike">
              <a:latin typeface="Arial"/>
            </a:endParaRPr>
          </a:p>
          <a:p>
            <a:pPr>
              <a:lnSpc>
                <a:spcPct val="100000"/>
              </a:lnSpc>
              <a:buNone/>
            </a:pPr>
            <a:r>
              <a:rPr b="0" lang="en-US" sz="3200" spc="-1" strike="noStrike">
                <a:solidFill>
                  <a:srgbClr val="000000"/>
                </a:solidFill>
                <a:latin typeface="Arial"/>
                <a:ea typeface="JetBrains Mono"/>
              </a:rPr>
              <a:t>D=</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16</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4</a:t>
            </a:r>
            <a:r>
              <a:rPr b="0" lang="en-US" sz="3200" spc="-1" strike="noStrike">
                <a:solidFill>
                  <a:srgbClr val="4a4df3"/>
                </a:solidFill>
                <a:latin typeface="Arial"/>
                <a:ea typeface="JetBrains Mono"/>
              </a:rPr>
              <a:t>, </a:t>
            </a:r>
            <a:r>
              <a:rPr b="0" lang="en-US" sz="3200" spc="-1" strike="noStrike">
                <a:solidFill>
                  <a:srgbClr val="a9b7c6"/>
                </a:solidFill>
                <a:latin typeface="Arial"/>
                <a:ea typeface="JetBrains Mono"/>
              </a:rPr>
              <a:t>-</a:t>
            </a:r>
            <a:r>
              <a:rPr b="0" lang="en-US" sz="3200" spc="-1" strike="noStrike">
                <a:solidFill>
                  <a:srgbClr val="2abadb"/>
                </a:solidFill>
                <a:latin typeface="Arial"/>
                <a:ea typeface="JetBrains Mono"/>
              </a:rPr>
              <a:t>5</a:t>
            </a:r>
            <a:r>
              <a:rPr b="0" lang="en-US" sz="3200" spc="-1" strike="noStrike">
                <a:solidFill>
                  <a:srgbClr val="4a4df3"/>
                </a:solidFill>
                <a:latin typeface="Arial"/>
                <a:ea typeface="JetBrains Mono"/>
              </a:rPr>
              <a:t>,</a:t>
            </a:r>
            <a:r>
              <a:rPr b="0" lang="en-US" sz="3200" spc="-1" strike="noStrike">
                <a:solidFill>
                  <a:srgbClr val="2abadb"/>
                </a:solidFill>
                <a:latin typeface="Arial"/>
                <a:ea typeface="JetBrains Mono"/>
              </a:rPr>
              <a:t>0</a:t>
            </a:r>
            <a:r>
              <a:rPr b="0" lang="en-US" sz="3200" spc="-1" strike="noStrike">
                <a:solidFill>
                  <a:srgbClr val="a9b7c6"/>
                </a:solidFill>
                <a:latin typeface="Arial"/>
                <a:ea typeface="JetBrains Mono"/>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225720"/>
            <a:ext cx="9356760" cy="71568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The Picard Group and The Jacobian</a:t>
            </a:r>
            <a:endParaRPr b="0" lang="en-US" sz="4400" spc="-1" strike="noStrike">
              <a:latin typeface="Arial"/>
            </a:endParaRPr>
          </a:p>
        </p:txBody>
      </p:sp>
      <p:sp>
        <p:nvSpPr>
          <p:cNvPr id="193" name="PlaceHolder 2"/>
          <p:cNvSpPr>
            <a:spLocks noGrp="1"/>
          </p:cNvSpPr>
          <p:nvPr>
            <p:ph/>
          </p:nvPr>
        </p:nvSpPr>
        <p:spPr>
          <a:xfrm>
            <a:off x="360000" y="1485000"/>
            <a:ext cx="9356760" cy="377676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Picard Group</a:t>
            </a:r>
            <a:r>
              <a:rPr b="0" lang="en-US" sz="3200" spc="-1" strike="noStrike">
                <a:latin typeface="Arial"/>
              </a:rPr>
              <a:t> of a graph, </a:t>
            </a:r>
            <a:r>
              <a:rPr b="0" i="1" lang="en-US" sz="3200" spc="-1" strike="noStrike">
                <a:latin typeface="Arial"/>
              </a:rPr>
              <a:t>Pic(G)</a:t>
            </a:r>
            <a:r>
              <a:rPr b="0" lang="en-US" sz="3200" spc="-1" strike="noStrike">
                <a:latin typeface="Arial"/>
              </a:rPr>
              <a:t>, is the set of all equivalence classes that the divisors of that graph </a:t>
            </a:r>
            <a:r>
              <a:rPr b="0" i="1" lang="en-US" sz="3200" spc="-1" strike="noStrike">
                <a:latin typeface="Arial"/>
              </a:rPr>
              <a:t>G </a:t>
            </a:r>
            <a:r>
              <a:rPr b="0" lang="en-US" sz="3200" spc="-1" strike="noStrike">
                <a:latin typeface="Arial"/>
              </a:rPr>
              <a:t>can be a part of.  The larger the size of the Picard Group, the more ways a game can be played.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degree of a divisor, </a:t>
            </a:r>
            <a:r>
              <a:rPr b="0" i="1" lang="en-US" sz="3200" spc="-1" strike="noStrike">
                <a:latin typeface="Arial"/>
              </a:rPr>
              <a:t>deg(D)</a:t>
            </a:r>
            <a:r>
              <a:rPr b="0" lang="en-US" sz="3200" spc="-1" strike="noStrike">
                <a:latin typeface="Arial"/>
              </a:rPr>
              <a:t>, is the sum of each of the divisor’s elements.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a:t>
            </a:r>
            <a:r>
              <a:rPr b="1" lang="en-US" sz="3200" spc="-1" strike="noStrike">
                <a:latin typeface="Arial"/>
              </a:rPr>
              <a:t>Jacobian</a:t>
            </a:r>
            <a:r>
              <a:rPr b="0" lang="en-US" sz="3200" spc="-1" strike="noStrike">
                <a:latin typeface="Arial"/>
              </a:rPr>
              <a:t> of a graph, </a:t>
            </a:r>
            <a:r>
              <a:rPr b="0" i="1" lang="en-US" sz="3200" spc="-1" strike="noStrike">
                <a:latin typeface="Arial"/>
              </a:rPr>
              <a:t>Jac(G)</a:t>
            </a:r>
            <a:r>
              <a:rPr b="0" lang="en-US" sz="3200" spc="-1" strike="noStrike">
                <a:latin typeface="Arial"/>
              </a:rPr>
              <a:t>, is a special subset of </a:t>
            </a:r>
            <a:r>
              <a:rPr b="0" i="1" lang="en-US" sz="3200" spc="-1" strike="noStrike">
                <a:latin typeface="Arial"/>
              </a:rPr>
              <a:t>Pic(G)</a:t>
            </a:r>
            <a:r>
              <a:rPr b="0" lang="en-US" sz="3200" spc="-1" strike="noStrike">
                <a:latin typeface="Arial"/>
              </a:rPr>
              <a:t> such that every divisor in each equivalency class has a degree of </a:t>
            </a:r>
            <a:r>
              <a:rPr b="0" i="1" lang="en-US" sz="3200" spc="-1" strike="noStrike">
                <a:latin typeface="Arial"/>
              </a:rPr>
              <a:t>0.</a:t>
            </a:r>
            <a:r>
              <a:rPr b="0" lang="en-US" sz="3200" spc="-1" strike="noStrike">
                <a:latin typeface="Arial"/>
              </a:rPr>
              <a:t>  If a divisor is in one of the Jacobian’s classes, it can be made winning after a finite series of moves.  The larger the size of the Jacobian, the more configurations exist where the vertices are debt free.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2022-08-31T19:30:52Z</dcterms:created>
  <dc:creator/>
  <dc:description/>
  <dc:language>en-US</dc:language>
  <cp:lastModifiedBy/>
  <dcterms:modified xsi:type="dcterms:W3CDTF">2022-12-05T17:15:27Z</dcterms:modified>
  <cp:revision>77</cp:revision>
  <dc:subject/>
  <dc:title>Midnightblue</dc:title>
</cp:coreProperties>
</file>

<file path=docProps/custom.xml><?xml version="1.0" encoding="utf-8"?>
<Properties xmlns="http://schemas.openxmlformats.org/officeDocument/2006/custom-properties" xmlns:vt="http://schemas.openxmlformats.org/officeDocument/2006/docPropsVTypes"/>
</file>