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43C5FE-8DB7-4624-B45E-5BA9170085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60000" y="345924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BC7466-EEF2-4DCC-8473-7A22E05E1E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592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9E6F07-D9D3-44C2-9D7D-877FC7C08F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6000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8916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F5B00E-7352-42E8-9910-198A29EB67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BDE2D-31F4-473F-AE58-D47686ACF1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24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298572-9A44-47AD-B944-644B638032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15592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60000" y="345924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15592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36000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52476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68916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543B7F-59AA-4D3D-A5C0-23D942C628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15592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60000" y="345924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515592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36000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352476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6689160" y="3459240"/>
            <a:ext cx="3013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5D6783-8554-4B03-817E-8DA925FDA6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B6894-051A-4EB8-8F55-E10A221607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2A4207-99E3-4053-9B66-46A2CE50B0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5920" y="345924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72BF40-428E-4C37-ABFF-88FEF4BCAC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60000" y="3459240"/>
            <a:ext cx="935928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5D934A-B95E-426C-A632-FBD59173B8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C1EE9D4-32BA-40B8-A1DE-7C4E39D2AD10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A768EEC5-F9F4-4700-A9AD-A4AA0FC602D1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09454885-1798-477B-B839-601913C8DAE1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B25BC061-5738-48F0-8337-1DFB43713617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9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27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200" spc="-1" strike="noStrike">
                <a:latin typeface="Arial"/>
              </a:rPr>
              <a:t>ON PICARD GROUPS OF DIRECTED GRAPHS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504000" y="4071960"/>
            <a:ext cx="9071640" cy="11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JAIUNG JUN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MATTHEW PISANO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Jacobian of a Tree or Cycle Graph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Jacobian of a tree is simple, it is always the trivial group.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[Reasoning]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Jacobian of a Cycle graph is more complex, but easily calculable if the cycle has two paths, or sections of oriented edges with the same orientation.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 this special type of cycle graph, all Jacobians, Z</a:t>
            </a:r>
            <a:r>
              <a:rPr b="0" lang="en-US" sz="3200" spc="-1" strike="noStrike" baseline="-8000">
                <a:solidFill>
                  <a:srgbClr val="000000"/>
                </a:solidFill>
                <a:latin typeface="Arial"/>
              </a:rPr>
              <a:t>1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Z</a:t>
            </a:r>
            <a:r>
              <a:rPr b="0" lang="en-US" sz="3200" spc="-1" strike="noStrike" baseline="-8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exist for some orientation.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Jacobian of a Cycle Graph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980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Beginning with a non-oriented cyclic graph, </a:t>
            </a:r>
            <a:r>
              <a:rPr b="0" i="1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Jac(G) = Z</a:t>
            </a:r>
            <a:r>
              <a:rPr b="0" i="1" lang="en-US" sz="2100" spc="-1" strike="noStrike" baseline="-8000">
                <a:solidFill>
                  <a:srgbClr val="000000"/>
                </a:solidFill>
                <a:latin typeface="Arial"/>
                <a:ea typeface="JetBrains Mono"/>
              </a:rPr>
              <a:t>n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.  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Orienting one edge (x, x+1) in the counter-clockwise direction yields a trivial Jacobian of {0} (Z</a:t>
            </a:r>
            <a:r>
              <a:rPr b="0" lang="en-US" sz="2100" spc="-1" strike="noStrike" baseline="-8000">
                <a:solidFill>
                  <a:srgbClr val="000000"/>
                </a:solidFill>
                <a:latin typeface="Arial"/>
                <a:ea typeface="JetBrains Mono"/>
              </a:rPr>
              <a:t>1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). 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Orie</a:t>
            </a:r>
            <a:r>
              <a:rPr b="0" lang="en-US" sz="2020" spc="-1" strike="noStrike">
                <a:solidFill>
                  <a:srgbClr val="000000"/>
                </a:solidFill>
                <a:latin typeface="Arial"/>
                <a:ea typeface="JetBrains Mono"/>
              </a:rPr>
              <a:t>nting the edge (x-1, x) to clockwise and (x+1, x+2) to counter-clockwise yields a Jacobian of Z</a:t>
            </a:r>
            <a:r>
              <a:rPr b="0" lang="en-US" sz="2018" spc="-1" strike="noStrike" baseline="-8000">
                <a:solidFill>
                  <a:srgbClr val="000000"/>
                </a:solidFill>
                <a:latin typeface="Arial"/>
                <a:ea typeface="JetBrains Mono"/>
              </a:rPr>
              <a:t>n-1</a:t>
            </a:r>
            <a:r>
              <a:rPr b="0" lang="en-US" sz="2020" spc="-1" strike="noStrike">
                <a:solidFill>
                  <a:srgbClr val="000000"/>
                </a:solidFill>
                <a:latin typeface="Arial"/>
                <a:ea typeface="JetBrains Mono"/>
              </a:rPr>
              <a:t>.</a:t>
            </a:r>
            <a:endParaRPr b="0" lang="en-US" sz="202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20" spc="-1" strike="noStrike">
                <a:solidFill>
                  <a:srgbClr val="000000"/>
                </a:solidFill>
                <a:latin typeface="Arial"/>
                <a:ea typeface="JetBrains Mono"/>
              </a:rPr>
              <a:t>Orienting one edge (x, x+1) in the counter-clockwise direction, another edge (x-1, x) to clockwise, and (x+1, x+2) </a:t>
            </a:r>
            <a:r>
              <a:rPr b="0" lang="en-US" sz="2020" spc="-1" strike="noStrike">
                <a:solidFill>
                  <a:srgbClr val="000000"/>
                </a:solidFill>
                <a:latin typeface="Arial"/>
                <a:ea typeface="JetBrains Mono"/>
              </a:rPr>
              <a:t>to counter-clockwise yields </a:t>
            </a:r>
            <a:r>
              <a:rPr b="0" i="1" lang="en-US" sz="2020" spc="-1" strike="noStrike">
                <a:solidFill>
                  <a:srgbClr val="000000"/>
                </a:solidFill>
                <a:latin typeface="Arial"/>
                <a:ea typeface="JetBrains Mono"/>
              </a:rPr>
              <a:t>Jac(G) = Z</a:t>
            </a:r>
            <a:r>
              <a:rPr b="0" i="1" lang="en-US" sz="2018" spc="-1" strike="noStrike" baseline="-8000">
                <a:solidFill>
                  <a:srgbClr val="000000"/>
                </a:solidFill>
                <a:latin typeface="Arial"/>
                <a:ea typeface="JetBrains Mono"/>
              </a:rPr>
              <a:t>n-2</a:t>
            </a:r>
            <a:r>
              <a:rPr b="0" lang="en-US" sz="2020" spc="-1" strike="noStrike">
                <a:solidFill>
                  <a:srgbClr val="000000"/>
                </a:solidFill>
                <a:latin typeface="Arial"/>
                <a:ea typeface="JetBrains Mono"/>
              </a:rPr>
              <a:t>.</a:t>
            </a:r>
            <a:endParaRPr b="0" lang="en-US" sz="202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20" spc="-1" strike="noStrike">
                <a:solidFill>
                  <a:srgbClr val="000000"/>
                </a:solidFill>
                <a:latin typeface="Arial"/>
                <a:ea typeface="JetBrains Mono"/>
              </a:rPr>
              <a:t>Adding onto either of the two paths by orienting the next or preceding bidirectional arrow yields </a:t>
            </a:r>
            <a:r>
              <a:rPr b="0" i="1" lang="en-US" sz="2020" spc="-1" strike="noStrike">
                <a:solidFill>
                  <a:srgbClr val="000000"/>
                </a:solidFill>
                <a:latin typeface="Arial"/>
                <a:ea typeface="JetBrains Mono"/>
              </a:rPr>
              <a:t>Jac(G) = Z</a:t>
            </a:r>
            <a:r>
              <a:rPr b="0" i="1" lang="en-US" sz="2018" spc="-1" strike="noStrike" baseline="-8000">
                <a:solidFill>
                  <a:srgbClr val="000000"/>
                </a:solidFill>
                <a:latin typeface="Arial"/>
                <a:ea typeface="JetBrains Mono"/>
              </a:rPr>
              <a:t>n-3</a:t>
            </a:r>
            <a:r>
              <a:rPr b="0" lang="en-US" sz="2020" spc="-1" strike="noStrike">
                <a:solidFill>
                  <a:srgbClr val="000000"/>
                </a:solidFill>
                <a:latin typeface="Arial"/>
                <a:ea typeface="JetBrains Mono"/>
              </a:rPr>
              <a:t>.</a:t>
            </a:r>
            <a:endParaRPr b="0" lang="en-US" sz="202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20" spc="-1" strike="noStrike">
                <a:solidFill>
                  <a:srgbClr val="000000"/>
                </a:solidFill>
                <a:latin typeface="Arial"/>
                <a:ea typeface="JetBrains Mono"/>
              </a:rPr>
              <a:t>Continuing this pattern until the two</a:t>
            </a:r>
            <a:r>
              <a:rPr b="0" lang="en-US" sz="2100" spc="-1" strike="noStrike">
                <a:solidFill>
                  <a:srgbClr val="000000"/>
                </a:solidFill>
                <a:latin typeface="Airal"/>
                <a:ea typeface="JetBrains Mono"/>
              </a:rPr>
              <a:t> paths meet yields all invariant factors down to Z</a:t>
            </a:r>
            <a:r>
              <a:rPr b="0" lang="en-US" sz="2100" spc="-1" strike="noStrike" baseline="-8000">
                <a:solidFill>
                  <a:srgbClr val="000000"/>
                </a:solidFill>
                <a:latin typeface="Airal"/>
                <a:ea typeface="JetBrains Mono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iral"/>
                <a:ea typeface="JetBrains Mono"/>
              </a:rPr>
              <a:t>.  Going further to orient the entire graph to one direction results in a trivial Jacobian of </a:t>
            </a:r>
            <a:r>
              <a:rPr b="0" i="1" lang="en-US" sz="2100" spc="-1" strike="noStrike">
                <a:solidFill>
                  <a:srgbClr val="000000"/>
                </a:solidFill>
                <a:latin typeface="Airal"/>
                <a:ea typeface="JetBrains Mono"/>
              </a:rPr>
              <a:t>{0}</a:t>
            </a:r>
            <a:r>
              <a:rPr b="0" lang="en-US" sz="2100" spc="-1" strike="noStrike">
                <a:solidFill>
                  <a:srgbClr val="000000"/>
                </a:solidFill>
                <a:latin typeface="Airal"/>
                <a:ea typeface="JetBrains Mono"/>
              </a:rPr>
              <a:t>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iral"/>
                <a:ea typeface="JetBrains Mono"/>
              </a:rPr>
              <a:t>This pattern should hold for all cycle gra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phs C</a:t>
            </a:r>
            <a:r>
              <a:rPr b="0" lang="en-US" sz="2100" spc="-1" strike="noStrike" baseline="-8000">
                <a:solidFill>
                  <a:srgbClr val="000000"/>
                </a:solidFill>
                <a:latin typeface="Arial"/>
                <a:ea typeface="JetBrains Mono"/>
              </a:rPr>
              <a:t>3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 to C</a:t>
            </a:r>
            <a:r>
              <a:rPr b="0" lang="en-US" sz="2100" spc="-1" strike="noStrike" baseline="-8000">
                <a:solidFill>
                  <a:srgbClr val="000000"/>
                </a:solidFill>
                <a:latin typeface="Arial"/>
                <a:ea typeface="JetBrains Mono"/>
              </a:rPr>
              <a:t>x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 and has been proven for graphs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C</a:t>
            </a:r>
            <a:r>
              <a:rPr b="0" lang="en-US" sz="2100" spc="-1" strike="noStrike" baseline="-8000">
                <a:solidFill>
                  <a:srgbClr val="000000"/>
                </a:solidFill>
                <a:latin typeface="Arial"/>
                <a:ea typeface="JetBrains Mono"/>
              </a:rPr>
              <a:t>3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 to C</a:t>
            </a:r>
            <a:r>
              <a:rPr b="0" lang="en-US" sz="2100" spc="-1" strike="noStrike" baseline="-8000">
                <a:solidFill>
                  <a:srgbClr val="000000"/>
                </a:solidFill>
                <a:latin typeface="Arial"/>
                <a:ea typeface="JetBrains Mono"/>
              </a:rPr>
              <a:t>80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Jacobian of a Cycle Graph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799920" y="2743200"/>
            <a:ext cx="3543480" cy="265752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5715000" y="2743200"/>
            <a:ext cx="3543480" cy="265752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3314520" y="1228680"/>
            <a:ext cx="3543480" cy="265752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 rot="18160800">
            <a:off x="3657600" y="2285640"/>
            <a:ext cx="1371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 rot="3178800">
            <a:off x="5447880" y="2360880"/>
            <a:ext cx="914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4800600" y="3429000"/>
            <a:ext cx="914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 rot="18160800">
            <a:off x="1152000" y="3953520"/>
            <a:ext cx="1371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 rot="14195400">
            <a:off x="2727360" y="3822120"/>
            <a:ext cx="1371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 rot="21568800">
            <a:off x="1819080" y="4961520"/>
            <a:ext cx="1371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7086600" y="5029200"/>
            <a:ext cx="914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 rot="13918800">
            <a:off x="7857720" y="3798360"/>
            <a:ext cx="914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 rot="7579800">
            <a:off x="6306120" y="3792960"/>
            <a:ext cx="914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Credits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Image of chip firing game: </a:t>
            </a:r>
            <a:r>
              <a:rPr b="0" i="1" lang="en-US" sz="3200" spc="-1" strike="noStrike">
                <a:latin typeface="Arial"/>
              </a:rPr>
              <a:t>https://www.wikiwand.com/en/Chip-firing_game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Preliminaries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When a game is started, each vertex on a graph is assigned a certain number of chips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During play, chips can be lent or borrowed at each node where one or more chips are either sent or received along each outgoing edge equally.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the case of a directed graph, vertices can only interact with another along an outgoing or bidirectional edge.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game is won once every vertex has a positive number of chips (i.e. this vertex is not in debt).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057400" y="2286000"/>
            <a:ext cx="6199920" cy="178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In the study of this game a </a:t>
            </a:r>
            <a:r>
              <a:rPr b="1" lang="en-US" sz="3200" spc="-1" strike="noStrike">
                <a:latin typeface="Arial"/>
                <a:ea typeface="Noto Sans CJK SC"/>
              </a:rPr>
              <a:t>Divisor</a:t>
            </a:r>
            <a:r>
              <a:rPr b="0" lang="en-US" sz="3200" spc="-1" strike="noStrike">
                <a:latin typeface="Arial"/>
                <a:ea typeface="Noto Sans CJK SC"/>
              </a:rPr>
              <a:t> of a graph </a:t>
            </a:r>
            <a:r>
              <a:rPr b="0" i="1" lang="en-US" sz="3200" spc="-1" strike="noStrike">
                <a:latin typeface="Arial"/>
                <a:ea typeface="Noto Sans CJK SC"/>
              </a:rPr>
              <a:t>G</a:t>
            </a:r>
            <a:r>
              <a:rPr b="0" lang="en-US" sz="3200" spc="-1" strike="noStrike">
                <a:latin typeface="Arial"/>
                <a:ea typeface="Noto Sans CJK SC"/>
              </a:rPr>
              <a:t>,</a:t>
            </a:r>
            <a:r>
              <a:rPr b="0" i="1" lang="en-US" sz="3200" spc="-1" strike="noStrike">
                <a:latin typeface="Arial"/>
                <a:ea typeface="Noto Sans CJK SC"/>
              </a:rPr>
              <a:t> Div(G)</a:t>
            </a:r>
            <a:r>
              <a:rPr b="0" lang="en-US" sz="3200" spc="-1" strike="noStrike">
                <a:latin typeface="Arial"/>
                <a:ea typeface="Noto Sans CJK SC"/>
              </a:rPr>
              <a:t>, is an integer vector </a:t>
            </a:r>
            <a:r>
              <a:rPr b="0" i="1" lang="en-US" sz="3200" spc="-1" strike="noStrike">
                <a:latin typeface="Arial"/>
                <a:ea typeface="Noto Sans CJK SC"/>
              </a:rPr>
              <a:t>v∈Z</a:t>
            </a:r>
            <a:r>
              <a:rPr b="0" i="1" lang="en-US" sz="3200" spc="-1" strike="noStrike" baseline="-8000"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latin typeface="Arial"/>
                <a:ea typeface="Noto Sans CJK SC"/>
              </a:rPr>
              <a:t> where </a:t>
            </a:r>
            <a:r>
              <a:rPr b="0" i="1" lang="en-US" sz="3200" spc="-1" strike="noStrike"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latin typeface="Arial"/>
                <a:ea typeface="Noto Sans CJK SC"/>
              </a:rPr>
              <a:t> is the number of vertices in the graph.  The </a:t>
            </a:r>
            <a:r>
              <a:rPr b="0" i="1" lang="en-US" sz="3200" spc="-1" strike="noStrike">
                <a:latin typeface="Arial"/>
                <a:ea typeface="Noto Sans CJK SC"/>
              </a:rPr>
              <a:t>i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th</a:t>
            </a:r>
            <a:r>
              <a:rPr b="0" lang="en-US" sz="3200" spc="-1" strike="noStrike">
                <a:latin typeface="Arial"/>
                <a:ea typeface="Noto Sans CJK SC"/>
              </a:rPr>
              <a:t> element of </a:t>
            </a:r>
            <a:r>
              <a:rPr b="0" i="1" lang="en-US" sz="3200" spc="-1" strike="noStrike">
                <a:latin typeface="Arial"/>
                <a:ea typeface="Noto Sans CJK SC"/>
              </a:rPr>
              <a:t>v</a:t>
            </a:r>
            <a:r>
              <a:rPr b="0" lang="en-US" sz="3200" spc="-1" strike="noStrike">
                <a:latin typeface="Arial"/>
                <a:ea typeface="Noto Sans CJK SC"/>
              </a:rPr>
              <a:t> is the number of chips on the </a:t>
            </a:r>
            <a:r>
              <a:rPr b="0" i="1" lang="en-US" sz="3200" spc="-1" strike="noStrike">
                <a:latin typeface="Arial"/>
                <a:ea typeface="Noto Sans CJK SC"/>
              </a:rPr>
              <a:t>i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th </a:t>
            </a:r>
            <a:r>
              <a:rPr b="0" lang="en-US" sz="3200" spc="-1" strike="noStrike">
                <a:latin typeface="Arial"/>
                <a:ea typeface="Noto Sans CJK SC"/>
              </a:rPr>
              <a:t>vertex of the graph.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Two divisors have an </a:t>
            </a:r>
            <a:r>
              <a:rPr b="1" lang="en-US" sz="3200" spc="-1" strike="noStrike">
                <a:latin typeface="Arial"/>
                <a:ea typeface="Noto Sans CJK SC"/>
              </a:rPr>
              <a:t>Equivalence Relation</a:t>
            </a:r>
            <a:r>
              <a:rPr b="0" lang="en-US" sz="3200" spc="-1" strike="noStrike">
                <a:latin typeface="Arial"/>
                <a:ea typeface="Noto Sans CJK SC"/>
              </a:rPr>
              <a:t> (</a:t>
            </a:r>
            <a:r>
              <a:rPr b="0" i="1" lang="en-US" sz="3200" spc="-1" strike="noStrike">
                <a:latin typeface="Arial"/>
                <a:ea typeface="Noto Sans CJK SC"/>
              </a:rPr>
              <a:t>∼</a:t>
            </a:r>
            <a:r>
              <a:rPr b="0" lang="en-US" sz="3200" spc="-1" strike="noStrike">
                <a:latin typeface="Arial"/>
                <a:ea typeface="Noto Sans CJK SC"/>
              </a:rPr>
              <a:t>) if one divisor can be gotten from the other by a finite series of lending or borrowing moves.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An </a:t>
            </a:r>
            <a:r>
              <a:rPr b="0" i="1" lang="en-US" sz="3200" spc="-1" strike="noStrike">
                <a:latin typeface="Arial"/>
                <a:ea typeface="Noto Sans CJK SC"/>
              </a:rPr>
              <a:t>Equivalence Class, [D]</a:t>
            </a:r>
            <a:r>
              <a:rPr b="0" lang="en-US" sz="3200" spc="-1" strike="noStrike">
                <a:latin typeface="Arial"/>
                <a:ea typeface="Noto Sans CJK SC"/>
              </a:rPr>
              <a:t>, is the set of all divisors that are equivalent to each other.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Divisors and Equivalence Relations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Divisors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022400" y="1509840"/>
            <a:ext cx="4692240" cy="351900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360000" y="2507760"/>
            <a:ext cx="1468440" cy="16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G=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5486400" y="1828800"/>
            <a:ext cx="4343040" cy="14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Where divisor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D=</a:t>
            </a:r>
            <a:r>
              <a:rPr b="0" lang="en-US" sz="3200" spc="-1" strike="noStrike">
                <a:solidFill>
                  <a:srgbClr val="a9b7c6"/>
                </a:solidFill>
                <a:latin typeface="Courier New"/>
                <a:ea typeface="JetBrains Mono"/>
              </a:rPr>
              <a:t>[</a:t>
            </a:r>
            <a:r>
              <a:rPr b="0" lang="en-US" sz="3200" spc="-1" strike="noStrike">
                <a:solidFill>
                  <a:srgbClr val="2abadb"/>
                </a:solidFill>
                <a:latin typeface="Courier New"/>
                <a:ea typeface="JetBrains Mono"/>
              </a:rPr>
              <a:t>16</a:t>
            </a:r>
            <a:r>
              <a:rPr b="0" lang="en-US" sz="3200" spc="-1" strike="noStrike">
                <a:solidFill>
                  <a:srgbClr val="4a4df3"/>
                </a:solidFill>
                <a:latin typeface="Courier New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a9b7c6"/>
                </a:solidFill>
                <a:latin typeface="Courier New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Courier New"/>
                <a:ea typeface="JetBrains Mono"/>
              </a:rPr>
              <a:t>4</a:t>
            </a:r>
            <a:r>
              <a:rPr b="0" lang="en-US" sz="3200" spc="-1" strike="noStrike">
                <a:solidFill>
                  <a:srgbClr val="4a4df3"/>
                </a:solidFill>
                <a:latin typeface="Courier New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a9b7c6"/>
                </a:solidFill>
                <a:latin typeface="Courier New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Courier New"/>
                <a:ea typeface="JetBrains Mono"/>
              </a:rPr>
              <a:t>5</a:t>
            </a:r>
            <a:r>
              <a:rPr b="0" lang="en-US" sz="3200" spc="-1" strike="noStrike">
                <a:solidFill>
                  <a:srgbClr val="4a4df3"/>
                </a:solidFill>
                <a:latin typeface="Courier New"/>
                <a:ea typeface="JetBrains Mono"/>
              </a:rPr>
              <a:t>,</a:t>
            </a:r>
            <a:r>
              <a:rPr b="0" lang="en-US" sz="3200" spc="-1" strike="noStrike">
                <a:solidFill>
                  <a:srgbClr val="2abadb"/>
                </a:solidFill>
                <a:latin typeface="Courier New"/>
                <a:ea typeface="JetBrains Mono"/>
              </a:rPr>
              <a:t>0</a:t>
            </a:r>
            <a:r>
              <a:rPr b="0" lang="en-US" sz="3200" spc="-1" strike="noStrike">
                <a:solidFill>
                  <a:srgbClr val="a9b7c6"/>
                </a:solidFill>
                <a:latin typeface="Courier New"/>
                <a:ea typeface="JetBrains Mono"/>
              </a:rPr>
              <a:t>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Picard Group and The Jacobian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1" lang="en-US" sz="3200" spc="-1" strike="noStrike">
                <a:latin typeface="Arial"/>
              </a:rPr>
              <a:t>Picard Group</a:t>
            </a:r>
            <a:r>
              <a:rPr b="0" lang="en-US" sz="3200" spc="-1" strike="noStrike">
                <a:latin typeface="Arial"/>
              </a:rPr>
              <a:t> of a graph, </a:t>
            </a:r>
            <a:r>
              <a:rPr b="0" i="1" lang="en-US" sz="3200" spc="-1" strike="noStrike">
                <a:latin typeface="Arial"/>
              </a:rPr>
              <a:t>Pic(G)</a:t>
            </a:r>
            <a:r>
              <a:rPr b="0" lang="en-US" sz="3200" spc="-1" strike="noStrike">
                <a:latin typeface="Arial"/>
              </a:rPr>
              <a:t>, is the set of all equivalence classes that the divisors of that graph </a:t>
            </a:r>
            <a:r>
              <a:rPr b="0" i="1" lang="en-US" sz="3200" spc="-1" strike="noStrike">
                <a:latin typeface="Arial"/>
              </a:rPr>
              <a:t>G </a:t>
            </a:r>
            <a:r>
              <a:rPr b="0" lang="en-US" sz="3200" spc="-1" strike="noStrike">
                <a:latin typeface="Arial"/>
              </a:rPr>
              <a:t>can be a part of.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degree of a divisor, </a:t>
            </a:r>
            <a:r>
              <a:rPr b="0" i="1" lang="en-US" sz="3200" spc="-1" strike="noStrike">
                <a:latin typeface="Arial"/>
              </a:rPr>
              <a:t>deg(D)</a:t>
            </a:r>
            <a:r>
              <a:rPr b="0" lang="en-US" sz="3200" spc="-1" strike="noStrike">
                <a:latin typeface="Arial"/>
              </a:rPr>
              <a:t>, is the sum of each of the divisor’s elements.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1" lang="en-US" sz="3200" spc="-1" strike="noStrike">
                <a:latin typeface="Arial"/>
              </a:rPr>
              <a:t>Jacobian</a:t>
            </a:r>
            <a:r>
              <a:rPr b="0" lang="en-US" sz="3200" spc="-1" strike="noStrike">
                <a:latin typeface="Arial"/>
              </a:rPr>
              <a:t> of a graph, </a:t>
            </a:r>
            <a:r>
              <a:rPr b="0" i="1" lang="en-US" sz="3200" spc="-1" strike="noStrike">
                <a:latin typeface="Arial"/>
              </a:rPr>
              <a:t>Jac(G)</a:t>
            </a:r>
            <a:r>
              <a:rPr b="0" lang="en-US" sz="3200" spc="-1" strike="noStrike">
                <a:latin typeface="Arial"/>
              </a:rPr>
              <a:t>, is a special subset of </a:t>
            </a:r>
            <a:r>
              <a:rPr b="0" i="1" lang="en-US" sz="3200" spc="-1" strike="noStrike">
                <a:latin typeface="Arial"/>
              </a:rPr>
              <a:t>Pic(G)</a:t>
            </a:r>
            <a:r>
              <a:rPr b="0" lang="en-US" sz="3200" spc="-1" strike="noStrike">
                <a:latin typeface="Arial"/>
              </a:rPr>
              <a:t> such that every divisor in each equivalency class has a degree of </a:t>
            </a:r>
            <a:r>
              <a:rPr b="0" i="1" lang="en-US" sz="3200" spc="-1" strike="noStrike">
                <a:latin typeface="Arial"/>
              </a:rPr>
              <a:t>0.</a:t>
            </a:r>
            <a:r>
              <a:rPr b="0" lang="en-US" sz="3200" spc="-1" strike="noStrike">
                <a:latin typeface="Arial"/>
              </a:rPr>
              <a:t>  If a divisor is in one of the Jacobian’s classes, it can be made winning after a finite series of moves.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Trees, Cycles, and Pseudo-Trees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60" spc="-1" strike="noStrike">
                <a:latin typeface="Arial"/>
              </a:rPr>
              <a:t>A </a:t>
            </a:r>
            <a:r>
              <a:rPr b="1" lang="en-US" sz="10560" spc="-1" strike="noStrike">
                <a:latin typeface="Arial"/>
              </a:rPr>
              <a:t>Tree Graph</a:t>
            </a:r>
            <a:r>
              <a:rPr b="0" lang="en-US" sz="10560" spc="-1" strike="noStrike">
                <a:latin typeface="Arial"/>
              </a:rPr>
              <a:t> is a graph where there is only one path between vertices and contains no cycles.</a:t>
            </a:r>
            <a:endParaRPr b="0" lang="en-US" sz="1056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60" spc="-1" strike="noStrike">
                <a:latin typeface="Arial"/>
              </a:rPr>
              <a:t>A </a:t>
            </a:r>
            <a:r>
              <a:rPr b="1" lang="en-US" sz="10560" spc="-1" strike="noStrike">
                <a:latin typeface="Arial"/>
              </a:rPr>
              <a:t>Cycle Graph</a:t>
            </a:r>
            <a:r>
              <a:rPr b="0" lang="en-US" sz="10560" spc="-1" strike="noStrike">
                <a:latin typeface="Arial"/>
              </a:rPr>
              <a:t> is a graph that only has one cycle, or a line graph with another connection between the first and last vertices.</a:t>
            </a:r>
            <a:endParaRPr b="0" lang="en-US" sz="1056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60" spc="-1" strike="noStrike">
                <a:latin typeface="Arial"/>
              </a:rPr>
              <a:t>A </a:t>
            </a:r>
            <a:r>
              <a:rPr b="1" lang="en-US" sz="9600" spc="-1" strike="noStrike">
                <a:latin typeface="Arial"/>
              </a:rPr>
              <a:t>Pseudo-Tree Graph</a:t>
            </a:r>
            <a:r>
              <a:rPr b="0" lang="en-US" sz="9600" spc="-1" strike="noStrike">
                <a:latin typeface="Arial"/>
              </a:rPr>
              <a:t> is a combination of these two.  This graph is created by gluing a tree to one of the vertices of a cycle graph.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Rank of a Tree’s Picard Group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Picard group is commonly written in the form </a:t>
            </a:r>
            <a:r>
              <a:rPr b="0" i="1" lang="en-US" sz="3200" spc="-1" strike="noStrike">
                <a:latin typeface="Arial"/>
              </a:rPr>
              <a:t>Pic(G) = Jac(G) x Z</a:t>
            </a:r>
            <a:r>
              <a:rPr b="0" i="1" lang="en-US" sz="3200" spc="-1" strike="noStrike" baseline="33000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, where </a:t>
            </a:r>
            <a:r>
              <a:rPr b="0" i="1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 is the rank of the Picard group.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[Grounded meeting of rank]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rank for a tree graph can be easily calculated inductively.  By reconstructing an arbitrary tree edge by edge, its rank can be determined by following two rules.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the next arrow drawn is pointing towards the graph or if it is bidirectional, the rank does not change.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the next arrow is pointing towards the new vertex, the rank increases by one.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rank of a tree corresponds to the number of terminal strong components of that tree, sections that are only connected to the rest of the graph by an incoming edge and have a path between all of its member vertices.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2022-08-31T19:30:52Z</dcterms:created>
  <dc:creator/>
  <dc:description/>
  <dc:language>en-US</dc:language>
  <cp:lastModifiedBy/>
  <dcterms:modified xsi:type="dcterms:W3CDTF">2022-09-05T18:53:02Z</dcterms:modified>
  <cp:revision>14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