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12410C2-004C-4D04-9ADB-38586F82A00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555BC56-A4DC-475A-A27E-9D8DE17FE2C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30F66A3-1712-404F-88F8-073A79FE316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B1C2AAD-9AEF-424C-BD86-D04327A2B08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3849463-F682-461B-8E00-95E338257C0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DB8937D-906B-4FDD-A62E-4D559858082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F76A67E-EA5D-4CE9-8B35-85F91C2C5AE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ADF6EC5-9226-4C2D-B328-9A253BFBEB9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EE5345C-068F-41E5-9547-D325D20460F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FA7BF6D-9DC2-471E-A58F-AA11EEF010D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FD9661D-96AD-49DE-A439-0A7C01FC3E8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E2BCAD-137E-4C4E-B815-DEBA074BC851}"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7840" cy="5667840"/>
          </a:xfrm>
          <a:prstGeom prst="rect">
            <a:avLst/>
          </a:prstGeom>
          <a:solidFill>
            <a:srgbClr val="2c3e50"/>
          </a:solidFill>
          <a:ln w="10800">
            <a:noFill/>
          </a:ln>
        </p:spPr>
        <p:style>
          <a:lnRef idx="0"/>
          <a:fillRef idx="0"/>
          <a:effectRef idx="0"/>
          <a:fontRef idx="minor"/>
        </p:style>
      </p:sp>
      <p:sp>
        <p:nvSpPr>
          <p:cNvPr id="1" name=""/>
          <p:cNvSpPr/>
          <p:nvPr/>
        </p:nvSpPr>
        <p:spPr>
          <a:xfrm>
            <a:off x="0" y="0"/>
            <a:ext cx="10077840" cy="37778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7840" cy="2678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7840" cy="5378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00703BA8-DC75-47B0-A3E3-51BB023CF5D3}"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7840" cy="2678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7840" cy="267840"/>
          </a:xfrm>
          <a:prstGeom prst="rect">
            <a:avLst/>
          </a:prstGeom>
          <a:solidFill>
            <a:srgbClr val="2c3e50"/>
          </a:solidFill>
          <a:ln w="10800">
            <a:noFill/>
          </a:ln>
        </p:spPr>
        <p:style>
          <a:lnRef idx="0"/>
          <a:fillRef idx="0"/>
          <a:effectRef idx="0"/>
          <a:fontRef idx="minor"/>
        </p:style>
      </p:sp>
      <p:sp>
        <p:nvSpPr>
          <p:cNvPr id="44" name=""/>
          <p:cNvSpPr/>
          <p:nvPr/>
        </p:nvSpPr>
        <p:spPr>
          <a:xfrm>
            <a:off x="0" y="0"/>
            <a:ext cx="10077840" cy="12128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7840" cy="4478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7840" cy="5378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158B14C1-BC7C-4CA9-BB17-284FE1645E8F}"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8" name="PlaceHolder 2"/>
          <p:cNvSpPr>
            <a:spLocks noGrp="1"/>
          </p:cNvSpPr>
          <p:nvPr>
            <p:ph type="ftr" idx="4"/>
          </p:nvPr>
        </p:nvSpPr>
        <p:spPr>
          <a:xfrm>
            <a:off x="3420000" y="5400000"/>
            <a:ext cx="3237840" cy="2678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9" name="PlaceHolder 3"/>
          <p:cNvSpPr>
            <a:spLocks noGrp="1"/>
          </p:cNvSpPr>
          <p:nvPr>
            <p:ph type="dt" idx="5"/>
          </p:nvPr>
        </p:nvSpPr>
        <p:spPr>
          <a:xfrm>
            <a:off x="360000" y="5400000"/>
            <a:ext cx="2877840" cy="2678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7840" cy="267840"/>
          </a:xfrm>
          <a:prstGeom prst="rect">
            <a:avLst/>
          </a:prstGeom>
          <a:solidFill>
            <a:srgbClr val="2c3e50"/>
          </a:solidFill>
          <a:ln w="10800">
            <a:noFill/>
          </a:ln>
        </p:spPr>
        <p:style>
          <a:lnRef idx="0"/>
          <a:fillRef idx="0"/>
          <a:effectRef idx="0"/>
          <a:fontRef idx="minor"/>
        </p:style>
      </p:sp>
      <p:sp>
        <p:nvSpPr>
          <p:cNvPr id="88" name=""/>
          <p:cNvSpPr/>
          <p:nvPr/>
        </p:nvSpPr>
        <p:spPr>
          <a:xfrm>
            <a:off x="0" y="0"/>
            <a:ext cx="10077840" cy="121284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7840" cy="44784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7840" cy="5378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C3F7E77D-581F-46F1-882C-1A9F7825EE0C}"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ftr" idx="6"/>
          </p:nvPr>
        </p:nvSpPr>
        <p:spPr>
          <a:xfrm>
            <a:off x="3420000" y="5400000"/>
            <a:ext cx="3237840" cy="2678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2"/>
          <p:cNvSpPr>
            <a:spLocks noGrp="1"/>
          </p:cNvSpPr>
          <p:nvPr>
            <p:ph type="dt" idx="7"/>
          </p:nvPr>
        </p:nvSpPr>
        <p:spPr>
          <a:xfrm>
            <a:off x="360000" y="5400000"/>
            <a:ext cx="2877840" cy="2678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3"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7840" cy="267840"/>
          </a:xfrm>
          <a:prstGeom prst="rect">
            <a:avLst/>
          </a:prstGeom>
          <a:solidFill>
            <a:srgbClr val="2c3e50"/>
          </a:solidFill>
          <a:ln w="10800">
            <a:noFill/>
          </a:ln>
        </p:spPr>
        <p:style>
          <a:lnRef idx="0"/>
          <a:fillRef idx="0"/>
          <a:effectRef idx="0"/>
          <a:fontRef idx="minor"/>
        </p:style>
      </p:sp>
      <p:sp>
        <p:nvSpPr>
          <p:cNvPr id="132" name=""/>
          <p:cNvSpPr/>
          <p:nvPr/>
        </p:nvSpPr>
        <p:spPr>
          <a:xfrm>
            <a:off x="0" y="0"/>
            <a:ext cx="10077840" cy="121284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7840" cy="44784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7840" cy="5378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BEA9ADE2-3D99-42FD-BC24-0318E149A996}"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7840" cy="2678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7840" cy="2678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7840" cy="274428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70200" cy="118440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5" name="PlaceHolder 2"/>
          <p:cNvSpPr>
            <a:spLocks noGrp="1"/>
          </p:cNvSpPr>
          <p:nvPr>
            <p:ph/>
          </p:nvPr>
        </p:nvSpPr>
        <p:spPr>
          <a:xfrm>
            <a:off x="457200" y="1744920"/>
            <a:ext cx="1114560" cy="3054600"/>
          </a:xfrm>
          <a:prstGeom prst="rect">
            <a:avLst/>
          </a:prstGeom>
          <a:noFill/>
          <a:ln w="0">
            <a:noFill/>
          </a:ln>
        </p:spPr>
        <p:txBody>
          <a:bodyPr lIns="0" rIns="0" tIns="0" bIns="0" anchor="t">
            <a:normAutofit/>
          </a:bodyPr>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196" name="" descr=""/>
          <p:cNvPicPr/>
          <p:nvPr/>
        </p:nvPicPr>
        <p:blipFill>
          <a:blip r:embed="rId1"/>
          <a:stretch/>
        </p:blipFill>
        <p:spPr>
          <a:xfrm>
            <a:off x="1572840" y="1371600"/>
            <a:ext cx="6198480" cy="2017440"/>
          </a:xfrm>
          <a:prstGeom prst="rect">
            <a:avLst/>
          </a:prstGeom>
          <a:ln w="0">
            <a:noFill/>
          </a:ln>
        </p:spPr>
      </p:pic>
      <p:pic>
        <p:nvPicPr>
          <p:cNvPr id="197" name="" descr=""/>
          <p:cNvPicPr/>
          <p:nvPr/>
        </p:nvPicPr>
        <p:blipFill>
          <a:blip r:embed="rId2"/>
          <a:stretch/>
        </p:blipFill>
        <p:spPr>
          <a:xfrm>
            <a:off x="1572840" y="3390120"/>
            <a:ext cx="6198480" cy="2017440"/>
          </a:xfrm>
          <a:prstGeom prst="rect">
            <a:avLst/>
          </a:prstGeom>
          <a:ln w="0">
            <a:noFill/>
          </a:ln>
        </p:spPr>
      </p:pic>
      <p:sp>
        <p:nvSpPr>
          <p:cNvPr id="198" name=""/>
          <p:cNvSpPr/>
          <p:nvPr/>
        </p:nvSpPr>
        <p:spPr>
          <a:xfrm>
            <a:off x="7794720" y="3390120"/>
            <a:ext cx="2284920" cy="1113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From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from 3 empty rows</a:t>
            </a:r>
            <a:endParaRPr b="0" lang="en-US" sz="1800" spc="-1" strike="noStrike">
              <a:latin typeface="Arial"/>
            </a:endParaRPr>
          </a:p>
        </p:txBody>
      </p:sp>
      <p:sp>
        <p:nvSpPr>
          <p:cNvPr id="199" name=""/>
          <p:cNvSpPr/>
          <p:nvPr/>
        </p:nvSpPr>
        <p:spPr>
          <a:xfrm>
            <a:off x="7772400" y="4343400"/>
            <a:ext cx="2307240" cy="601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Jac(G) = ℤ</a:t>
            </a:r>
            <a:r>
              <a:rPr b="0" lang="en-US" sz="1800" spc="-1" strike="noStrike" baseline="-8000">
                <a:solidFill>
                  <a:srgbClr val="000000"/>
                </a:solidFill>
                <a:latin typeface="Arial"/>
                <a:ea typeface="DejaVu Sans"/>
              </a:rPr>
              <a:t>3</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From 3 at M</a:t>
            </a:r>
            <a:r>
              <a:rPr b="0" lang="en-US" sz="1800" spc="-1" strike="noStrike" baseline="-8000">
                <a:solidFill>
                  <a:srgbClr val="000000"/>
                </a:solidFill>
                <a:latin typeface="Arial"/>
                <a:ea typeface="DejaVu Sans"/>
              </a:rPr>
              <a:t>4,4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sp>
        <p:nvSpPr>
          <p:cNvPr id="201"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Wheel Graph</a:t>
            </a:r>
            <a:r>
              <a:rPr b="0" lang="en-US" sz="2400" spc="-1" strike="noStrike">
                <a:latin typeface="Arial"/>
              </a:rPr>
              <a:t> is a cycle graph with an added central vertex to which all others connect.</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Multipartite Graph</a:t>
            </a:r>
            <a:r>
              <a:rPr b="0" lang="en-US" sz="2400" spc="-1" strike="noStrike">
                <a:latin typeface="Arial"/>
              </a:rPr>
              <a:t> is a graph made up of several groups of vertices in which their vertices have no connection to each other, but are each strongly connected to another such group.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04" name="PlaceHolder 2"/>
          <p:cNvSpPr>
            <a:spLocks noGrp="1"/>
          </p:cNvSpPr>
          <p:nvPr>
            <p:ph/>
          </p:nvPr>
        </p:nvSpPr>
        <p:spPr>
          <a:xfrm>
            <a:off x="360000" y="1485000"/>
            <a:ext cx="9357840" cy="37778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60000" y="-39960"/>
            <a:ext cx="9357840" cy="12484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06"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53000"/>
          </a:bodyPr>
          <a:p>
            <a:pPr>
              <a:lnSpc>
                <a:spcPct val="100000"/>
              </a:lnSpc>
              <a:spcBef>
                <a:spcPts val="1417"/>
              </a:spcBef>
              <a:buNone/>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rPr>
              <a:t>We have noticed that this rank for a tree graph can be easily calculated inductively.  By reconstructing an arbitrary tree edge by edge, its rank can be determined by following two rules.</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rPr>
              <a:t>If the next arrow is pointing towards the new vertex, the rank increases by one so long as the number of terminal strong components also grows as a result.</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rPr>
              <a:t>We can see that 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60000" y="-39960"/>
            <a:ext cx="9357840" cy="12484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08"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53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rank of the Picard group of a cycle graph is similar to that of a tree.  It is the number of terminal strong components in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Jacobian of a Cycle graph is more complex than that of a tree, we have proved that there is always some orientation of a cycle such that the Jacobian is trivial or </a:t>
            </a:r>
            <a:r>
              <a:rPr b="0" i="1" lang="en-US" sz="3200" spc="-1" strike="noStrike">
                <a:solidFill>
                  <a:srgbClr val="000000"/>
                </a:solidFill>
                <a:latin typeface="Arial"/>
              </a:rPr>
              <a:t>ℤ</a:t>
            </a:r>
            <a:r>
              <a:rPr b="0" i="1" lang="en-US" sz="3200" spc="-1" strike="noStrike" baseline="-8000">
                <a:solidFill>
                  <a:srgbClr val="000000"/>
                </a:solidFill>
                <a:latin typeface="Arial"/>
              </a:rPr>
              <a:t>k</a:t>
            </a:r>
            <a:r>
              <a:rPr b="0" lang="en-US" sz="3200" spc="-1" strike="noStrike" baseline="-8000">
                <a:solidFill>
                  <a:srgbClr val="000000"/>
                </a:solidFill>
                <a:latin typeface="Arial"/>
              </a:rPr>
              <a:t> </a:t>
            </a:r>
            <a:r>
              <a:rPr b="0" lang="en-US" sz="3200" spc="-1" strike="noStrike">
                <a:solidFill>
                  <a:srgbClr val="000000"/>
                </a:solidFill>
                <a:latin typeface="Arial"/>
              </a:rPr>
              <a:t>where </a:t>
            </a:r>
            <a:r>
              <a:rPr b="0" i="1" lang="en-US" sz="3200" spc="-1" strike="noStrike">
                <a:solidFill>
                  <a:srgbClr val="000000"/>
                </a:solidFill>
                <a:latin typeface="Arial"/>
              </a:rPr>
              <a:t>k≤n</a:t>
            </a:r>
            <a:r>
              <a:rPr b="0" lang="en-US" sz="3200" spc="-1" strike="noStrike">
                <a:solidFill>
                  <a:srgbClr val="000000"/>
                </a:solidFill>
                <a:latin typeface="Arial"/>
              </a:rPr>
              <a:t> when </a:t>
            </a:r>
            <a:r>
              <a:rPr b="0" i="1" lang="en-US" sz="3200" spc="-1" strike="noStrike">
                <a:solidFill>
                  <a:srgbClr val="000000"/>
                </a:solidFill>
                <a:latin typeface="Arial"/>
              </a:rPr>
              <a:t>n≥3</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ea typeface="Noto Sans CJK SC"/>
              </a:rPr>
              <a:t>The most common of these invariant factors are the trivial factor and </a:t>
            </a:r>
            <a:r>
              <a:rPr b="0" i="1" lang="en-US" sz="3200" spc="-1" strike="noStrike">
                <a:solidFill>
                  <a:srgbClr val="000000"/>
                </a:solidFill>
                <a:latin typeface="Arial"/>
              </a:rPr>
              <a:t>ℤ</a:t>
            </a:r>
            <a:r>
              <a:rPr b="0" i="1" lang="en-US" sz="3200" spc="-1" strike="noStrike" baseline="-8000">
                <a:solidFill>
                  <a:srgbClr val="000000"/>
                </a:solidFill>
                <a:latin typeface="Arial"/>
              </a:rPr>
              <a:t>k</a:t>
            </a:r>
            <a:r>
              <a:rPr b="0" i="1" lang="en-US" sz="3200" spc="-1" strike="noStrike">
                <a:solidFill>
                  <a:srgbClr val="000000"/>
                </a:solidFill>
                <a:latin typeface="Arial"/>
              </a:rPr>
              <a:t> </a:t>
            </a:r>
            <a:r>
              <a:rPr b="0" lang="en-US" sz="3200" spc="-1" strike="noStrike">
                <a:solidFill>
                  <a:srgbClr val="000000"/>
                </a:solidFill>
                <a:latin typeface="Arial"/>
              </a:rPr>
              <a:t>across all possible orientations.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Additionally, 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)with two </a:t>
            </a:r>
            <a:r>
              <a:rPr b="0" i="1" lang="en-US" sz="3200" spc="-1" strike="noStrike">
                <a:solidFill>
                  <a:srgbClr val="000000"/>
                </a:solidFill>
                <a:latin typeface="Arial"/>
                <a:ea typeface="Noto Sans CJK SC"/>
              </a:rPr>
              <a:t>paths. </a:t>
            </a:r>
            <a:r>
              <a:rPr b="0" lang="en-US" sz="3200" spc="-1" strike="noStrike">
                <a:solidFill>
                  <a:srgbClr val="000000"/>
                </a:solidFill>
                <a:latin typeface="Arial"/>
                <a:ea typeface="Noto Sans CJK SC"/>
              </a:rPr>
              <a:t> Here a </a:t>
            </a:r>
            <a:r>
              <a:rPr b="0" i="1" lang="en-US" sz="3200" spc="-1" strike="noStrike">
                <a:solidFill>
                  <a:srgbClr val="000000"/>
                </a:solidFill>
                <a:latin typeface="Arial"/>
                <a:ea typeface="Noto Sans CJK SC"/>
              </a:rPr>
              <a:t>path</a:t>
            </a:r>
            <a:r>
              <a:rPr b="0" lang="en-US" sz="3200" spc="-1" strike="noStrike">
                <a:solidFill>
                  <a:srgbClr val="000000"/>
                </a:solidFill>
                <a:latin typeface="Arial"/>
                <a:ea typeface="Noto Sans CJK SC"/>
              </a:rPr>
              <a:t> is a connected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in which all arrows are oriented in a single direction or are bidirectional.  In other words, a path is a sub-graph of </a:t>
            </a:r>
            <a:r>
              <a:rPr b="0" i="1" lang="en-US" sz="3200" spc="-1" strike="noStrike">
                <a:solidFill>
                  <a:srgbClr val="000000"/>
                </a:solidFill>
                <a:latin typeface="Arial"/>
              </a:rPr>
              <a:t>C</a:t>
            </a:r>
            <a:r>
              <a:rPr b="0" i="1" lang="en-US" sz="3200" spc="-1" strike="noStrike" baseline="-8000">
                <a:solidFill>
                  <a:srgbClr val="000000"/>
                </a:solidFill>
                <a:latin typeface="Arial"/>
              </a:rPr>
              <a:t>n</a:t>
            </a:r>
            <a:r>
              <a:rPr b="0" lang="en-US" sz="3200" spc="-1" strike="noStrike">
                <a:solidFill>
                  <a:srgbClr val="000000"/>
                </a:solidFill>
                <a:latin typeface="Arial"/>
              </a:rPr>
              <a:t> with one strong terminal component.  These paths either only comprise one edge or are terminated by one appropriate directed edge on each side.</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rPr>
              <a:t>ℤ</a:t>
            </a:r>
            <a:r>
              <a:rPr b="0" i="1" lang="en-US" sz="3200" spc="-1" strike="noStrike" baseline="-8000">
                <a:solidFill>
                  <a:srgbClr val="000000"/>
                </a:solidFill>
                <a:latin typeface="Arial"/>
              </a:rPr>
              <a:t>(x+2)</a:t>
            </a:r>
            <a:r>
              <a:rPr b="0" i="1" lang="en-US" sz="3200" spc="-1" strike="noStrike">
                <a:solidFill>
                  <a:srgbClr val="000000"/>
                </a:solidFill>
                <a:latin typeface="Arial"/>
              </a:rPr>
              <a:t> </a:t>
            </a:r>
            <a:r>
              <a:rPr b="0" lang="en-US" sz="3200" spc="-1" strike="noStrike">
                <a:solidFill>
                  <a:srgbClr val="000000"/>
                </a:solidFill>
                <a:latin typeface="Arial"/>
              </a:rPr>
              <a:t>where</a:t>
            </a:r>
            <a:r>
              <a:rPr b="0" i="1" lang="en-US" sz="3200" spc="-1" strike="noStrike">
                <a:solidFill>
                  <a:srgbClr val="000000"/>
                </a:solidFill>
                <a:latin typeface="Arial"/>
              </a:rPr>
              <a:t> x</a:t>
            </a:r>
            <a:r>
              <a:rPr b="0" lang="en-US" sz="3200" spc="-1" strike="noStrike">
                <a:solidFill>
                  <a:srgbClr val="000000"/>
                </a:solidFill>
                <a:latin typeface="Arial"/>
              </a:rPr>
              <a:t> is the number of bidirectional edges clockwise of the counter-clockwise path and counter-clockwise of the clockwise path.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10" name="" descr=""/>
          <p:cNvPicPr/>
          <p:nvPr/>
        </p:nvPicPr>
        <p:blipFill>
          <a:blip r:embed="rId1"/>
          <a:stretch/>
        </p:blipFill>
        <p:spPr>
          <a:xfrm>
            <a:off x="2514600" y="2373120"/>
            <a:ext cx="2932200" cy="2198880"/>
          </a:xfrm>
          <a:prstGeom prst="rect">
            <a:avLst/>
          </a:prstGeom>
          <a:ln w="0">
            <a:noFill/>
          </a:ln>
        </p:spPr>
      </p:pic>
      <p:pic>
        <p:nvPicPr>
          <p:cNvPr id="211" name="" descr=""/>
          <p:cNvPicPr/>
          <p:nvPr/>
        </p:nvPicPr>
        <p:blipFill>
          <a:blip r:embed="rId2"/>
          <a:srcRect l="7494" t="5614" r="10022" b="10008"/>
          <a:stretch/>
        </p:blipFill>
        <p:spPr>
          <a:xfrm>
            <a:off x="209520" y="1290960"/>
            <a:ext cx="2419200" cy="1928520"/>
          </a:xfrm>
          <a:prstGeom prst="rect">
            <a:avLst/>
          </a:prstGeom>
          <a:ln w="0">
            <a:noFill/>
          </a:ln>
        </p:spPr>
      </p:pic>
      <p:pic>
        <p:nvPicPr>
          <p:cNvPr id="212" name="" descr=""/>
          <p:cNvPicPr/>
          <p:nvPr/>
        </p:nvPicPr>
        <p:blipFill>
          <a:blip r:embed="rId3"/>
          <a:srcRect l="0" t="488" r="6455" b="5937"/>
          <a:stretch/>
        </p:blipFill>
        <p:spPr>
          <a:xfrm>
            <a:off x="0" y="3200400"/>
            <a:ext cx="2742840" cy="2057400"/>
          </a:xfrm>
          <a:prstGeom prst="rect">
            <a:avLst/>
          </a:prstGeom>
          <a:ln w="0">
            <a:noFill/>
          </a:ln>
        </p:spPr>
      </p:pic>
      <p:sp>
        <p:nvSpPr>
          <p:cNvPr id="213" name=""/>
          <p:cNvSpPr/>
          <p:nvPr/>
        </p:nvSpPr>
        <p:spPr>
          <a:xfrm rot="18160800">
            <a:off x="221040" y="2124720"/>
            <a:ext cx="1370160" cy="2271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4" name=""/>
          <p:cNvSpPr/>
          <p:nvPr/>
        </p:nvSpPr>
        <p:spPr>
          <a:xfrm rot="3178800">
            <a:off x="1719720" y="1999080"/>
            <a:ext cx="912960" cy="2271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5" name=""/>
          <p:cNvSpPr/>
          <p:nvPr/>
        </p:nvSpPr>
        <p:spPr>
          <a:xfrm>
            <a:off x="1143000" y="2973240"/>
            <a:ext cx="912960" cy="2271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6" name=""/>
          <p:cNvSpPr/>
          <p:nvPr/>
        </p:nvSpPr>
        <p:spPr>
          <a:xfrm rot="18160800">
            <a:off x="221040" y="4048920"/>
            <a:ext cx="1370160" cy="2271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7" name=""/>
          <p:cNvSpPr/>
          <p:nvPr/>
        </p:nvSpPr>
        <p:spPr>
          <a:xfrm rot="14195400">
            <a:off x="1585800" y="4052520"/>
            <a:ext cx="1370160" cy="2271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8" name=""/>
          <p:cNvSpPr/>
          <p:nvPr/>
        </p:nvSpPr>
        <p:spPr>
          <a:xfrm rot="21568800">
            <a:off x="832680" y="5021640"/>
            <a:ext cx="1370160" cy="2271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9" name=""/>
          <p:cNvSpPr/>
          <p:nvPr/>
        </p:nvSpPr>
        <p:spPr>
          <a:xfrm>
            <a:off x="3657600" y="4116240"/>
            <a:ext cx="912960" cy="2271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0" name=""/>
          <p:cNvSpPr/>
          <p:nvPr/>
        </p:nvSpPr>
        <p:spPr>
          <a:xfrm rot="13918800">
            <a:off x="4201920" y="3114360"/>
            <a:ext cx="912960" cy="2271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1" name=""/>
          <p:cNvSpPr/>
          <p:nvPr/>
        </p:nvSpPr>
        <p:spPr>
          <a:xfrm rot="7579800">
            <a:off x="2877120" y="3293280"/>
            <a:ext cx="912960" cy="2271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pic>
        <p:nvPicPr>
          <p:cNvPr id="222" name="" descr=""/>
          <p:cNvPicPr/>
          <p:nvPr/>
        </p:nvPicPr>
        <p:blipFill>
          <a:blip r:embed="rId4"/>
          <a:stretch/>
        </p:blipFill>
        <p:spPr>
          <a:xfrm>
            <a:off x="5181840" y="1600200"/>
            <a:ext cx="4876560" cy="3657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60000" y="-39960"/>
            <a:ext cx="9357840" cy="12484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24"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5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as a general formula was not immediately obvious.  For this strategy, we broke the edges of the wheel graph into their two most obvious groups, those belonging to the rim of the wheel and those of the spokes.  By orienting all the edges of either group the same way and trying all nine combinations, we noticed a well-defined pattern for each as the size of the wheel graph changed. These patterns fell into four distinct groups.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This orientation produces a result very similar to that of an undirected wheel graph where the Jacobians followed the pattern of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αφ^n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cαφ^n</a:t>
            </a:r>
            <a:r>
              <a:rPr b="0" lang="en-US" sz="3200" spc="-1" strike="noStrike">
                <a:solidFill>
                  <a:srgbClr val="000000"/>
                </a:solidFill>
                <a:latin typeface="Arial"/>
                <a:ea typeface="Noto Sans CJK SC"/>
              </a:rPr>
              <a:t> when the size was odd where </a:t>
            </a:r>
            <a:r>
              <a:rPr b="0" i="1" lang="en-US" sz="3200" spc="-1" strike="noStrike">
                <a:solidFill>
                  <a:srgbClr val="000000"/>
                </a:solidFill>
                <a:latin typeface="Arial"/>
                <a:ea typeface="Noto Sans CJK SC"/>
              </a:rPr>
              <a:t>α≊0.27555</a:t>
            </a:r>
            <a:r>
              <a:rPr b="0" lang="en-US" sz="3200" spc="-1" strike="noStrike">
                <a:solidFill>
                  <a:srgbClr val="000000"/>
                </a:solidFill>
                <a:latin typeface="Arial"/>
                <a:ea typeface="Noto Sans CJK SC"/>
              </a:rPr>
              <a:t>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βφ^n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βφ^n</a:t>
            </a:r>
            <a:r>
              <a:rPr b="0" lang="en-US" sz="3200" spc="-1" strike="noStrike">
                <a:solidFill>
                  <a:srgbClr val="000000"/>
                </a:solidFill>
                <a:latin typeface="Arial"/>
                <a:ea typeface="Noto Sans CJK SC"/>
              </a:rPr>
              <a:t> when the size was even where </a:t>
            </a:r>
            <a:r>
              <a:rPr b="0" i="1" lang="en-US" sz="3200" spc="-1" strike="noStrike">
                <a:solidFill>
                  <a:srgbClr val="000000"/>
                </a:solidFill>
                <a:latin typeface="Arial"/>
                <a:ea typeface="Noto Sans CJK SC"/>
              </a:rPr>
              <a:t>β≊0.618035</a:t>
            </a:r>
            <a:r>
              <a:rPr b="0" lang="en-US" sz="3200" spc="-1" strike="noStrike">
                <a:solidFill>
                  <a:srgbClr val="000000"/>
                </a:solidFill>
                <a:latin typeface="Arial"/>
                <a:ea typeface="Noto Sans CJK SC"/>
              </a:rPr>
              <a:t>.  In both of these patterns, φ represents the golden ratio.</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ea typeface="Noto Sans CJK SC"/>
              </a:rPr>
              <a:t>In our directed case, </a:t>
            </a:r>
            <a:r>
              <a:rPr b="0" i="1" lang="en-US" sz="3200" spc="-1" strike="noStrike">
                <a:solidFill>
                  <a:srgbClr val="000000"/>
                </a:solidFill>
                <a:latin typeface="Arial"/>
                <a:ea typeface="Noto Sans CJK SC"/>
              </a:rPr>
              <a:t>c=4</a:t>
            </a:r>
            <a:r>
              <a:rPr b="0" lang="en-US" sz="3200" spc="-1" strike="noStrike">
                <a:solidFill>
                  <a:srgbClr val="000000"/>
                </a:solidFill>
                <a:latin typeface="Arial"/>
                <a:ea typeface="Noto Sans CJK SC"/>
              </a:rPr>
              <a:t> while in the undirected case, </a:t>
            </a:r>
            <a:r>
              <a:rPr b="0" i="1" lang="en-US" sz="3200" spc="-1" strike="noStrike">
                <a:solidFill>
                  <a:srgbClr val="000000"/>
                </a:solidFill>
                <a:latin typeface="Arial"/>
                <a:ea typeface="Noto Sans CJK SC"/>
              </a:rPr>
              <a:t>c=5</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ea typeface="Noto Sans CJK SC"/>
              </a:rPr>
              <a:t>This can also be modeled as a series similar to the Lucas numbers.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60000" y="-39960"/>
            <a:ext cx="9357840" cy="12484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26"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This was true for any arbitrary orientation of the rim that we tried.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  If all of the spokes point outward, the vertices on the rim cannot interact with the axle, functioning similarly to a cycle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ea typeface="Noto Sans CJK SC"/>
              </a:rPr>
              <a:t>For even wheel graphs, arbitrary Picard groups of wheel graphs of size </a:t>
            </a:r>
            <a:r>
              <a:rPr b="0" i="1" lang="en-US" sz="3200" spc="-1" strike="noStrike">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cycle graph </a:t>
            </a:r>
            <a:r>
              <a:rPr b="0" i="1" lang="en-US" sz="3200" spc="-1" strike="noStrike">
                <a:solidFill>
                  <a:srgbClr val="000000"/>
                </a:solidFill>
                <a:latin typeface="Arial"/>
                <a:ea typeface="Noto Sans CJK SC"/>
              </a:rPr>
              <a:t>n-1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60000" y="-39960"/>
            <a:ext cx="9357840" cy="12484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28"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60000"/>
          </a:bodyPr>
          <a:p>
            <a:pPr marL="432000" indent="-324000">
              <a:spcBef>
                <a:spcPts val="1417"/>
              </a:spcBef>
              <a:buClr>
                <a:srgbClr val="000000"/>
              </a:buClr>
              <a:buSzPct val="45000"/>
              <a:buFont typeface="Wingdings" charset="2"/>
              <a:buChar char=""/>
            </a:pPr>
            <a:r>
              <a:rPr b="0" lang="en-US" sz="3200" spc="-1" strike="noStrike">
                <a:latin typeface="Arial"/>
              </a:rPr>
              <a:t>The  structure  of  the  graphs  that  we  investigate  are  intentionally  designed  to  resemble  artificial neural networks.  To further facilitate this comparison, we direct all edges </a:t>
            </a:r>
            <a:r>
              <a:rPr b="0" i="1" lang="en-US" sz="3200" spc="-1" strike="noStrike">
                <a:latin typeface="Arial"/>
              </a:rPr>
              <a:t>forward</a:t>
            </a:r>
            <a:r>
              <a:rPr b="0" lang="en-US" sz="3200" spc="-1" strike="noStrike">
                <a:latin typeface="Arial"/>
              </a:rPr>
              <a:t> such that, after numbering the groupings of these vertices in some order, edges always point towards the next highest numbered grouping. We were able to find notable patterns in both a </a:t>
            </a:r>
            <a:r>
              <a:rPr b="0" i="1" lang="en-US" sz="3200" spc="-1" strike="noStrike">
                <a:latin typeface="Arial"/>
              </a:rPr>
              <a:t>Perceptron</a:t>
            </a:r>
            <a:r>
              <a:rPr b="0" lang="en-US" sz="3200" spc="-1" strike="noStrike">
                <a:latin typeface="Arial"/>
              </a:rPr>
              <a:t> style model with two layers and a </a:t>
            </a:r>
            <a:r>
              <a:rPr b="0" i="1" lang="en-US" sz="3200" spc="-1" strike="noStrike">
                <a:latin typeface="Arial"/>
              </a:rPr>
              <a:t>Hidden Layer</a:t>
            </a:r>
            <a:r>
              <a:rPr b="0" lang="en-US" sz="3200" spc="-1" strike="noStrike">
                <a:latin typeface="Arial"/>
              </a:rPr>
              <a:t> model with three layers.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rPr>
              <a:t>s</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 the three layer model, things once again become more complex, being split into cases.  There are similarly structured to the two layer models where the invariant factors are based off of the size of all three layers and the rank is just the size of the last layer.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60000" y="-39960"/>
            <a:ext cx="9357840" cy="12484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30" name="PlaceHolder 2"/>
          <p:cNvSpPr>
            <a:spLocks noGrp="1"/>
          </p:cNvSpPr>
          <p:nvPr>
            <p:ph/>
          </p:nvPr>
        </p:nvSpPr>
        <p:spPr>
          <a:xfrm>
            <a:off x="360000" y="1485000"/>
            <a:ext cx="9468360" cy="37778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lang="en-US" sz="2100" spc="-1" strike="noStrike">
                <a:solidFill>
                  <a:srgbClr val="000000"/>
                </a:solidFill>
                <a:latin typeface="Arial"/>
                <a:ea typeface="JetBrains Mono"/>
              </a:rPr>
              <a:t>Jac(cycle) x Jac(tree).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60000" y="-39960"/>
            <a:ext cx="9357840" cy="12484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Further Research</a:t>
            </a:r>
            <a:endParaRPr b="0" lang="en-US" sz="4400" spc="-1" strike="noStrike">
              <a:latin typeface="Arial"/>
            </a:endParaRPr>
          </a:p>
        </p:txBody>
      </p:sp>
      <p:sp>
        <p:nvSpPr>
          <p:cNvPr id="232" name="PlaceHolder 2"/>
          <p:cNvSpPr>
            <a:spLocks noGrp="1"/>
          </p:cNvSpPr>
          <p:nvPr>
            <p:ph/>
          </p:nvPr>
        </p:nvSpPr>
        <p:spPr>
          <a:xfrm>
            <a:off x="360000" y="1485000"/>
            <a:ext cx="9468360" cy="3777840"/>
          </a:xfrm>
          <a:prstGeom prst="rect">
            <a:avLst/>
          </a:prstGeom>
          <a:noFill/>
          <a:ln w="0">
            <a:noFill/>
          </a:ln>
        </p:spPr>
        <p:txBody>
          <a:bodyPr lIns="0" rIns="0" tIns="0" bIns="0" anchor="t">
            <a:normAutofit/>
          </a:bodyPr>
          <a:p>
            <a:pPr>
              <a:lnSpc>
                <a:spcPct val="100000"/>
              </a:lnSpc>
              <a:spcBef>
                <a:spcPts val="1417"/>
              </a:spcBef>
              <a:buNone/>
            </a:pPr>
            <a:r>
              <a:rPr b="0" lang="en-US" sz="2100" spc="-1" strike="noStrike">
                <a:solidFill>
                  <a:srgbClr val="000000"/>
                </a:solidFill>
                <a:latin typeface="Arial"/>
                <a:ea typeface="JetBrains Mono"/>
              </a:rPr>
              <a:t>Going forward, we plan to consolidate the findings we already have and extend our reasoning to other graphs.  This includes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Finalizing our methods for cycle graphs and trees.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Expanding those methods to pseudo trees to notice a more concrete pattern.</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Expanding our research to include complete and wheel graphs.</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Credits</a:t>
            </a:r>
            <a:endParaRPr b="0" lang="en-US" sz="4400" spc="-1" strike="noStrike">
              <a:latin typeface="Arial"/>
            </a:endParaRPr>
          </a:p>
        </p:txBody>
      </p:sp>
      <p:sp>
        <p:nvSpPr>
          <p:cNvPr id="234" name="PlaceHolder 2"/>
          <p:cNvSpPr>
            <a:spLocks noGrp="1"/>
          </p:cNvSpPr>
          <p:nvPr>
            <p:ph/>
          </p:nvPr>
        </p:nvSpPr>
        <p:spPr>
          <a:xfrm>
            <a:off x="360000" y="1485000"/>
            <a:ext cx="9357840" cy="37778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Image of chip firing game: </a:t>
            </a:r>
            <a:r>
              <a:rPr b="0" i="1" lang="en-US" sz="3200" spc="-1" strike="noStrike">
                <a:latin typeface="Arial"/>
              </a:rPr>
              <a:t>https://www.wikiwand.com/en/Chip-firing_game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79"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(i.e. this vertex is not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2057400" y="2286000"/>
            <a:ext cx="6198480" cy="1788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39960"/>
            <a:ext cx="9357840" cy="12484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3" name="PlaceHolder 2"/>
          <p:cNvSpPr>
            <a:spLocks noGrp="1"/>
          </p:cNvSpPr>
          <p:nvPr>
            <p:ph/>
          </p:nvPr>
        </p:nvSpPr>
        <p:spPr>
          <a:xfrm>
            <a:off x="360000" y="1485000"/>
            <a:ext cx="9468360" cy="37778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notable usage of these games is in economics, where these games, especially the directed variants can be used to model the flow of money</a:t>
            </a:r>
            <a:r>
              <a:rPr b="0" lang="en-US" sz="2100" spc="-1" strike="noStrike">
                <a:solidFill>
                  <a:srgbClr val="000000"/>
                </a:solidFill>
                <a:latin typeface="Arial"/>
                <a:ea typeface="JetBrains Mono"/>
              </a:rPr>
              <a:t> or assets from one entity to another.</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armies are sent to neutralize neighboring enemies until the game is won when no other enemies are on the board.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360000" y="1485000"/>
            <a:ext cx="9357840" cy="377784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a:t>
            </a:r>
            <a:r>
              <a:rPr b="0" i="1" lang="en-US" sz="3200" spc="-1" strike="noStrike">
                <a:latin typeface="Arial"/>
                <a:ea typeface="Noto Sans CJK SC"/>
              </a:rPr>
              <a:t> Div(G)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a:t>
            </a:r>
            <a:endParaRPr b="0" lang="en-US" sz="3200" spc="-1" strike="noStrike">
              <a:latin typeface="Arial"/>
            </a:endParaRPr>
          </a:p>
        </p:txBody>
      </p:sp>
      <p:sp>
        <p:nvSpPr>
          <p:cNvPr id="185" name="PlaceHolder 2"/>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7" name="" descr=""/>
          <p:cNvPicPr/>
          <p:nvPr/>
        </p:nvPicPr>
        <p:blipFill>
          <a:blip r:embed="rId1"/>
          <a:stretch/>
        </p:blipFill>
        <p:spPr>
          <a:xfrm>
            <a:off x="1022400" y="1509840"/>
            <a:ext cx="4690800" cy="3517560"/>
          </a:xfrm>
          <a:prstGeom prst="rect">
            <a:avLst/>
          </a:prstGeom>
          <a:ln w="0">
            <a:noFill/>
          </a:ln>
        </p:spPr>
      </p:pic>
      <p:sp>
        <p:nvSpPr>
          <p:cNvPr id="188" name="PlaceHolder 2"/>
          <p:cNvSpPr>
            <a:spLocks noGrp="1"/>
          </p:cNvSpPr>
          <p:nvPr>
            <p:ph type="subTitle"/>
          </p:nvPr>
        </p:nvSpPr>
        <p:spPr>
          <a:xfrm>
            <a:off x="360000" y="2507760"/>
            <a:ext cx="1467000" cy="160524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a:t>
            </a:r>
            <a:endParaRPr b="0" lang="en-US" sz="3200" spc="-1" strike="noStrike">
              <a:latin typeface="Arial"/>
            </a:endParaRPr>
          </a:p>
        </p:txBody>
      </p:sp>
      <p:sp>
        <p:nvSpPr>
          <p:cNvPr id="189" name=""/>
          <p:cNvSpPr/>
          <p:nvPr/>
        </p:nvSpPr>
        <p:spPr>
          <a:xfrm>
            <a:off x="5486400" y="1828800"/>
            <a:ext cx="4341600" cy="1482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1"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  The larger the size of the Picard Group, the more ways a game can be played.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degree of a divisor, </a:t>
            </a:r>
            <a:r>
              <a:rPr b="0" i="1" lang="en-US" sz="3200" spc="-1" strike="noStrike">
                <a:latin typeface="Arial"/>
              </a:rPr>
              <a:t>deg(D)</a:t>
            </a:r>
            <a:r>
              <a:rPr b="0" lang="en-US" sz="3200" spc="-1" strike="noStrike">
                <a:latin typeface="Arial"/>
              </a:rPr>
              <a:t>,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Jacobian</a:t>
            </a:r>
            <a:r>
              <a:rPr b="0" lang="en-US" sz="3200" spc="-1" strike="noStrike">
                <a:latin typeface="Arial"/>
              </a:rPr>
              <a:t> of a graph, </a:t>
            </a:r>
            <a:r>
              <a:rPr b="0" i="1" lang="en-US" sz="3200" spc="-1" strike="noStrike">
                <a:latin typeface="Arial"/>
              </a:rPr>
              <a:t>Jac(G)</a:t>
            </a:r>
            <a:r>
              <a:rPr b="0" lang="en-US" sz="3200" spc="-1" strike="noStrike">
                <a:latin typeface="Arial"/>
              </a:rPr>
              <a:t>, is a special subset of </a:t>
            </a:r>
            <a:r>
              <a:rPr b="0" i="1" lang="en-US" sz="3200" spc="-1" strike="noStrike">
                <a:latin typeface="Arial"/>
              </a:rPr>
              <a:t>Pic(G)</a:t>
            </a:r>
            <a:r>
              <a:rPr b="0" lang="en-US" sz="3200" spc="-1" strike="noStrike">
                <a:latin typeface="Arial"/>
              </a:rPr>
              <a:t> such that every divisor in each equivalency class has a degree of </a:t>
            </a:r>
            <a:r>
              <a:rPr b="0" i="1" lang="en-US" sz="3200" spc="-1" strike="noStrike">
                <a:latin typeface="Arial"/>
              </a:rPr>
              <a:t>0.</a:t>
            </a:r>
            <a:r>
              <a:rPr b="0" lang="en-US" sz="3200" spc="-1" strike="noStrike">
                <a:latin typeface="Arial"/>
              </a:rPr>
              <a:t>  If a divisor is in one of the Jacobian’s classes, it can be made winning after a finite series of moves.  The larger the size of the Jacobian, the more configurations exist where the vertices are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225720"/>
            <a:ext cx="9357840" cy="716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3" name="PlaceHolder 2"/>
          <p:cNvSpPr>
            <a:spLocks noGrp="1"/>
          </p:cNvSpPr>
          <p:nvPr>
            <p:ph/>
          </p:nvPr>
        </p:nvSpPr>
        <p:spPr>
          <a:xfrm>
            <a:off x="360000" y="1485000"/>
            <a:ext cx="9357840" cy="3777840"/>
          </a:xfrm>
          <a:prstGeom prst="rect">
            <a:avLst/>
          </a:prstGeom>
          <a:noFill/>
          <a:ln w="0">
            <a:noFill/>
          </a:ln>
        </p:spPr>
        <p:txBody>
          <a:bodyPr lIns="0" rIns="0" tIns="0" bIns="0" anchor="t">
            <a:normAutofit fontScale="6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of size </a:t>
            </a:r>
            <a:r>
              <a:rPr b="0" i="1" lang="en-US" sz="3200" spc="-1" strike="noStrike">
                <a:latin typeface="Arial"/>
                <a:ea typeface="Noto Sans CJK SC"/>
              </a:rPr>
              <a:t>n</a:t>
            </a:r>
            <a:r>
              <a:rPr b="0" lang="en-US" sz="3200" spc="-1" strike="noStrike">
                <a:latin typeface="Arial"/>
                <a:ea typeface="Noto Sans CJK SC"/>
              </a:rPr>
              <a: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  Multiplying the transpose of the i</a:t>
            </a:r>
            <a:r>
              <a:rPr b="0" i="1" lang="en-US" sz="3200" spc="-1" strike="noStrike" baseline="33000">
                <a:latin typeface="Arial"/>
                <a:ea typeface="Noto Sans CJK SC"/>
              </a:rPr>
              <a:t>th </a:t>
            </a:r>
            <a:r>
              <a:rPr b="0" lang="en-US" sz="3200" spc="-1" strike="noStrike">
                <a:latin typeface="Arial"/>
                <a:ea typeface="Noto Sans CJK SC"/>
              </a:rPr>
              <a:t>row of the Laplacian by a divisor results in the divisor of the graph after making a move at the i</a:t>
            </a:r>
            <a:r>
              <a:rPr b="0" i="1" lang="en-US" sz="3200" spc="-1" strike="noStrike" baseline="33000">
                <a:latin typeface="Arial"/>
                <a:ea typeface="Noto Sans CJK SC"/>
              </a:rPr>
              <a:t>th </a:t>
            </a:r>
            <a:r>
              <a:rPr b="0" lang="en-US" sz="3200" spc="-1" strike="noStrike">
                <a:latin typeface="Arial"/>
                <a:ea typeface="Noto Sans CJK SC"/>
              </a:rPr>
              <a:t>vertex.  It helps to serve as a bridge between the conceptual game and the mathematics behind those concepts.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diagonal matrix obtained from a series of row and column operations preformed on the Laplacian of a graph, similarly to Gaussian elimination except all elements of the matrix must be integers.  While the Laplacian itself encodes information about lending or borrowing moves, the SNF encodes information about the Picard Group and the Jacobian in its diagonal elements.  Calculating the SNF allows us to know more information on the possible ways a game can be played out.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251</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2022-11-29T21:30:12Z</dcterms:modified>
  <cp:revision>72</cp:revision>
  <dc:subject/>
  <dc:title>Midnightblue</dc:title>
</cp:coreProperties>
</file>

<file path=docProps/custom.xml><?xml version="1.0" encoding="utf-8"?>
<Properties xmlns="http://schemas.openxmlformats.org/officeDocument/2006/custom-properties" xmlns:vt="http://schemas.openxmlformats.org/officeDocument/2006/docPropsVTypes"/>
</file>