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81" r:id="rId3"/>
    <p:sldId id="263" r:id="rId4"/>
    <p:sldId id="264" r:id="rId5"/>
    <p:sldId id="265" r:id="rId6"/>
    <p:sldId id="268" r:id="rId7"/>
    <p:sldId id="269" r:id="rId8"/>
    <p:sldId id="270" r:id="rId9"/>
    <p:sldId id="280" r:id="rId10"/>
    <p:sldId id="275" r:id="rId11"/>
    <p:sldId id="274" r:id="rId12"/>
    <p:sldId id="277" r:id="rId13"/>
    <p:sldId id="278" r:id="rId14"/>
    <p:sldId id="279" r:id="rId15"/>
    <p:sldId id="292" r:id="rId16"/>
    <p:sldId id="276" r:id="rId17"/>
    <p:sldId id="282" r:id="rId18"/>
    <p:sldId id="271" r:id="rId19"/>
    <p:sldId id="272" r:id="rId20"/>
    <p:sldId id="273" r:id="rId21"/>
    <p:sldId id="283" r:id="rId22"/>
    <p:sldId id="284" r:id="rId23"/>
    <p:sldId id="291" r:id="rId24"/>
    <p:sldId id="285" r:id="rId25"/>
    <p:sldId id="286" r:id="rId26"/>
    <p:sldId id="287" r:id="rId27"/>
    <p:sldId id="288" r:id="rId28"/>
    <p:sldId id="289" r:id="rId29"/>
    <p:sldId id="290" r:id="rId30"/>
    <p:sldId id="2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019953-4AA0-67D9-CC6B-B16761E578EF}" v="2033" dt="2022-05-05T03:10:28.651"/>
    <p1510:client id="{CC2000E3-2804-4423-846B-33E99C5AB0B8}" v="630" dt="2022-05-06T03:17:44.113"/>
    <p1510:client id="{DD2FD639-88D1-46AD-BF8A-C57FE2691FC8}" v="115" dt="2022-05-07T20:02:07.113"/>
    <p1510:client id="{F89785D4-7DD3-43BA-91B4-50161D26068E}" v="66" dt="2022-05-05T21:22:23.170"/>
    <p1510:client id="{FC2F418A-9577-4AA0-850C-F7D9A8A688FB}" v="8" dt="2022-05-06T15:07:16.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75" d="100"/>
          <a:sy n="75" d="100"/>
        </p:scale>
        <p:origin x="97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789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223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8109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028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9018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02032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5896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2795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5170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777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85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20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723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172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70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888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2388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5/7/2022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414283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matthew-misc-bucket.s3.amazonaws.com/AI+Class+Diagram.vpd.sv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matthew-misc-bucket.s3.amazonaws.com/DiabetesDataSet.csv"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matthew-misc-bucket.s3.amazonaws.com/PrunedDiabetesDataSet.csv"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matthew-misc-bucket.s3.amazonaws.com/sampleOut.tx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2F2B5-7FF3-429B-9745-3481EF16172D}"/>
              </a:ext>
            </a:extLst>
          </p:cNvPr>
          <p:cNvSpPr>
            <a:spLocks noGrp="1"/>
          </p:cNvSpPr>
          <p:nvPr>
            <p:ph type="ctrTitle"/>
          </p:nvPr>
        </p:nvSpPr>
        <p:spPr/>
        <p:txBody>
          <a:bodyPr>
            <a:normAutofit fontScale="90000"/>
          </a:bodyPr>
          <a:lstStyle/>
          <a:p>
            <a:r>
              <a:rPr lang="en-US" sz="4800">
                <a:ea typeface="+mj-lt"/>
                <a:cs typeface="+mj-lt"/>
              </a:rPr>
              <a:t>Predictive Diabetes Diagnosis </a:t>
            </a:r>
            <a:r>
              <a:rPr lang="en-US" sz="4800" dirty="0">
                <a:ea typeface="+mj-lt"/>
                <a:cs typeface="+mj-lt"/>
              </a:rPr>
              <a:t>using</a:t>
            </a:r>
            <a:br>
              <a:rPr lang="en-US" sz="4800" dirty="0">
                <a:ea typeface="+mj-lt"/>
                <a:cs typeface="+mj-lt"/>
              </a:rPr>
            </a:br>
            <a:r>
              <a:rPr lang="en-US" sz="4800" dirty="0">
                <a:ea typeface="+mj-lt"/>
                <a:cs typeface="+mj-lt"/>
              </a:rPr>
              <a:t>Backpropagation, Genetic Training,</a:t>
            </a:r>
            <a:br>
              <a:rPr lang="en-US" sz="4800" dirty="0">
                <a:ea typeface="+mj-lt"/>
                <a:cs typeface="+mj-lt"/>
              </a:rPr>
            </a:br>
            <a:r>
              <a:rPr lang="en-US" sz="4800" dirty="0">
                <a:ea typeface="+mj-lt"/>
                <a:cs typeface="+mj-lt"/>
              </a:rPr>
              <a:t>and Decision Tree Optimization</a:t>
            </a:r>
            <a:endParaRPr lang="en-US" dirty="0"/>
          </a:p>
        </p:txBody>
      </p:sp>
      <p:sp>
        <p:nvSpPr>
          <p:cNvPr id="3" name="Subtitle 2">
            <a:extLst>
              <a:ext uri="{FF2B5EF4-FFF2-40B4-BE49-F238E27FC236}">
                <a16:creationId xmlns:a16="http://schemas.microsoft.com/office/drawing/2014/main" id="{F8D667CA-13F5-4689-9F26-458E1E744B8A}"/>
              </a:ext>
            </a:extLst>
          </p:cNvPr>
          <p:cNvSpPr>
            <a:spLocks noGrp="1"/>
          </p:cNvSpPr>
          <p:nvPr>
            <p:ph type="subTitle" idx="1"/>
          </p:nvPr>
        </p:nvSpPr>
        <p:spPr/>
        <p:txBody>
          <a:bodyPr vert="horz" lIns="91440" tIns="45720" rIns="91440" bIns="45720" rtlCol="0" anchor="t">
            <a:normAutofit/>
          </a:bodyPr>
          <a:lstStyle/>
          <a:p>
            <a:r>
              <a:rPr lang="en-US"/>
              <a:t>Matthew Pisano </a:t>
            </a:r>
          </a:p>
          <a:p>
            <a:r>
              <a:rPr lang="en-US"/>
              <a:t>Joseph Terranova</a:t>
            </a:r>
          </a:p>
        </p:txBody>
      </p:sp>
    </p:spTree>
    <p:extLst>
      <p:ext uri="{BB962C8B-B14F-4D97-AF65-F5344CB8AC3E}">
        <p14:creationId xmlns:p14="http://schemas.microsoft.com/office/powerpoint/2010/main" val="3563647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1AE4-5316-C1FB-479D-21C94426D95F}"/>
              </a:ext>
            </a:extLst>
          </p:cNvPr>
          <p:cNvSpPr>
            <a:spLocks noGrp="1"/>
          </p:cNvSpPr>
          <p:nvPr>
            <p:ph type="title"/>
          </p:nvPr>
        </p:nvSpPr>
        <p:spPr/>
        <p:txBody>
          <a:bodyPr/>
          <a:lstStyle/>
          <a:p>
            <a:r>
              <a:rPr lang="en-US">
                <a:ea typeface="Calibri Light"/>
                <a:cs typeface="Calibri Light"/>
              </a:rPr>
              <a:t>Theory in Neural Networks</a:t>
            </a:r>
            <a:endParaRPr lang="en-US"/>
          </a:p>
        </p:txBody>
      </p:sp>
      <p:sp>
        <p:nvSpPr>
          <p:cNvPr id="3" name="Content Placeholder 2">
            <a:extLst>
              <a:ext uri="{FF2B5EF4-FFF2-40B4-BE49-F238E27FC236}">
                <a16:creationId xmlns:a16="http://schemas.microsoft.com/office/drawing/2014/main" id="{6BC523EB-51E4-F5A0-2929-9F5E524AB273}"/>
              </a:ext>
            </a:extLst>
          </p:cNvPr>
          <p:cNvSpPr>
            <a:spLocks noGrp="1"/>
          </p:cNvSpPr>
          <p:nvPr>
            <p:ph idx="1"/>
          </p:nvPr>
        </p:nvSpPr>
        <p:spPr/>
        <p:txBody>
          <a:bodyPr vert="horz" lIns="91440" tIns="45720" rIns="91440" bIns="45720" rtlCol="0" anchor="t">
            <a:normAutofit fontScale="92500" lnSpcReduction="20000"/>
          </a:bodyPr>
          <a:lstStyle/>
          <a:p>
            <a:r>
              <a:rPr lang="en-US" dirty="0">
                <a:ea typeface="Calibri"/>
                <a:cs typeface="Calibri"/>
              </a:rPr>
              <a:t>The type of Neural Network used for this project is a feed-forward network.  This means that information is inputted and it flows forward to the output nodes without any cycles.</a:t>
            </a:r>
          </a:p>
          <a:p>
            <a:r>
              <a:rPr lang="en-US" dirty="0">
                <a:ea typeface="Calibri"/>
                <a:cs typeface="Calibri"/>
              </a:rPr>
              <a:t>As information passes from each node to another, it is changed by that neuron.</a:t>
            </a:r>
          </a:p>
          <a:p>
            <a:r>
              <a:rPr lang="en-US" dirty="0">
                <a:ea typeface="Calibri"/>
                <a:cs typeface="Calibri"/>
              </a:rPr>
              <a:t>Each neuron takes input from every neuron in the previous layer and outputs to every neuron in the layer after it.</a:t>
            </a:r>
          </a:p>
          <a:p>
            <a:r>
              <a:rPr lang="en-US" dirty="0">
                <a:ea typeface="Calibri"/>
                <a:cs typeface="Calibri"/>
              </a:rPr>
              <a:t>Every input to a neuron is multiplied by a corresponding weight, summed together, has a threshold subtracted from it and then it is passed into an activation function.</a:t>
            </a:r>
          </a:p>
          <a:p>
            <a:r>
              <a:rPr lang="en-US" dirty="0">
                <a:ea typeface="Calibri"/>
                <a:cs typeface="Calibri"/>
              </a:rPr>
              <a:t>This is shown here with the sigmoid function </a:t>
            </a:r>
          </a:p>
        </p:txBody>
      </p:sp>
      <p:pic>
        <p:nvPicPr>
          <p:cNvPr id="4" name="Picture 4" descr="Text&#10;&#10;Description automatically generated">
            <a:extLst>
              <a:ext uri="{FF2B5EF4-FFF2-40B4-BE49-F238E27FC236}">
                <a16:creationId xmlns:a16="http://schemas.microsoft.com/office/drawing/2014/main" id="{38BD8DAD-32DF-C7D2-7191-917A7540D01A}"/>
              </a:ext>
            </a:extLst>
          </p:cNvPr>
          <p:cNvPicPr>
            <a:picLocks noChangeAspect="1"/>
          </p:cNvPicPr>
          <p:nvPr/>
        </p:nvPicPr>
        <p:blipFill>
          <a:blip r:embed="rId2"/>
          <a:stretch>
            <a:fillRect/>
          </a:stretch>
        </p:blipFill>
        <p:spPr>
          <a:xfrm>
            <a:off x="7083803" y="5317444"/>
            <a:ext cx="2451251" cy="758825"/>
          </a:xfrm>
          <a:prstGeom prst="rect">
            <a:avLst/>
          </a:prstGeom>
        </p:spPr>
      </p:pic>
    </p:spTree>
    <p:extLst>
      <p:ext uri="{BB962C8B-B14F-4D97-AF65-F5344CB8AC3E}">
        <p14:creationId xmlns:p14="http://schemas.microsoft.com/office/powerpoint/2010/main" val="11569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D147-3C40-91AA-9C38-E02252E713B7}"/>
              </a:ext>
            </a:extLst>
          </p:cNvPr>
          <p:cNvSpPr>
            <a:spLocks noGrp="1"/>
          </p:cNvSpPr>
          <p:nvPr>
            <p:ph type="title"/>
          </p:nvPr>
        </p:nvSpPr>
        <p:spPr/>
        <p:txBody>
          <a:bodyPr/>
          <a:lstStyle/>
          <a:p>
            <a:r>
              <a:rPr lang="en-US" dirty="0">
                <a:ea typeface="Calibri Light"/>
                <a:cs typeface="Calibri Light"/>
              </a:rPr>
              <a:t>Theory in Backpropagation</a:t>
            </a:r>
            <a:endParaRPr lang="en-US" dirty="0" err="1"/>
          </a:p>
        </p:txBody>
      </p:sp>
      <p:sp>
        <p:nvSpPr>
          <p:cNvPr id="3" name="Content Placeholder 2">
            <a:extLst>
              <a:ext uri="{FF2B5EF4-FFF2-40B4-BE49-F238E27FC236}">
                <a16:creationId xmlns:a16="http://schemas.microsoft.com/office/drawing/2014/main" id="{9DCA784E-9D96-B657-FBBB-B6C28928E394}"/>
              </a:ext>
            </a:extLst>
          </p:cNvPr>
          <p:cNvSpPr>
            <a:spLocks noGrp="1"/>
          </p:cNvSpPr>
          <p:nvPr>
            <p:ph idx="1"/>
          </p:nvPr>
        </p:nvSpPr>
        <p:spPr/>
        <p:txBody>
          <a:bodyPr vert="horz" lIns="91440" tIns="45720" rIns="91440" bIns="45720" rtlCol="0" anchor="t">
            <a:normAutofit fontScale="85000" lnSpcReduction="20000"/>
          </a:bodyPr>
          <a:lstStyle/>
          <a:p>
            <a:r>
              <a:rPr lang="en-US" dirty="0">
                <a:ea typeface="Calibri"/>
                <a:cs typeface="Calibri"/>
              </a:rPr>
              <a:t>The main objective of backpropagation is for the network to directly learn from its errors.</a:t>
            </a:r>
          </a:p>
          <a:p>
            <a:r>
              <a:rPr lang="en-US" dirty="0">
                <a:ea typeface="Calibri"/>
                <a:cs typeface="Calibri"/>
              </a:rPr>
              <a:t>The difference between the desired output and the actual output is fed back into the network, starting at the output layer and ending at the first hidden layer.</a:t>
            </a:r>
          </a:p>
          <a:p>
            <a:r>
              <a:rPr lang="en-US" dirty="0">
                <a:ea typeface="Calibri"/>
                <a:cs typeface="Calibri"/>
              </a:rPr>
              <a:t>Regardless of the neuron, each weight is changed by </a:t>
            </a:r>
            <a:r>
              <a:rPr lang="en-US" dirty="0">
                <a:ea typeface="+mn-lt"/>
                <a:cs typeface="+mn-lt"/>
              </a:rPr>
              <a:t>∆W</a:t>
            </a:r>
            <a:r>
              <a:rPr lang="en-US" baseline="-25000" dirty="0">
                <a:ea typeface="+mn-lt"/>
                <a:cs typeface="+mn-lt"/>
              </a:rPr>
              <a:t>i </a:t>
            </a:r>
            <a:r>
              <a:rPr lang="en-US" dirty="0">
                <a:ea typeface="+mn-lt"/>
                <a:cs typeface="+mn-lt"/>
              </a:rPr>
              <a:t>= δα</a:t>
            </a:r>
            <a:r>
              <a:rPr lang="en-US" err="1">
                <a:ea typeface="+mn-lt"/>
                <a:cs typeface="+mn-lt"/>
              </a:rPr>
              <a:t>Y</a:t>
            </a:r>
            <a:r>
              <a:rPr lang="en-US" baseline="-25000" err="1">
                <a:ea typeface="+mn-lt"/>
                <a:cs typeface="+mn-lt"/>
              </a:rPr>
              <a:t>p</a:t>
            </a:r>
            <a:r>
              <a:rPr lang="en-US" dirty="0">
                <a:ea typeface="+mn-lt"/>
                <a:cs typeface="+mn-lt"/>
              </a:rPr>
              <a:t>, where δ is the error gradient for that node.</a:t>
            </a:r>
          </a:p>
          <a:p>
            <a:endParaRPr lang="en-US" dirty="0">
              <a:ea typeface="+mn-lt"/>
              <a:cs typeface="+mn-lt"/>
            </a:endParaRPr>
          </a:p>
          <a:p>
            <a:r>
              <a:rPr lang="en-US">
                <a:ea typeface="+mn-lt"/>
                <a:cs typeface="+mn-lt"/>
              </a:rPr>
              <a:t>The error gradient is given by                                                               for the output layer</a:t>
            </a:r>
            <a:endParaRPr lang="en-US" baseline="-25000">
              <a:ea typeface="+mn-lt"/>
              <a:cs typeface="+mn-lt"/>
            </a:endParaRPr>
          </a:p>
          <a:p>
            <a:pPr marL="0" indent="0">
              <a:buClr>
                <a:srgbClr val="1287C3"/>
              </a:buClr>
              <a:buNone/>
            </a:pPr>
            <a:endParaRPr lang="en-US" dirty="0">
              <a:ea typeface="+mn-lt"/>
              <a:cs typeface="+mn-lt"/>
            </a:endParaRPr>
          </a:p>
          <a:p>
            <a:pPr marL="0" indent="0">
              <a:buNone/>
            </a:pPr>
            <a:r>
              <a:rPr lang="en-US" dirty="0">
                <a:ea typeface="+mn-lt"/>
                <a:cs typeface="+mn-lt"/>
              </a:rPr>
              <a:t> </a:t>
            </a:r>
            <a:r>
              <a:rPr lang="en-US">
                <a:ea typeface="+mn-lt"/>
                <a:cs typeface="+mn-lt"/>
              </a:rPr>
              <a:t>and                                                                                        for the hidden layers.</a:t>
            </a:r>
            <a:endParaRPr lang="en-US" baseline="-25000">
              <a:ea typeface="+mn-lt"/>
              <a:cs typeface="+mn-lt"/>
            </a:endParaRPr>
          </a:p>
        </p:txBody>
      </p:sp>
      <p:pic>
        <p:nvPicPr>
          <p:cNvPr id="5" name="Picture 5" descr="A picture containing text, watch, gauge&#10;&#10;Description automatically generated">
            <a:extLst>
              <a:ext uri="{FF2B5EF4-FFF2-40B4-BE49-F238E27FC236}">
                <a16:creationId xmlns:a16="http://schemas.microsoft.com/office/drawing/2014/main" id="{8E05F9E8-8341-1C8D-0C99-9C6EFA440D67}"/>
              </a:ext>
            </a:extLst>
          </p:cNvPr>
          <p:cNvPicPr>
            <a:picLocks noChangeAspect="1"/>
          </p:cNvPicPr>
          <p:nvPr/>
        </p:nvPicPr>
        <p:blipFill>
          <a:blip r:embed="rId2"/>
          <a:stretch>
            <a:fillRect/>
          </a:stretch>
        </p:blipFill>
        <p:spPr>
          <a:xfrm>
            <a:off x="2379361" y="5182960"/>
            <a:ext cx="3720042" cy="894745"/>
          </a:xfrm>
          <a:prstGeom prst="rect">
            <a:avLst/>
          </a:prstGeom>
        </p:spPr>
      </p:pic>
      <p:pic>
        <p:nvPicPr>
          <p:cNvPr id="4" name="Picture 4" descr="Text&#10;&#10;Description automatically generated">
            <a:extLst>
              <a:ext uri="{FF2B5EF4-FFF2-40B4-BE49-F238E27FC236}">
                <a16:creationId xmlns:a16="http://schemas.microsoft.com/office/drawing/2014/main" id="{7A93F191-D71A-0610-33F9-88EE0A12CA16}"/>
              </a:ext>
            </a:extLst>
          </p:cNvPr>
          <p:cNvPicPr>
            <a:picLocks noChangeAspect="1"/>
          </p:cNvPicPr>
          <p:nvPr/>
        </p:nvPicPr>
        <p:blipFill>
          <a:blip r:embed="rId3"/>
          <a:stretch>
            <a:fillRect/>
          </a:stretch>
        </p:blipFill>
        <p:spPr>
          <a:xfrm>
            <a:off x="5163987" y="4408109"/>
            <a:ext cx="2722789" cy="847877"/>
          </a:xfrm>
          <a:prstGeom prst="rect">
            <a:avLst/>
          </a:prstGeom>
        </p:spPr>
      </p:pic>
    </p:spTree>
    <p:extLst>
      <p:ext uri="{BB962C8B-B14F-4D97-AF65-F5344CB8AC3E}">
        <p14:creationId xmlns:p14="http://schemas.microsoft.com/office/powerpoint/2010/main" val="1085461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9BAE-0749-BFF7-6EAA-4212B6F402AD}"/>
              </a:ext>
            </a:extLst>
          </p:cNvPr>
          <p:cNvSpPr>
            <a:spLocks noGrp="1"/>
          </p:cNvSpPr>
          <p:nvPr>
            <p:ph type="title"/>
          </p:nvPr>
        </p:nvSpPr>
        <p:spPr/>
        <p:txBody>
          <a:bodyPr/>
          <a:lstStyle/>
          <a:p>
            <a:r>
              <a:rPr lang="en-US">
                <a:ea typeface="Calibri Light"/>
                <a:cs typeface="Calibri Light"/>
              </a:rPr>
              <a:t>Theory in Decision Trees</a:t>
            </a:r>
            <a:endParaRPr lang="en-US"/>
          </a:p>
        </p:txBody>
      </p:sp>
      <p:sp>
        <p:nvSpPr>
          <p:cNvPr id="3" name="Content Placeholder 2">
            <a:extLst>
              <a:ext uri="{FF2B5EF4-FFF2-40B4-BE49-F238E27FC236}">
                <a16:creationId xmlns:a16="http://schemas.microsoft.com/office/drawing/2014/main" id="{4D945715-AE58-05DD-66BC-DBEBFE4BEFA7}"/>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Decision trees are based off the tree data structure.  </a:t>
            </a:r>
            <a:endParaRPr lang="en-US"/>
          </a:p>
          <a:p>
            <a:r>
              <a:rPr lang="en-US">
                <a:ea typeface="+mn-lt"/>
                <a:cs typeface="+mn-lt"/>
              </a:rPr>
              <a:t>During execution, the tree analyzes the attributes of each sample point to predict what type of class a given patient falls into.  Either diabetes or no diabetes in the case of this project.</a:t>
            </a:r>
          </a:p>
          <a:p>
            <a:r>
              <a:rPr lang="en-US">
                <a:ea typeface="Calibri"/>
                <a:cs typeface="Calibri"/>
              </a:rPr>
              <a:t>After the tree is built for execution, it can also be used to show which</a:t>
            </a:r>
            <a:r>
              <a:rPr lang="en-US" dirty="0">
                <a:ea typeface="Calibri"/>
                <a:cs typeface="Calibri"/>
              </a:rPr>
              <a:t> </a:t>
            </a:r>
            <a:r>
              <a:rPr lang="en-US">
                <a:ea typeface="Calibri"/>
                <a:cs typeface="Calibri"/>
              </a:rPr>
              <a:t>attributes have the least impact on the diagnosis of the patient.  The lower down on the tree an attribute is, the less influential it is.</a:t>
            </a:r>
            <a:endParaRPr lang="en-US" dirty="0">
              <a:ea typeface="Calibri"/>
              <a:cs typeface="Calibri"/>
            </a:endParaRPr>
          </a:p>
          <a:p>
            <a:r>
              <a:rPr lang="en-US">
                <a:ea typeface="Calibri"/>
                <a:cs typeface="Calibri"/>
              </a:rPr>
              <a:t>We can use this to eliminate attributes from the neural network by only giving it those highest in the tree.</a:t>
            </a:r>
            <a:endParaRPr lang="en-US" dirty="0">
              <a:ea typeface="Calibri"/>
              <a:cs typeface="Calibri"/>
            </a:endParaRPr>
          </a:p>
        </p:txBody>
      </p:sp>
    </p:spTree>
    <p:extLst>
      <p:ext uri="{BB962C8B-B14F-4D97-AF65-F5344CB8AC3E}">
        <p14:creationId xmlns:p14="http://schemas.microsoft.com/office/powerpoint/2010/main" val="452865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9B38-0BEB-30B3-0108-377D09E18A97}"/>
              </a:ext>
            </a:extLst>
          </p:cNvPr>
          <p:cNvSpPr>
            <a:spLocks noGrp="1"/>
          </p:cNvSpPr>
          <p:nvPr>
            <p:ph type="title"/>
          </p:nvPr>
        </p:nvSpPr>
        <p:spPr/>
        <p:txBody>
          <a:bodyPr/>
          <a:lstStyle/>
          <a:p>
            <a:r>
              <a:rPr lang="en-US">
                <a:ea typeface="Calibri Light"/>
                <a:cs typeface="Calibri Light"/>
              </a:rPr>
              <a:t>Building the Decision tree</a:t>
            </a:r>
            <a:endParaRPr lang="en-US"/>
          </a:p>
        </p:txBody>
      </p:sp>
      <p:sp>
        <p:nvSpPr>
          <p:cNvPr id="3" name="Content Placeholder 2">
            <a:extLst>
              <a:ext uri="{FF2B5EF4-FFF2-40B4-BE49-F238E27FC236}">
                <a16:creationId xmlns:a16="http://schemas.microsoft.com/office/drawing/2014/main" id="{BDA510EF-B7E9-29A2-C968-03F9C56AC6C6}"/>
              </a:ext>
            </a:extLst>
          </p:cNvPr>
          <p:cNvSpPr>
            <a:spLocks noGrp="1"/>
          </p:cNvSpPr>
          <p:nvPr>
            <p:ph idx="1"/>
          </p:nvPr>
        </p:nvSpPr>
        <p:spPr/>
        <p:txBody>
          <a:bodyPr vert="horz" lIns="91440" tIns="45720" rIns="91440" bIns="45720" rtlCol="0" anchor="t">
            <a:normAutofit fontScale="92500" lnSpcReduction="20000"/>
          </a:bodyPr>
          <a:lstStyle/>
          <a:p>
            <a:r>
              <a:rPr lang="en-US" dirty="0">
                <a:ea typeface="Calibri"/>
                <a:cs typeface="Calibri"/>
              </a:rPr>
              <a:t>During the building of a tree, </a:t>
            </a:r>
            <a:r>
              <a:rPr lang="en-US" dirty="0">
                <a:ea typeface="+mn-lt"/>
                <a:cs typeface="+mn-lt"/>
              </a:rPr>
              <a:t>attributes are ordered by their Entropy and Information Gain.</a:t>
            </a:r>
          </a:p>
          <a:p>
            <a:r>
              <a:rPr lang="en-US" dirty="0">
                <a:ea typeface="+mn-lt"/>
                <a:cs typeface="+mn-lt"/>
              </a:rPr>
              <a:t>Entropy measures how well an attribute or the whole set predicts the class of the sample and the Information Gain of an attribute measures how much lower the entropy of an attribute is when compared to the entire set.</a:t>
            </a:r>
          </a:p>
          <a:p>
            <a:r>
              <a:rPr lang="en-US" dirty="0">
                <a:ea typeface="Calibri"/>
                <a:cs typeface="Calibri"/>
              </a:rPr>
              <a:t>As the tree is built, the highest info gain attributes are added as nodes, splitting the data set based on a pre-set threshold.  That attribute is then eliminated from evaluation.</a:t>
            </a:r>
          </a:p>
          <a:p>
            <a:r>
              <a:rPr lang="en-US" dirty="0">
                <a:ea typeface="Calibri"/>
                <a:cs typeface="Calibri"/>
              </a:rPr>
              <a:t>The building stops once there are no more attributes left to split the data set on. </a:t>
            </a:r>
          </a:p>
        </p:txBody>
      </p:sp>
    </p:spTree>
    <p:extLst>
      <p:ext uri="{BB962C8B-B14F-4D97-AF65-F5344CB8AC3E}">
        <p14:creationId xmlns:p14="http://schemas.microsoft.com/office/powerpoint/2010/main" val="792088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5042-2AAD-F9F4-34B8-FA12E6B60B27}"/>
              </a:ext>
            </a:extLst>
          </p:cNvPr>
          <p:cNvSpPr>
            <a:spLocks noGrp="1"/>
          </p:cNvSpPr>
          <p:nvPr>
            <p:ph type="title"/>
          </p:nvPr>
        </p:nvSpPr>
        <p:spPr/>
        <p:txBody>
          <a:bodyPr/>
          <a:lstStyle/>
          <a:p>
            <a:r>
              <a:rPr lang="en-US">
                <a:ea typeface="Calibri Light"/>
                <a:cs typeface="Calibri Light"/>
              </a:rPr>
              <a:t>Decision Tree Calculations</a:t>
            </a:r>
            <a:endParaRPr lang="en-US" dirty="0">
              <a:ea typeface="Calibri Light"/>
              <a:cs typeface="Calibri Light"/>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0E2FFE9-D7FA-742B-324A-B5B352E2C51F}"/>
                  </a:ext>
                </a:extLst>
              </p:cNvPr>
              <p:cNvSpPr txBox="1">
                <a:spLocks/>
              </p:cNvSpPr>
              <p:nvPr/>
            </p:nvSpPr>
            <p:spPr>
              <a:xfrm>
                <a:off x="1563913" y="2043338"/>
                <a:ext cx="9789886" cy="40005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 chose what attribute is best to split on we must first get the entropy of the data set within the current node and the entropy of the available attributes to find the attribute with the most information gain</a:t>
                </a:r>
              </a:p>
              <a:p>
                <a:r>
                  <a:rPr lang="en-US" dirty="0"/>
                  <a:t>Entropy for current data set is:  entropy(D)</a:t>
                </a:r>
                <a14:m>
                  <m:oMath xmlns:m="http://schemas.openxmlformats.org/officeDocument/2006/math">
                    <m:r>
                      <m:rPr>
                        <m:nor/>
                      </m:rPr>
                      <a:rPr lang="en-US" dirty="0"/>
                      <m:t>= </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sup>
                      <m:e>
                        <m:r>
                          <m:rPr>
                            <m:sty m:val="p"/>
                          </m:rPr>
                          <a:rPr lang="en-US">
                            <a:latin typeface="Cambria Math" panose="02040503050406030204" pitchFamily="18" charset="0"/>
                          </a:rPr>
                          <m:t>Pr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e>
                    </m:nary>
                  </m:oMath>
                </a14:m>
                <a:r>
                  <a:rPr lang="en-US" dirty="0"/>
                  <a:t>)</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𝑙𝑜𝑔</m:t>
                        </m:r>
                      </m:e>
                      <m:sub>
                        <m:r>
                          <a:rPr lang="en-US" i="1" dirty="0" smtClean="0">
                            <a:latin typeface="Cambria Math" panose="02040503050406030204" pitchFamily="18" charset="0"/>
                          </a:rPr>
                          <m:t>2</m:t>
                        </m:r>
                      </m:sub>
                    </m:sSub>
                  </m:oMath>
                </a14:m>
                <a:r>
                  <a:rPr lang="en-US" dirty="0"/>
                  <a:t>Pr(</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oMath>
                </a14:m>
                <a:r>
                  <a:rPr lang="en-US" dirty="0"/>
                  <a:t>)</a:t>
                </a:r>
              </a:p>
              <a:p>
                <a:r>
                  <a:rPr lang="en-US" dirty="0" err="1"/>
                  <a:t>Pr</a:t>
                </a:r>
                <a:r>
                  <a:rPr lang="en-US" dirty="0"/>
                  <a:t>(</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oMath>
                </a14:m>
                <a:r>
                  <a:rPr lang="en-US" dirty="0"/>
                  <a:t>) is the probability of the class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oMath>
                </a14:m>
                <a:r>
                  <a:rPr lang="en-US" dirty="0"/>
                  <a:t> in the data set D</a:t>
                </a:r>
              </a:p>
              <a:p>
                <a:r>
                  <a:rPr lang="en-US" dirty="0"/>
                  <a:t>Entropy for an attribute is: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𝑒𝑛𝑡𝑟𝑜𝑝𝑦</m:t>
                        </m:r>
                      </m:e>
                      <m:sub>
                        <m:sSub>
                          <m:sSubPr>
                            <m:ctrlPr>
                              <a:rPr lang="en-US" i="1" smtClean="0">
                                <a:latin typeface="Cambria Math" panose="02040503050406030204" pitchFamily="18" charset="0"/>
                              </a:rPr>
                            </m:ctrlPr>
                          </m:sSubPr>
                          <m:e>
                            <m:r>
                              <a:rPr lang="en-US" i="1" smtClean="0">
                                <a:latin typeface="Cambria Math" panose="02040503050406030204" pitchFamily="18" charset="0"/>
                              </a:rPr>
                              <m:t>𝐴</m:t>
                            </m:r>
                          </m:e>
                          <m:sub>
                            <m:r>
                              <a:rPr lang="en-US" i="1" smtClean="0">
                                <a:latin typeface="Cambria Math" panose="02040503050406030204" pitchFamily="18" charset="0"/>
                              </a:rPr>
                              <m:t>𝑖</m:t>
                            </m:r>
                          </m:sub>
                        </m:sSub>
                      </m:sub>
                    </m:sSub>
                  </m:oMath>
                </a14:m>
                <a:r>
                  <a:rPr lang="en-US" dirty="0"/>
                  <a:t>(D)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i="1" smtClean="0">
                            <a:latin typeface="Cambria Math" panose="02040503050406030204" pitchFamily="18" charset="0"/>
                          </a:rPr>
                          <m:t>𝑗</m:t>
                        </m:r>
                        <m:r>
                          <a:rPr lang="en-US" i="1" smtClean="0">
                            <a:latin typeface="Cambria Math" panose="02040503050406030204" pitchFamily="18" charset="0"/>
                          </a:rPr>
                          <m:t>=1</m:t>
                        </m:r>
                      </m:sub>
                      <m:sup>
                        <m:r>
                          <a:rPr lang="en-US" i="1" smtClean="0">
                            <a:latin typeface="Cambria Math" panose="02040503050406030204" pitchFamily="18" charset="0"/>
                          </a:rPr>
                          <m:t>𝑣</m:t>
                        </m:r>
                      </m:sup>
                      <m:e>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rPr>
                                  <m:t>|</m:t>
                                </m:r>
                                <m:r>
                                  <a:rPr lang="en-US" i="1" smtClean="0">
                                    <a:latin typeface="Cambria Math" panose="02040503050406030204" pitchFamily="18" charset="0"/>
                                  </a:rPr>
                                  <m:t>𝐷</m:t>
                                </m:r>
                              </m:e>
                              <m:sub>
                                <m:r>
                                  <a:rPr lang="en-US" i="1" smtClean="0">
                                    <a:latin typeface="Cambria Math" panose="02040503050406030204" pitchFamily="18" charset="0"/>
                                  </a:rPr>
                                  <m:t>𝑗</m:t>
                                </m:r>
                                <m:r>
                                  <a:rPr lang="en-US" i="1" smtClean="0">
                                    <a:latin typeface="Cambria Math" panose="02040503050406030204" pitchFamily="18" charset="0"/>
                                  </a:rPr>
                                  <m:t>  </m:t>
                                </m:r>
                              </m:sub>
                            </m:sSub>
                            <m:r>
                              <a:rPr lang="en-US" i="1" smtClean="0">
                                <a:latin typeface="Cambria Math" panose="02040503050406030204" pitchFamily="18" charset="0"/>
                              </a:rPr>
                              <m:t>|</m:t>
                            </m:r>
                          </m:num>
                          <m:den>
                            <m:r>
                              <a:rPr lang="en-US" i="1" smtClean="0">
                                <a:latin typeface="Cambria Math" panose="02040503050406030204" pitchFamily="18" charset="0"/>
                              </a:rPr>
                              <m:t>|</m:t>
                            </m:r>
                            <m:r>
                              <a:rPr lang="en-US" i="1" smtClean="0">
                                <a:latin typeface="Cambria Math" panose="02040503050406030204" pitchFamily="18" charset="0"/>
                              </a:rPr>
                              <m:t>𝐷</m:t>
                            </m:r>
                            <m:r>
                              <a:rPr lang="en-US" i="1" smtClean="0">
                                <a:latin typeface="Cambria Math" panose="02040503050406030204" pitchFamily="18" charset="0"/>
                              </a:rPr>
                              <m:t>|</m:t>
                            </m:r>
                          </m:den>
                        </m:f>
                      </m:e>
                    </m:nary>
                  </m:oMath>
                </a14:m>
                <a:r>
                  <a:rPr lang="en-US" dirty="0"/>
                  <a:t> x entropy</a:t>
                </a:r>
                <a14:m>
                  <m:oMath xmlns:m="http://schemas.openxmlformats.org/officeDocument/2006/math">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r>
                      <a:rPr lang="en-US" i="1" smtClean="0">
                        <a:latin typeface="Cambria Math" panose="02040503050406030204" pitchFamily="18" charset="0"/>
                      </a:rPr>
                      <m:t>)</m:t>
                    </m:r>
                  </m:oMath>
                </a14:m>
                <a:endParaRPr lang="en-US" dirty="0"/>
              </a:p>
              <a:p>
                <a:r>
                  <a:rPr lang="en-US" dirty="0"/>
                  <a:t>And the information gain is entropy(D)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𝑒𝑛𝑡𝑟𝑜𝑝𝑦</m:t>
                        </m:r>
                      </m:e>
                      <m:sub>
                        <m:sSub>
                          <m:sSubPr>
                            <m:ctrlPr>
                              <a:rPr lang="en-US" i="1" smtClean="0">
                                <a:latin typeface="Cambria Math" panose="02040503050406030204" pitchFamily="18" charset="0"/>
                              </a:rPr>
                            </m:ctrlPr>
                          </m:sSubPr>
                          <m:e>
                            <m:r>
                              <a:rPr lang="en-US" i="1" smtClean="0">
                                <a:latin typeface="Cambria Math" panose="02040503050406030204" pitchFamily="18" charset="0"/>
                              </a:rPr>
                              <m:t>𝐴</m:t>
                            </m:r>
                          </m:e>
                          <m:sub>
                            <m:r>
                              <a:rPr lang="en-US" i="1" smtClean="0">
                                <a:latin typeface="Cambria Math" panose="02040503050406030204" pitchFamily="18" charset="0"/>
                              </a:rPr>
                              <m:t>𝑖</m:t>
                            </m:r>
                          </m:sub>
                        </m:sSub>
                      </m:sub>
                    </m:sSub>
                  </m:oMath>
                </a14:m>
                <a:r>
                  <a:rPr lang="en-US" dirty="0"/>
                  <a:t>(D) </a:t>
                </a:r>
              </a:p>
              <a:p>
                <a:endParaRPr lang="en-US" dirty="0"/>
              </a:p>
              <a:p>
                <a:endParaRPr lang="en-US" dirty="0"/>
              </a:p>
            </p:txBody>
          </p:sp>
        </mc:Choice>
        <mc:Fallback xmlns="">
          <p:sp>
            <p:nvSpPr>
              <p:cNvPr id="5" name="Content Placeholder 2">
                <a:extLst>
                  <a:ext uri="{FF2B5EF4-FFF2-40B4-BE49-F238E27FC236}">
                    <a16:creationId xmlns:a16="http://schemas.microsoft.com/office/drawing/2014/main" id="{10E2FFE9-D7FA-742B-324A-B5B352E2C51F}"/>
                  </a:ext>
                </a:extLst>
              </p:cNvPr>
              <p:cNvSpPr txBox="1">
                <a:spLocks noRot="1" noChangeAspect="1" noMove="1" noResize="1" noEditPoints="1" noAdjustHandles="1" noChangeArrowheads="1" noChangeShapeType="1" noTextEdit="1"/>
              </p:cNvSpPr>
              <p:nvPr/>
            </p:nvSpPr>
            <p:spPr>
              <a:xfrm>
                <a:off x="1563913" y="2043338"/>
                <a:ext cx="9789886" cy="4000577"/>
              </a:xfrm>
              <a:prstGeom prst="rect">
                <a:avLst/>
              </a:prstGeom>
              <a:blipFill>
                <a:blip r:embed="rId2"/>
                <a:stretch>
                  <a:fillRect l="-997" t="-2287" r="-62" b="-457"/>
                </a:stretch>
              </a:blipFill>
            </p:spPr>
            <p:txBody>
              <a:bodyPr/>
              <a:lstStyle/>
              <a:p>
                <a:r>
                  <a:rPr lang="en-US">
                    <a:noFill/>
                  </a:rPr>
                  <a:t> </a:t>
                </a:r>
              </a:p>
            </p:txBody>
          </p:sp>
        </mc:Fallback>
      </mc:AlternateContent>
    </p:spTree>
    <p:extLst>
      <p:ext uri="{BB962C8B-B14F-4D97-AF65-F5344CB8AC3E}">
        <p14:creationId xmlns:p14="http://schemas.microsoft.com/office/powerpoint/2010/main" val="43235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9DE1-64F4-25EB-992A-A125CD3CB493}"/>
              </a:ext>
            </a:extLst>
          </p:cNvPr>
          <p:cNvSpPr>
            <a:spLocks noGrp="1"/>
          </p:cNvSpPr>
          <p:nvPr>
            <p:ph type="title"/>
          </p:nvPr>
        </p:nvSpPr>
        <p:spPr/>
        <p:txBody>
          <a:bodyPr/>
          <a:lstStyle/>
          <a:p>
            <a:r>
              <a:rPr lang="en-US" dirty="0">
                <a:ea typeface="+mj-lt"/>
                <a:cs typeface="+mj-lt"/>
              </a:rPr>
              <a:t>Classifying Using Decision Tree</a:t>
            </a:r>
            <a:endParaRPr lang="en-US" dirty="0"/>
          </a:p>
        </p:txBody>
      </p:sp>
      <p:sp>
        <p:nvSpPr>
          <p:cNvPr id="3" name="Content Placeholder 2">
            <a:extLst>
              <a:ext uri="{FF2B5EF4-FFF2-40B4-BE49-F238E27FC236}">
                <a16:creationId xmlns:a16="http://schemas.microsoft.com/office/drawing/2014/main" id="{803FC318-2CF2-AA5C-18FC-63BBC0AFEFDE}"/>
              </a:ext>
            </a:extLst>
          </p:cNvPr>
          <p:cNvSpPr>
            <a:spLocks noGrp="1"/>
          </p:cNvSpPr>
          <p:nvPr>
            <p:ph idx="1"/>
          </p:nvPr>
        </p:nvSpPr>
        <p:spPr/>
        <p:txBody>
          <a:bodyPr/>
          <a:lstStyle/>
          <a:p>
            <a:r>
              <a:rPr lang="en-US" dirty="0">
                <a:ea typeface="+mn-lt"/>
                <a:cs typeface="+mn-lt"/>
              </a:rPr>
              <a:t>During testing of a decision tree, individual patients and their attribute data is set to follow the path of the decision tree based on the thresholds and the individuals' attributes, HDL, BMI etc.</a:t>
            </a:r>
            <a:endParaRPr lang="en-US" dirty="0"/>
          </a:p>
          <a:p>
            <a:pPr>
              <a:buClr>
                <a:srgbClr val="1287C3"/>
              </a:buClr>
            </a:pPr>
            <a:r>
              <a:rPr lang="en-US" dirty="0">
                <a:ea typeface="+mn-lt"/>
                <a:cs typeface="+mn-lt"/>
              </a:rPr>
              <a:t>Each individual is classified by the leaf node they reach at the bottom of the tree</a:t>
            </a:r>
            <a:endParaRPr lang="en-US" dirty="0"/>
          </a:p>
        </p:txBody>
      </p:sp>
    </p:spTree>
    <p:extLst>
      <p:ext uri="{BB962C8B-B14F-4D97-AF65-F5344CB8AC3E}">
        <p14:creationId xmlns:p14="http://schemas.microsoft.com/office/powerpoint/2010/main" val="710972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1AAF-3C58-4DCC-4307-507EF12CC0AA}"/>
              </a:ext>
            </a:extLst>
          </p:cNvPr>
          <p:cNvSpPr>
            <a:spLocks noGrp="1"/>
          </p:cNvSpPr>
          <p:nvPr>
            <p:ph type="title"/>
          </p:nvPr>
        </p:nvSpPr>
        <p:spPr/>
        <p:txBody>
          <a:bodyPr/>
          <a:lstStyle/>
          <a:p>
            <a:r>
              <a:rPr lang="en-US" dirty="0">
                <a:ea typeface="Calibri Light"/>
                <a:cs typeface="Calibri Light"/>
              </a:rPr>
              <a:t>Theory in Genetic Algorithms</a:t>
            </a:r>
            <a:endParaRPr lang="en-US" dirty="0"/>
          </a:p>
        </p:txBody>
      </p:sp>
      <p:sp>
        <p:nvSpPr>
          <p:cNvPr id="3" name="Content Placeholder 2">
            <a:extLst>
              <a:ext uri="{FF2B5EF4-FFF2-40B4-BE49-F238E27FC236}">
                <a16:creationId xmlns:a16="http://schemas.microsoft.com/office/drawing/2014/main" id="{B7854750-AB75-CFAA-422F-37DB1679D7E0}"/>
              </a:ext>
            </a:extLst>
          </p:cNvPr>
          <p:cNvSpPr>
            <a:spLocks noGrp="1"/>
          </p:cNvSpPr>
          <p:nvPr>
            <p:ph idx="1"/>
          </p:nvPr>
        </p:nvSpPr>
        <p:spPr/>
        <p:txBody>
          <a:bodyPr vert="horz" lIns="91440" tIns="45720" rIns="91440" bIns="45720" rtlCol="0" anchor="t">
            <a:normAutofit lnSpcReduction="10000"/>
          </a:bodyPr>
          <a:lstStyle/>
          <a:p>
            <a:r>
              <a:rPr lang="en-US" dirty="0">
                <a:ea typeface="Calibri"/>
                <a:cs typeface="Calibri"/>
              </a:rPr>
              <a:t>For making a genetic algorithm work with a neural network, many networks must compete against each other for the ability to pass their genomes onto the next generation.</a:t>
            </a:r>
          </a:p>
          <a:p>
            <a:r>
              <a:rPr lang="en-US" dirty="0">
                <a:ea typeface="Calibri"/>
                <a:cs typeface="Calibri"/>
              </a:rPr>
              <a:t>For this implementation, the genome was composed of the many weights within each network, with </a:t>
            </a:r>
            <a:r>
              <a:rPr lang="en-US" dirty="0">
                <a:ea typeface="+mn-lt"/>
                <a:cs typeface="Calibri"/>
              </a:rPr>
              <a:t>e</a:t>
            </a:r>
            <a:r>
              <a:rPr lang="en-US" dirty="0">
                <a:ea typeface="+mn-lt"/>
                <a:cs typeface="+mn-lt"/>
              </a:rPr>
              <a:t>ach gene representing the set of all weights (one from each node in layer </a:t>
            </a:r>
            <a:r>
              <a:rPr lang="en-US" i="1" dirty="0" err="1">
                <a:ea typeface="+mn-lt"/>
                <a:cs typeface="+mn-lt"/>
              </a:rPr>
              <a:t>i</a:t>
            </a:r>
            <a:r>
              <a:rPr lang="en-US" dirty="0">
                <a:ea typeface="+mn-lt"/>
                <a:cs typeface="+mn-lt"/>
              </a:rPr>
              <a:t>) relating to the connections of one node in layer </a:t>
            </a:r>
            <a:r>
              <a:rPr lang="en-US" i="1" dirty="0" err="1">
                <a:ea typeface="+mn-lt"/>
                <a:cs typeface="+mn-lt"/>
              </a:rPr>
              <a:t>i</a:t>
            </a:r>
            <a:r>
              <a:rPr lang="en-US" i="1" dirty="0">
                <a:ea typeface="+mn-lt"/>
                <a:cs typeface="+mn-lt"/>
              </a:rPr>
              <a:t> − 1</a:t>
            </a:r>
            <a:endParaRPr lang="en-US" i="1" dirty="0">
              <a:ea typeface="Calibri"/>
              <a:cs typeface="Calibri"/>
            </a:endParaRPr>
          </a:p>
          <a:p>
            <a:r>
              <a:rPr lang="en-US" dirty="0">
                <a:ea typeface="Calibri"/>
                <a:cs typeface="Calibri"/>
              </a:rPr>
              <a:t>The fitness of each member network is measured by the inverse of its loss.</a:t>
            </a:r>
          </a:p>
        </p:txBody>
      </p:sp>
    </p:spTree>
    <p:extLst>
      <p:ext uri="{BB962C8B-B14F-4D97-AF65-F5344CB8AC3E}">
        <p14:creationId xmlns:p14="http://schemas.microsoft.com/office/powerpoint/2010/main" val="403532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4763-2885-7D18-2E12-3CB51866583E}"/>
              </a:ext>
            </a:extLst>
          </p:cNvPr>
          <p:cNvSpPr>
            <a:spLocks noGrp="1"/>
          </p:cNvSpPr>
          <p:nvPr>
            <p:ph type="title"/>
          </p:nvPr>
        </p:nvSpPr>
        <p:spPr>
          <a:xfrm>
            <a:off x="2572279" y="2666999"/>
            <a:ext cx="7094603" cy="1467732"/>
          </a:xfrm>
        </p:spPr>
        <p:txBody>
          <a:bodyPr>
            <a:normAutofit/>
          </a:bodyPr>
          <a:lstStyle/>
          <a:p>
            <a:r>
              <a:rPr lang="en-US" sz="6000" dirty="0">
                <a:ea typeface="Calibri Light"/>
                <a:cs typeface="Calibri Light"/>
              </a:rPr>
              <a:t>Implementation</a:t>
            </a:r>
            <a:endParaRPr lang="en-US" sz="6000" dirty="0"/>
          </a:p>
        </p:txBody>
      </p:sp>
    </p:spTree>
    <p:extLst>
      <p:ext uri="{BB962C8B-B14F-4D97-AF65-F5344CB8AC3E}">
        <p14:creationId xmlns:p14="http://schemas.microsoft.com/office/powerpoint/2010/main" val="1530419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71275-33FC-074F-31F6-CA732CFB990F}"/>
              </a:ext>
            </a:extLst>
          </p:cNvPr>
          <p:cNvSpPr>
            <a:spLocks noGrp="1"/>
          </p:cNvSpPr>
          <p:nvPr>
            <p:ph type="title"/>
          </p:nvPr>
        </p:nvSpPr>
        <p:spPr/>
        <p:txBody>
          <a:bodyPr/>
          <a:lstStyle/>
          <a:p>
            <a:r>
              <a:rPr lang="en-US" dirty="0">
                <a:ea typeface="Calibri Light"/>
                <a:cs typeface="Calibri Light"/>
              </a:rPr>
              <a:t>Core Neural Network Implementation</a:t>
            </a:r>
            <a:endParaRPr lang="en-US" dirty="0"/>
          </a:p>
        </p:txBody>
      </p:sp>
      <p:sp>
        <p:nvSpPr>
          <p:cNvPr id="3" name="Content Placeholder 2">
            <a:extLst>
              <a:ext uri="{FF2B5EF4-FFF2-40B4-BE49-F238E27FC236}">
                <a16:creationId xmlns:a16="http://schemas.microsoft.com/office/drawing/2014/main" id="{A6EB43F4-F7D1-ABAE-B53F-B02D6F4D14ED}"/>
              </a:ext>
            </a:extLst>
          </p:cNvPr>
          <p:cNvSpPr>
            <a:spLocks noGrp="1"/>
          </p:cNvSpPr>
          <p:nvPr>
            <p:ph idx="1"/>
          </p:nvPr>
        </p:nvSpPr>
        <p:spPr/>
        <p:txBody>
          <a:bodyPr vert="horz" lIns="91440" tIns="45720" rIns="91440" bIns="45720" rtlCol="0" anchor="t">
            <a:normAutofit fontScale="92500" lnSpcReduction="20000"/>
          </a:bodyPr>
          <a:lstStyle/>
          <a:p>
            <a:r>
              <a:rPr lang="en-US" dirty="0">
                <a:ea typeface="Calibri"/>
                <a:cs typeface="Calibri"/>
              </a:rPr>
              <a:t>This project involved two implementations of a neural network over time.</a:t>
            </a:r>
          </a:p>
          <a:p>
            <a:r>
              <a:rPr lang="en-US" dirty="0">
                <a:ea typeface="Calibri"/>
                <a:cs typeface="Calibri"/>
              </a:rPr>
              <a:t>Both bodies of code were composed from scratch</a:t>
            </a:r>
          </a:p>
          <a:p>
            <a:r>
              <a:rPr lang="en-US" dirty="0">
                <a:ea typeface="Calibri"/>
                <a:cs typeface="Calibri"/>
              </a:rPr>
              <a:t>The first iteration was a classic graph data structure with the Neuron class serving as nodes and the </a:t>
            </a:r>
            <a:r>
              <a:rPr lang="en-US" err="1">
                <a:ea typeface="Calibri"/>
                <a:cs typeface="Calibri"/>
              </a:rPr>
              <a:t>NeuralNetwork</a:t>
            </a:r>
            <a:r>
              <a:rPr lang="en-US" dirty="0">
                <a:ea typeface="Calibri"/>
                <a:cs typeface="Calibri"/>
              </a:rPr>
              <a:t> class serving as the graph.  The weights were stored in </a:t>
            </a:r>
            <a:r>
              <a:rPr lang="en-US">
                <a:ea typeface="Calibri"/>
                <a:cs typeface="Calibri"/>
              </a:rPr>
              <a:t>arrays.</a:t>
            </a:r>
            <a:endParaRPr lang="en-US" dirty="0"/>
          </a:p>
          <a:p>
            <a:r>
              <a:rPr lang="en-US" dirty="0">
                <a:ea typeface="Calibri"/>
                <a:cs typeface="Calibri"/>
              </a:rPr>
              <a:t>The second, more complex, implementation involved the </a:t>
            </a:r>
            <a:r>
              <a:rPr lang="en-US" err="1">
                <a:ea typeface="Calibri"/>
                <a:cs typeface="Calibri"/>
              </a:rPr>
              <a:t>NeuralNetwork</a:t>
            </a:r>
            <a:r>
              <a:rPr lang="en-US" dirty="0">
                <a:ea typeface="Calibri"/>
                <a:cs typeface="Calibri"/>
              </a:rPr>
              <a:t> class with the neurons being represented by matrices of weights and thresholds.  This class used the NumPy library extensively for its very quick matrix multiplication abilities.</a:t>
            </a:r>
          </a:p>
        </p:txBody>
      </p:sp>
    </p:spTree>
    <p:extLst>
      <p:ext uri="{BB962C8B-B14F-4D97-AF65-F5344CB8AC3E}">
        <p14:creationId xmlns:p14="http://schemas.microsoft.com/office/powerpoint/2010/main" val="2294335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3DEB-9E56-FD72-ABF4-A60B217DC6BB}"/>
              </a:ext>
            </a:extLst>
          </p:cNvPr>
          <p:cNvSpPr>
            <a:spLocks noGrp="1"/>
          </p:cNvSpPr>
          <p:nvPr>
            <p:ph type="title"/>
          </p:nvPr>
        </p:nvSpPr>
        <p:spPr/>
        <p:txBody>
          <a:bodyPr/>
          <a:lstStyle/>
          <a:p>
            <a:r>
              <a:rPr lang="en-US" dirty="0">
                <a:ea typeface="Calibri Light"/>
                <a:cs typeface="Calibri Light"/>
              </a:rPr>
              <a:t>Training and Utilities</a:t>
            </a:r>
            <a:endParaRPr lang="en-US" dirty="0"/>
          </a:p>
        </p:txBody>
      </p:sp>
      <p:sp>
        <p:nvSpPr>
          <p:cNvPr id="3" name="Content Placeholder 2">
            <a:extLst>
              <a:ext uri="{FF2B5EF4-FFF2-40B4-BE49-F238E27FC236}">
                <a16:creationId xmlns:a16="http://schemas.microsoft.com/office/drawing/2014/main" id="{5C333137-A246-B2D3-DB13-8F2C46FCE435}"/>
              </a:ext>
            </a:extLst>
          </p:cNvPr>
          <p:cNvSpPr>
            <a:spLocks noGrp="1"/>
          </p:cNvSpPr>
          <p:nvPr>
            <p:ph idx="1"/>
          </p:nvPr>
        </p:nvSpPr>
        <p:spPr/>
        <p:txBody>
          <a:bodyPr vert="horz" lIns="91440" tIns="45720" rIns="91440" bIns="45720" rtlCol="0" anchor="t">
            <a:normAutofit fontScale="85000" lnSpcReduction="20000"/>
          </a:bodyPr>
          <a:lstStyle/>
          <a:p>
            <a:r>
              <a:rPr lang="en-US" dirty="0">
                <a:ea typeface="Calibri"/>
                <a:cs typeface="Calibri"/>
              </a:rPr>
              <a:t>In addition to the core neural network classes, the project also utilized several utility and helper classes.</a:t>
            </a:r>
          </a:p>
          <a:p>
            <a:r>
              <a:rPr lang="en-US" dirty="0">
                <a:ea typeface="Calibri"/>
                <a:cs typeface="Calibri"/>
              </a:rPr>
              <a:t>The Trainer class is an abstract class that is overridden by two sub classes, </a:t>
            </a:r>
            <a:r>
              <a:rPr lang="en-US" dirty="0" err="1">
                <a:ea typeface="Calibri"/>
                <a:cs typeface="Calibri"/>
              </a:rPr>
              <a:t>Backpropagator</a:t>
            </a:r>
            <a:r>
              <a:rPr lang="en-US" dirty="0">
                <a:ea typeface="Calibri"/>
                <a:cs typeface="Calibri"/>
              </a:rPr>
              <a:t> and Genetic.  The neural network takes one of these two classes as a parameter and trains the neural network with the Backpropagation or Genetic algorithms, respectively.</a:t>
            </a:r>
          </a:p>
          <a:p>
            <a:r>
              <a:rPr lang="en-US" dirty="0">
                <a:ea typeface="Calibri"/>
                <a:cs typeface="Calibri"/>
              </a:rPr>
              <a:t>The </a:t>
            </a:r>
            <a:r>
              <a:rPr lang="en-US" dirty="0" err="1">
                <a:ea typeface="Calibri"/>
                <a:cs typeface="Calibri"/>
              </a:rPr>
              <a:t>DecisionTree</a:t>
            </a:r>
            <a:r>
              <a:rPr lang="en-US" dirty="0">
                <a:ea typeface="Calibri"/>
                <a:cs typeface="Calibri"/>
              </a:rPr>
              <a:t> class implements the decision tree optimization.  It is executed before the neural network is trained and is used to cut out the less useful attributes in the training set.  This eliminates some extra work the network would have to do otherwise.</a:t>
            </a:r>
          </a:p>
          <a:p>
            <a:r>
              <a:rPr lang="en-US" dirty="0">
                <a:ea typeface="Calibri"/>
                <a:cs typeface="Calibri"/>
              </a:rPr>
              <a:t>The Utils class contains many utility functions, from the sigmoid function to the plot function, which shows the results of the network over time.</a:t>
            </a:r>
          </a:p>
        </p:txBody>
      </p:sp>
    </p:spTree>
    <p:extLst>
      <p:ext uri="{BB962C8B-B14F-4D97-AF65-F5344CB8AC3E}">
        <p14:creationId xmlns:p14="http://schemas.microsoft.com/office/powerpoint/2010/main" val="143563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2556-0ABF-B29C-74CE-880E4059520B}"/>
              </a:ext>
            </a:extLst>
          </p:cNvPr>
          <p:cNvSpPr>
            <a:spLocks noGrp="1"/>
          </p:cNvSpPr>
          <p:nvPr>
            <p:ph type="title"/>
          </p:nvPr>
        </p:nvSpPr>
        <p:spPr>
          <a:xfrm>
            <a:off x="2572279" y="2666999"/>
            <a:ext cx="7048699" cy="1522816"/>
          </a:xfrm>
        </p:spPr>
        <p:txBody>
          <a:bodyPr>
            <a:noAutofit/>
          </a:bodyPr>
          <a:lstStyle/>
          <a:p>
            <a:r>
              <a:rPr lang="en-US" sz="6000" dirty="0">
                <a:ea typeface="Calibri Light"/>
                <a:cs typeface="Calibri Light"/>
              </a:rPr>
              <a:t>Project Overview</a:t>
            </a:r>
            <a:endParaRPr lang="en-US" sz="6000"/>
          </a:p>
        </p:txBody>
      </p:sp>
    </p:spTree>
    <p:extLst>
      <p:ext uri="{BB962C8B-B14F-4D97-AF65-F5344CB8AC3E}">
        <p14:creationId xmlns:p14="http://schemas.microsoft.com/office/powerpoint/2010/main" val="3534903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6E68-74CC-3F2E-B45D-6FCAA7009F3F}"/>
              </a:ext>
            </a:extLst>
          </p:cNvPr>
          <p:cNvSpPr>
            <a:spLocks noGrp="1"/>
          </p:cNvSpPr>
          <p:nvPr>
            <p:ph type="title"/>
          </p:nvPr>
        </p:nvSpPr>
        <p:spPr/>
        <p:txBody>
          <a:bodyPr/>
          <a:lstStyle/>
          <a:p>
            <a:r>
              <a:rPr lang="en-US" dirty="0">
                <a:ea typeface="Calibri Light"/>
                <a:cs typeface="Calibri Light"/>
              </a:rPr>
              <a:t>Class Diagram</a:t>
            </a:r>
            <a:endParaRPr lang="en-US" dirty="0"/>
          </a:p>
        </p:txBody>
      </p:sp>
      <p:sp>
        <p:nvSpPr>
          <p:cNvPr id="3" name="Content Placeholder 2">
            <a:extLst>
              <a:ext uri="{FF2B5EF4-FFF2-40B4-BE49-F238E27FC236}">
                <a16:creationId xmlns:a16="http://schemas.microsoft.com/office/drawing/2014/main" id="{94D4C315-3E05-5BE1-CEC2-86F6A2E01D59}"/>
              </a:ext>
            </a:extLst>
          </p:cNvPr>
          <p:cNvSpPr>
            <a:spLocks noGrp="1"/>
          </p:cNvSpPr>
          <p:nvPr>
            <p:ph idx="1"/>
          </p:nvPr>
        </p:nvSpPr>
        <p:spPr/>
        <p:txBody>
          <a:bodyPr vert="horz" lIns="91440" tIns="45720" rIns="91440" bIns="45720" rtlCol="0" anchor="t">
            <a:normAutofit/>
          </a:bodyPr>
          <a:lstStyle/>
          <a:p>
            <a:pPr>
              <a:buClr>
                <a:srgbClr val="1287C3"/>
              </a:buClr>
            </a:pPr>
            <a:r>
              <a:rPr lang="en-US" dirty="0">
                <a:ea typeface="+mn-lt"/>
                <a:cs typeface="+mn-lt"/>
                <a:hlinkClick r:id="rId2"/>
              </a:rPr>
              <a:t>Class Diagram</a:t>
            </a:r>
            <a:endParaRPr lang="en-US"/>
          </a:p>
        </p:txBody>
      </p:sp>
    </p:spTree>
    <p:extLst>
      <p:ext uri="{BB962C8B-B14F-4D97-AF65-F5344CB8AC3E}">
        <p14:creationId xmlns:p14="http://schemas.microsoft.com/office/powerpoint/2010/main" val="2883071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92AB-2E58-7878-9D3C-8F5186D41D8A}"/>
              </a:ext>
            </a:extLst>
          </p:cNvPr>
          <p:cNvSpPr>
            <a:spLocks noGrp="1"/>
          </p:cNvSpPr>
          <p:nvPr>
            <p:ph type="title"/>
          </p:nvPr>
        </p:nvSpPr>
        <p:spPr>
          <a:xfrm>
            <a:off x="2572279" y="2666999"/>
            <a:ext cx="7048699" cy="1504454"/>
          </a:xfrm>
        </p:spPr>
        <p:txBody>
          <a:bodyPr>
            <a:normAutofit/>
          </a:bodyPr>
          <a:lstStyle/>
          <a:p>
            <a:r>
              <a:rPr lang="en-US" sz="6000" dirty="0">
                <a:ea typeface="Calibri Light"/>
                <a:cs typeface="Calibri Light"/>
              </a:rPr>
              <a:t>Results and Analysis</a:t>
            </a:r>
            <a:endParaRPr lang="en-US" sz="6000" dirty="0"/>
          </a:p>
        </p:txBody>
      </p:sp>
    </p:spTree>
    <p:extLst>
      <p:ext uri="{BB962C8B-B14F-4D97-AF65-F5344CB8AC3E}">
        <p14:creationId xmlns:p14="http://schemas.microsoft.com/office/powerpoint/2010/main" val="3035348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2322-BFF1-4950-4B57-4AE912203C4E}"/>
              </a:ext>
            </a:extLst>
          </p:cNvPr>
          <p:cNvSpPr>
            <a:spLocks noGrp="1"/>
          </p:cNvSpPr>
          <p:nvPr>
            <p:ph type="title"/>
          </p:nvPr>
        </p:nvSpPr>
        <p:spPr/>
        <p:txBody>
          <a:bodyPr/>
          <a:lstStyle/>
          <a:p>
            <a:r>
              <a:rPr lang="en-US">
                <a:ea typeface="Calibri Light"/>
                <a:cs typeface="Calibri Light"/>
              </a:rPr>
              <a:t>The Data Set</a:t>
            </a:r>
            <a:endParaRPr lang="en-US"/>
          </a:p>
        </p:txBody>
      </p:sp>
      <p:sp>
        <p:nvSpPr>
          <p:cNvPr id="3" name="Content Placeholder 2">
            <a:extLst>
              <a:ext uri="{FF2B5EF4-FFF2-40B4-BE49-F238E27FC236}">
                <a16:creationId xmlns:a16="http://schemas.microsoft.com/office/drawing/2014/main" id="{F8373E09-0D8D-E6E3-A623-6E9C84B9C4DC}"/>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The data set used for this project is from the Vanderbilt University Department of Biostatics and contains the testing parameters and results of 390 African American participants from central Virginia. </a:t>
            </a:r>
          </a:p>
          <a:p>
            <a:r>
              <a:rPr lang="en-US" dirty="0">
                <a:ea typeface="+mn-lt"/>
                <a:cs typeface="+mn-lt"/>
              </a:rPr>
              <a:t>The parameters of the dataset are comprised of the patient’s cholesterol, blood glucose levels, high-density lipoprotein (HDL) or ”good” cholesterol, the ratio of HDL cholesterol to total cholesterol, age, gender, height, weight, body mass index (BMI), systolic blood pressure, and diastolic blood pressure. The entries in the dataset are categorized into two groups, those that were diagnosed with diabetes and those who were not.</a:t>
            </a:r>
          </a:p>
          <a:p>
            <a:pPr>
              <a:buClr>
                <a:srgbClr val="1287C3"/>
              </a:buClr>
            </a:pPr>
            <a:r>
              <a:rPr lang="en-US" dirty="0">
                <a:ea typeface="+mn-lt"/>
                <a:cs typeface="+mn-lt"/>
                <a:hlinkClick r:id="rId2"/>
              </a:rPr>
              <a:t>Data Set</a:t>
            </a:r>
            <a:endParaRPr lang="en-US"/>
          </a:p>
          <a:p>
            <a:pPr>
              <a:buClr>
                <a:srgbClr val="1287C3"/>
              </a:buClr>
            </a:pPr>
            <a:endParaRPr lang="en-US" dirty="0">
              <a:ea typeface="Calibri"/>
              <a:cs typeface="Calibri"/>
            </a:endParaRPr>
          </a:p>
        </p:txBody>
      </p:sp>
    </p:spTree>
    <p:extLst>
      <p:ext uri="{BB962C8B-B14F-4D97-AF65-F5344CB8AC3E}">
        <p14:creationId xmlns:p14="http://schemas.microsoft.com/office/powerpoint/2010/main" val="163072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B6C9-DA10-0DE7-AAE1-37B95FC12B8D}"/>
              </a:ext>
            </a:extLst>
          </p:cNvPr>
          <p:cNvSpPr>
            <a:spLocks noGrp="1"/>
          </p:cNvSpPr>
          <p:nvPr>
            <p:ph type="title"/>
          </p:nvPr>
        </p:nvSpPr>
        <p:spPr/>
        <p:txBody>
          <a:bodyPr/>
          <a:lstStyle/>
          <a:p>
            <a:r>
              <a:rPr lang="en-US" dirty="0"/>
              <a:t>Preparing The Data Set</a:t>
            </a:r>
          </a:p>
        </p:txBody>
      </p:sp>
      <p:sp>
        <p:nvSpPr>
          <p:cNvPr id="3" name="Content Placeholder 2">
            <a:extLst>
              <a:ext uri="{FF2B5EF4-FFF2-40B4-BE49-F238E27FC236}">
                <a16:creationId xmlns:a16="http://schemas.microsoft.com/office/drawing/2014/main" id="{12A4BE45-0730-E90D-E029-291005868251}"/>
              </a:ext>
            </a:extLst>
          </p:cNvPr>
          <p:cNvSpPr>
            <a:spLocks noGrp="1"/>
          </p:cNvSpPr>
          <p:nvPr>
            <p:ph idx="1"/>
          </p:nvPr>
        </p:nvSpPr>
        <p:spPr/>
        <p:txBody>
          <a:bodyPr vert="horz" lIns="91440" tIns="45720" rIns="91440" bIns="45720" rtlCol="0" anchor="t">
            <a:normAutofit fontScale="92500" lnSpcReduction="20000"/>
          </a:bodyPr>
          <a:lstStyle/>
          <a:p>
            <a:r>
              <a:rPr lang="en-US" dirty="0"/>
              <a:t>To make the network as efficient as possible, some modification has to be made to the data set.</a:t>
            </a:r>
          </a:p>
          <a:p>
            <a:pPr>
              <a:buClr>
                <a:srgbClr val="1287C3"/>
              </a:buClr>
            </a:pPr>
            <a:r>
              <a:rPr lang="en-US" dirty="0"/>
              <a:t>Modifying Attributes – For the attributes that had text values, the gender attribute for example, the value of each attribute was assigned an integer, female being one and male being zero for that same example.</a:t>
            </a:r>
          </a:p>
          <a:p>
            <a:pPr>
              <a:buClr>
                <a:srgbClr val="1287C3"/>
              </a:buClr>
            </a:pPr>
            <a:r>
              <a:rPr lang="en-US" dirty="0"/>
              <a:t>Normalization – Preformed at execution time, each attribute had to be scaled between zero and one.  By dividing by the largest value of each attribute, the attributes were properly scaled without any data loss.</a:t>
            </a:r>
          </a:p>
          <a:p>
            <a:pPr>
              <a:buClr>
                <a:srgbClr val="1287C3"/>
              </a:buClr>
            </a:pPr>
            <a:r>
              <a:rPr lang="en-US" dirty="0">
                <a:hlinkClick r:id="rId2"/>
              </a:rPr>
              <a:t>Prepared Data Set</a:t>
            </a:r>
            <a:endParaRPr lang="en-US" dirty="0"/>
          </a:p>
        </p:txBody>
      </p:sp>
    </p:spTree>
    <p:extLst>
      <p:ext uri="{BB962C8B-B14F-4D97-AF65-F5344CB8AC3E}">
        <p14:creationId xmlns:p14="http://schemas.microsoft.com/office/powerpoint/2010/main" val="1158005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A053-6223-B5CD-6A6F-9AF4DFCB3114}"/>
              </a:ext>
            </a:extLst>
          </p:cNvPr>
          <p:cNvSpPr>
            <a:spLocks noGrp="1"/>
          </p:cNvSpPr>
          <p:nvPr>
            <p:ph type="title"/>
          </p:nvPr>
        </p:nvSpPr>
        <p:spPr/>
        <p:txBody>
          <a:bodyPr/>
          <a:lstStyle/>
          <a:p>
            <a:r>
              <a:rPr lang="en-US">
                <a:ea typeface="Calibri Light"/>
                <a:cs typeface="Calibri Light"/>
              </a:rPr>
              <a:t>Training</a:t>
            </a:r>
            <a:endParaRPr lang="en-US"/>
          </a:p>
        </p:txBody>
      </p:sp>
      <p:sp>
        <p:nvSpPr>
          <p:cNvPr id="3" name="Content Placeholder 2">
            <a:extLst>
              <a:ext uri="{FF2B5EF4-FFF2-40B4-BE49-F238E27FC236}">
                <a16:creationId xmlns:a16="http://schemas.microsoft.com/office/drawing/2014/main" id="{AAF39C89-68D0-9E3D-90C5-AF93C122FD0F}"/>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For training, each one of the three networks was given the same 80% proportion of the original data set and trained for 150 epochs and three independent trials. The loss function for each network is given by the sum of squared errors for every sample.</a:t>
            </a:r>
          </a:p>
          <a:p>
            <a:pPr>
              <a:buClr>
                <a:srgbClr val="1287C3"/>
              </a:buClr>
            </a:pPr>
            <a:r>
              <a:rPr lang="en-US" dirty="0"/>
              <a:t>The shape of the neural network we used was one with eleven input nodes before decision tree optimization and two output nodes, one for the network's confidence in a negative diagnosis and one for the confidence for a positive diagnosis.</a:t>
            </a:r>
          </a:p>
        </p:txBody>
      </p:sp>
    </p:spTree>
    <p:extLst>
      <p:ext uri="{BB962C8B-B14F-4D97-AF65-F5344CB8AC3E}">
        <p14:creationId xmlns:p14="http://schemas.microsoft.com/office/powerpoint/2010/main" val="4230288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B14A-FFCF-062B-38DC-FBD415EAC9EE}"/>
              </a:ext>
            </a:extLst>
          </p:cNvPr>
          <p:cNvSpPr>
            <a:spLocks noGrp="1"/>
          </p:cNvSpPr>
          <p:nvPr>
            <p:ph type="title"/>
          </p:nvPr>
        </p:nvSpPr>
        <p:spPr>
          <a:xfrm>
            <a:off x="1484311" y="685800"/>
            <a:ext cx="6498999" cy="1752599"/>
          </a:xfrm>
        </p:spPr>
        <p:txBody>
          <a:bodyPr/>
          <a:lstStyle/>
          <a:p>
            <a:r>
              <a:rPr lang="en-US">
                <a:ea typeface="Calibri Light"/>
                <a:cs typeface="Calibri Light"/>
              </a:rPr>
              <a:t>Backpropagation Results</a:t>
            </a:r>
            <a:endParaRPr lang="en-US"/>
          </a:p>
        </p:txBody>
      </p:sp>
      <p:sp>
        <p:nvSpPr>
          <p:cNvPr id="3" name="Content Placeholder 2">
            <a:extLst>
              <a:ext uri="{FF2B5EF4-FFF2-40B4-BE49-F238E27FC236}">
                <a16:creationId xmlns:a16="http://schemas.microsoft.com/office/drawing/2014/main" id="{C77A67EE-D1D9-873E-66E4-8373EB240AA4}"/>
              </a:ext>
            </a:extLst>
          </p:cNvPr>
          <p:cNvSpPr>
            <a:spLocks noGrp="1"/>
          </p:cNvSpPr>
          <p:nvPr>
            <p:ph idx="1"/>
          </p:nvPr>
        </p:nvSpPr>
        <p:spPr>
          <a:xfrm>
            <a:off x="838200" y="2140101"/>
            <a:ext cx="7128934" cy="4036862"/>
          </a:xfrm>
        </p:spPr>
        <p:txBody>
          <a:bodyPr vert="horz" lIns="91440" tIns="45720" rIns="91440" bIns="45720" rtlCol="0" anchor="t">
            <a:normAutofit fontScale="92500" lnSpcReduction="20000"/>
          </a:bodyPr>
          <a:lstStyle/>
          <a:p>
            <a:r>
              <a:rPr lang="en-US" dirty="0">
                <a:ea typeface="+mn-lt"/>
                <a:cs typeface="+mn-lt"/>
              </a:rPr>
              <a:t>For the backpropagation network, a learning rate (α) of 0.18 was used. </a:t>
            </a:r>
            <a:endParaRPr lang="en-US" dirty="0"/>
          </a:p>
          <a:p>
            <a:pPr>
              <a:buClr>
                <a:srgbClr val="1287C3"/>
              </a:buClr>
            </a:pPr>
            <a:r>
              <a:rPr lang="en-US" dirty="0">
                <a:ea typeface="+mn-lt"/>
                <a:cs typeface="+mn-lt"/>
              </a:rPr>
              <a:t>Across three trials, training over the data set for the 150 epochs, the network trained after 0.82 seconds on average. The average loss for the testing set was 0.125, correctly predicting 85.9% of diagnoses in the testing set and 95.1% withing the training set, as shown below. Its overall score was 0.96.</a:t>
            </a:r>
            <a:endParaRPr lang="en-US" dirty="0"/>
          </a:p>
          <a:p>
            <a:r>
              <a:rPr lang="en-US" dirty="0">
                <a:ea typeface="+mn-lt"/>
                <a:cs typeface="+mn-lt"/>
              </a:rPr>
              <a:t>The training loss curve for backpropagation follows closely to a curve of 1/x . This signifies a good loss curve with minimal overfitting. The loss declines sharply, and the accuracy rises rapidly over successive epochs of training.</a:t>
            </a:r>
          </a:p>
        </p:txBody>
      </p:sp>
      <p:pic>
        <p:nvPicPr>
          <p:cNvPr id="4" name="Picture 4">
            <a:extLst>
              <a:ext uri="{FF2B5EF4-FFF2-40B4-BE49-F238E27FC236}">
                <a16:creationId xmlns:a16="http://schemas.microsoft.com/office/drawing/2014/main" id="{BC81F3F1-761A-8905-3E3E-4594F9B47D3A}"/>
              </a:ext>
            </a:extLst>
          </p:cNvPr>
          <p:cNvPicPr>
            <a:picLocks noChangeAspect="1"/>
          </p:cNvPicPr>
          <p:nvPr/>
        </p:nvPicPr>
        <p:blipFill>
          <a:blip r:embed="rId2"/>
          <a:stretch>
            <a:fillRect/>
          </a:stretch>
        </p:blipFill>
        <p:spPr>
          <a:xfrm>
            <a:off x="7978019" y="852110"/>
            <a:ext cx="3396342" cy="2565400"/>
          </a:xfrm>
          <a:prstGeom prst="rect">
            <a:avLst/>
          </a:prstGeom>
        </p:spPr>
      </p:pic>
      <p:pic>
        <p:nvPicPr>
          <p:cNvPr id="5" name="Picture 5" descr="Chart&#10;&#10;Description automatically generated">
            <a:extLst>
              <a:ext uri="{FF2B5EF4-FFF2-40B4-BE49-F238E27FC236}">
                <a16:creationId xmlns:a16="http://schemas.microsoft.com/office/drawing/2014/main" id="{B3E9E3CD-9EF1-3E4A-BFC4-059B17BFE881}"/>
              </a:ext>
            </a:extLst>
          </p:cNvPr>
          <p:cNvPicPr>
            <a:picLocks noChangeAspect="1"/>
          </p:cNvPicPr>
          <p:nvPr/>
        </p:nvPicPr>
        <p:blipFill>
          <a:blip r:embed="rId3"/>
          <a:stretch>
            <a:fillRect/>
          </a:stretch>
        </p:blipFill>
        <p:spPr>
          <a:xfrm>
            <a:off x="7978019" y="3955648"/>
            <a:ext cx="3396342" cy="2575276"/>
          </a:xfrm>
          <a:prstGeom prst="rect">
            <a:avLst/>
          </a:prstGeom>
        </p:spPr>
      </p:pic>
    </p:spTree>
    <p:extLst>
      <p:ext uri="{BB962C8B-B14F-4D97-AF65-F5344CB8AC3E}">
        <p14:creationId xmlns:p14="http://schemas.microsoft.com/office/powerpoint/2010/main" val="2068263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B14A-FFCF-062B-38DC-FBD415EAC9EE}"/>
              </a:ext>
            </a:extLst>
          </p:cNvPr>
          <p:cNvSpPr>
            <a:spLocks noGrp="1"/>
          </p:cNvSpPr>
          <p:nvPr>
            <p:ph type="title"/>
          </p:nvPr>
        </p:nvSpPr>
        <p:spPr>
          <a:xfrm>
            <a:off x="1484311" y="685800"/>
            <a:ext cx="6498999" cy="1752599"/>
          </a:xfrm>
        </p:spPr>
        <p:txBody>
          <a:bodyPr/>
          <a:lstStyle/>
          <a:p>
            <a:r>
              <a:rPr lang="en-US">
                <a:ea typeface="Calibri Light"/>
                <a:cs typeface="Calibri Light"/>
              </a:rPr>
              <a:t>Decision Tree Results</a:t>
            </a:r>
            <a:endParaRPr lang="en-US"/>
          </a:p>
        </p:txBody>
      </p:sp>
      <p:sp>
        <p:nvSpPr>
          <p:cNvPr id="3" name="Content Placeholder 2">
            <a:extLst>
              <a:ext uri="{FF2B5EF4-FFF2-40B4-BE49-F238E27FC236}">
                <a16:creationId xmlns:a16="http://schemas.microsoft.com/office/drawing/2014/main" id="{C77A67EE-D1D9-873E-66E4-8373EB240AA4}"/>
              </a:ext>
            </a:extLst>
          </p:cNvPr>
          <p:cNvSpPr>
            <a:spLocks noGrp="1"/>
          </p:cNvSpPr>
          <p:nvPr>
            <p:ph idx="1"/>
          </p:nvPr>
        </p:nvSpPr>
        <p:spPr>
          <a:xfrm>
            <a:off x="838200" y="2128005"/>
            <a:ext cx="7128934" cy="4048958"/>
          </a:xfrm>
        </p:spPr>
        <p:txBody>
          <a:bodyPr vert="horz" lIns="91440" tIns="45720" rIns="91440" bIns="45720" rtlCol="0" anchor="t">
            <a:normAutofit fontScale="85000" lnSpcReduction="20000"/>
          </a:bodyPr>
          <a:lstStyle/>
          <a:p>
            <a:r>
              <a:rPr lang="en-US" dirty="0">
                <a:ea typeface="+mn-lt"/>
                <a:cs typeface="+mn-lt"/>
              </a:rPr>
              <a:t>For the backpropagation network with the decision tree optimization, a learning rate (α) of 0.18 was also used.</a:t>
            </a:r>
            <a:endParaRPr lang="en-US" dirty="0"/>
          </a:p>
          <a:p>
            <a:pPr>
              <a:buClr>
                <a:srgbClr val="1287C3"/>
              </a:buClr>
            </a:pPr>
            <a:r>
              <a:rPr lang="en-US" dirty="0">
                <a:ea typeface="+mn-lt"/>
                <a:cs typeface="+mn-lt"/>
              </a:rPr>
              <a:t>The decision tree was able to eliminate the attributes of weight as least impactful and glucose levels as second to least impactful.  This brought the total number of inputs down to nine input nodes. </a:t>
            </a:r>
            <a:endParaRPr lang="en-US" dirty="0"/>
          </a:p>
          <a:p>
            <a:pPr>
              <a:buClr>
                <a:srgbClr val="1287C3"/>
              </a:buClr>
            </a:pPr>
            <a:r>
              <a:rPr lang="en-US" dirty="0">
                <a:ea typeface="+mn-lt"/>
                <a:cs typeface="+mn-lt"/>
              </a:rPr>
              <a:t> Across three trials, training over the data set for the 150 epochs, the network trained after 0.78 seconds on average. The average loss for the testing set was 0.125, correctly predicting 84.2% of diagnoses in the testing set and 95.0% withing the training set, as shown below. Its overall score was 1.05.</a:t>
            </a:r>
            <a:endParaRPr lang="en-US"/>
          </a:p>
          <a:p>
            <a:r>
              <a:rPr lang="en-US" dirty="0">
                <a:ea typeface="+mn-lt"/>
                <a:cs typeface="+mn-lt"/>
              </a:rPr>
              <a:t>The training loss curve for backpropagation follows closely to a curve of 1/x . Compared to raw backpropagation, this algorithm converges on an optimal solution much faster.</a:t>
            </a:r>
          </a:p>
        </p:txBody>
      </p:sp>
      <p:pic>
        <p:nvPicPr>
          <p:cNvPr id="4" name="Picture 4">
            <a:extLst>
              <a:ext uri="{FF2B5EF4-FFF2-40B4-BE49-F238E27FC236}">
                <a16:creationId xmlns:a16="http://schemas.microsoft.com/office/drawing/2014/main" id="{BC81F3F1-761A-8905-3E3E-4594F9B47D3A}"/>
              </a:ext>
            </a:extLst>
          </p:cNvPr>
          <p:cNvPicPr>
            <a:picLocks noChangeAspect="1"/>
          </p:cNvPicPr>
          <p:nvPr/>
        </p:nvPicPr>
        <p:blipFill>
          <a:blip r:embed="rId2"/>
          <a:stretch>
            <a:fillRect/>
          </a:stretch>
        </p:blipFill>
        <p:spPr>
          <a:xfrm>
            <a:off x="7978019" y="867878"/>
            <a:ext cx="3396342" cy="2533864"/>
          </a:xfrm>
          <a:prstGeom prst="rect">
            <a:avLst/>
          </a:prstGeom>
        </p:spPr>
      </p:pic>
      <p:pic>
        <p:nvPicPr>
          <p:cNvPr id="5" name="Picture 5" descr="Chart&#10;&#10;Description automatically generated">
            <a:extLst>
              <a:ext uri="{FF2B5EF4-FFF2-40B4-BE49-F238E27FC236}">
                <a16:creationId xmlns:a16="http://schemas.microsoft.com/office/drawing/2014/main" id="{B3E9E3CD-9EF1-3E4A-BFC4-059B17BFE881}"/>
              </a:ext>
            </a:extLst>
          </p:cNvPr>
          <p:cNvPicPr>
            <a:picLocks noChangeAspect="1"/>
          </p:cNvPicPr>
          <p:nvPr/>
        </p:nvPicPr>
        <p:blipFill>
          <a:blip r:embed="rId3"/>
          <a:stretch>
            <a:fillRect/>
          </a:stretch>
        </p:blipFill>
        <p:spPr>
          <a:xfrm>
            <a:off x="7978019" y="3983787"/>
            <a:ext cx="3396342" cy="2518998"/>
          </a:xfrm>
          <a:prstGeom prst="rect">
            <a:avLst/>
          </a:prstGeom>
        </p:spPr>
      </p:pic>
    </p:spTree>
    <p:extLst>
      <p:ext uri="{BB962C8B-B14F-4D97-AF65-F5344CB8AC3E}">
        <p14:creationId xmlns:p14="http://schemas.microsoft.com/office/powerpoint/2010/main" val="3448936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B14A-FFCF-062B-38DC-FBD415EAC9EE}"/>
              </a:ext>
            </a:extLst>
          </p:cNvPr>
          <p:cNvSpPr>
            <a:spLocks noGrp="1"/>
          </p:cNvSpPr>
          <p:nvPr>
            <p:ph type="title"/>
          </p:nvPr>
        </p:nvSpPr>
        <p:spPr>
          <a:xfrm>
            <a:off x="1484311" y="685800"/>
            <a:ext cx="6523189" cy="1752599"/>
          </a:xfrm>
        </p:spPr>
        <p:txBody>
          <a:bodyPr/>
          <a:lstStyle/>
          <a:p>
            <a:r>
              <a:rPr lang="en-US">
                <a:ea typeface="Calibri Light"/>
                <a:cs typeface="Calibri Light"/>
              </a:rPr>
              <a:t>Genetic Algorithm Results</a:t>
            </a:r>
            <a:endParaRPr lang="en-US"/>
          </a:p>
        </p:txBody>
      </p:sp>
      <p:sp>
        <p:nvSpPr>
          <p:cNvPr id="3" name="Content Placeholder 2">
            <a:extLst>
              <a:ext uri="{FF2B5EF4-FFF2-40B4-BE49-F238E27FC236}">
                <a16:creationId xmlns:a16="http://schemas.microsoft.com/office/drawing/2014/main" id="{C77A67EE-D1D9-873E-66E4-8373EB240AA4}"/>
              </a:ext>
            </a:extLst>
          </p:cNvPr>
          <p:cNvSpPr>
            <a:spLocks noGrp="1"/>
          </p:cNvSpPr>
          <p:nvPr>
            <p:ph idx="1"/>
          </p:nvPr>
        </p:nvSpPr>
        <p:spPr>
          <a:xfrm>
            <a:off x="838200" y="2128005"/>
            <a:ext cx="7141029" cy="4048958"/>
          </a:xfrm>
        </p:spPr>
        <p:txBody>
          <a:bodyPr vert="horz" lIns="91440" tIns="45720" rIns="91440" bIns="45720" rtlCol="0" anchor="t">
            <a:normAutofit fontScale="85000" lnSpcReduction="10000"/>
          </a:bodyPr>
          <a:lstStyle/>
          <a:p>
            <a:r>
              <a:rPr lang="en-US" dirty="0">
                <a:ea typeface="+mn-lt"/>
                <a:cs typeface="+mn-lt"/>
              </a:rPr>
              <a:t>For the genetic algorithm, a population size of 6, a crossover rate of 0.5, and a mutation rate of 0.01. </a:t>
            </a:r>
            <a:endParaRPr lang="en-US" dirty="0"/>
          </a:p>
          <a:p>
            <a:pPr>
              <a:buClr>
                <a:srgbClr val="1287C3"/>
              </a:buClr>
            </a:pPr>
            <a:r>
              <a:rPr lang="en-US" dirty="0">
                <a:ea typeface="+mn-lt"/>
                <a:cs typeface="+mn-lt"/>
              </a:rPr>
              <a:t>Across three trials, the network took 4.95 seconds. The average loss for the testing set was 0.295, correctly identifying 70.4% of diagnoses in the testing set and 88.1% withing the training set, as shown below. Its overall score was 0.138.</a:t>
            </a:r>
            <a:endParaRPr lang="en-US" dirty="0"/>
          </a:p>
          <a:p>
            <a:r>
              <a:rPr lang="en-US" dirty="0">
                <a:ea typeface="+mn-lt"/>
                <a:cs typeface="+mn-lt"/>
              </a:rPr>
              <a:t>The training loss curve for the genetic algorithm shows a less pronounced curve, corresponding well with a high learning rate and a high change of over-fitting. The loss of the algorithm dropped sharply after the training started but leveled out higher than backpropagation did, resulting in a high accuracy, but it did not improve significantly over time.</a:t>
            </a:r>
          </a:p>
        </p:txBody>
      </p:sp>
      <p:pic>
        <p:nvPicPr>
          <p:cNvPr id="4" name="Picture 4" descr="Chart, histogram&#10;&#10;Description automatically generated">
            <a:extLst>
              <a:ext uri="{FF2B5EF4-FFF2-40B4-BE49-F238E27FC236}">
                <a16:creationId xmlns:a16="http://schemas.microsoft.com/office/drawing/2014/main" id="{BC81F3F1-761A-8905-3E3E-4594F9B47D3A}"/>
              </a:ext>
            </a:extLst>
          </p:cNvPr>
          <p:cNvPicPr>
            <a:picLocks noChangeAspect="1"/>
          </p:cNvPicPr>
          <p:nvPr/>
        </p:nvPicPr>
        <p:blipFill>
          <a:blip r:embed="rId2"/>
          <a:stretch>
            <a:fillRect/>
          </a:stretch>
        </p:blipFill>
        <p:spPr>
          <a:xfrm>
            <a:off x="7980657" y="867878"/>
            <a:ext cx="3391065" cy="2533864"/>
          </a:xfrm>
          <a:prstGeom prst="rect">
            <a:avLst/>
          </a:prstGeom>
        </p:spPr>
      </p:pic>
      <p:pic>
        <p:nvPicPr>
          <p:cNvPr id="5" name="Picture 5" descr="Chart&#10;&#10;Description automatically generated">
            <a:extLst>
              <a:ext uri="{FF2B5EF4-FFF2-40B4-BE49-F238E27FC236}">
                <a16:creationId xmlns:a16="http://schemas.microsoft.com/office/drawing/2014/main" id="{B3E9E3CD-9EF1-3E4A-BFC4-059B17BFE881}"/>
              </a:ext>
            </a:extLst>
          </p:cNvPr>
          <p:cNvPicPr>
            <a:picLocks noChangeAspect="1"/>
          </p:cNvPicPr>
          <p:nvPr/>
        </p:nvPicPr>
        <p:blipFill>
          <a:blip r:embed="rId3"/>
          <a:stretch>
            <a:fillRect/>
          </a:stretch>
        </p:blipFill>
        <p:spPr>
          <a:xfrm>
            <a:off x="7999515" y="3983787"/>
            <a:ext cx="3353349" cy="2518998"/>
          </a:xfrm>
          <a:prstGeom prst="rect">
            <a:avLst/>
          </a:prstGeom>
        </p:spPr>
      </p:pic>
    </p:spTree>
    <p:extLst>
      <p:ext uri="{BB962C8B-B14F-4D97-AF65-F5344CB8AC3E}">
        <p14:creationId xmlns:p14="http://schemas.microsoft.com/office/powerpoint/2010/main" val="898300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E337-2324-6CD1-8E2C-85429CBF3EAD}"/>
              </a:ext>
            </a:extLst>
          </p:cNvPr>
          <p:cNvSpPr>
            <a:spLocks noGrp="1"/>
          </p:cNvSpPr>
          <p:nvPr>
            <p:ph type="title"/>
          </p:nvPr>
        </p:nvSpPr>
        <p:spPr/>
        <p:txBody>
          <a:bodyPr/>
          <a:lstStyle/>
          <a:p>
            <a:r>
              <a:rPr lang="en-US">
                <a:ea typeface="Calibri Light"/>
                <a:cs typeface="Calibri Light"/>
              </a:rPr>
              <a:t>Conclusions</a:t>
            </a:r>
            <a:endParaRPr lang="en-US"/>
          </a:p>
        </p:txBody>
      </p:sp>
      <p:sp>
        <p:nvSpPr>
          <p:cNvPr id="3" name="Content Placeholder 2">
            <a:extLst>
              <a:ext uri="{FF2B5EF4-FFF2-40B4-BE49-F238E27FC236}">
                <a16:creationId xmlns:a16="http://schemas.microsoft.com/office/drawing/2014/main" id="{F11E8D6C-6B51-A692-F093-F88E9DB6071D}"/>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Across the three trials for the three different algorithms, backpropagation with the decision tree optimization seems to be the best fit for this particular data set. It completed quickly and with a high accuracy of 84.2% and score of 1.05 when predicting if a subject was diagnosed with diabetes given their medical attributes.</a:t>
            </a:r>
          </a:p>
          <a:p>
            <a:pPr>
              <a:buClr>
                <a:srgbClr val="1287C3"/>
              </a:buClr>
            </a:pPr>
            <a:r>
              <a:rPr lang="en-US" dirty="0">
                <a:ea typeface="+mn-lt"/>
                <a:cs typeface="+mn-lt"/>
              </a:rPr>
              <a:t>A notable attribute of the genetic network is that it was able to converge on a solution much faster than wither of the two other implementations.  This algorithm settles into a local minimum solution after five epochs, compared to the other two which settled at forty for raw backpropagation and twenty for optimized backpropagation.  This result also deserves some credit for its utility.</a:t>
            </a:r>
            <a:endParaRPr lang="en-US" dirty="0"/>
          </a:p>
          <a:p>
            <a:r>
              <a:rPr lang="en-US" dirty="0">
                <a:ea typeface="Calibri"/>
                <a:cs typeface="Calibri"/>
              </a:rPr>
              <a:t>The decision tree optimization slightly decreased the execution time of the network.  More importantly, it converged on an optimal solution much faster than raw backpropagation.</a:t>
            </a:r>
          </a:p>
        </p:txBody>
      </p:sp>
    </p:spTree>
    <p:extLst>
      <p:ext uri="{BB962C8B-B14F-4D97-AF65-F5344CB8AC3E}">
        <p14:creationId xmlns:p14="http://schemas.microsoft.com/office/powerpoint/2010/main" val="1593329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D00D-4E2B-AE25-E58E-D2BE4BE8A66B}"/>
              </a:ext>
            </a:extLst>
          </p:cNvPr>
          <p:cNvSpPr>
            <a:spLocks noGrp="1"/>
          </p:cNvSpPr>
          <p:nvPr>
            <p:ph type="title"/>
          </p:nvPr>
        </p:nvSpPr>
        <p:spPr/>
        <p:txBody>
          <a:bodyPr/>
          <a:lstStyle/>
          <a:p>
            <a:r>
              <a:rPr lang="en-US" dirty="0"/>
              <a:t>Output of Best Algorithm</a:t>
            </a:r>
          </a:p>
        </p:txBody>
      </p:sp>
      <p:sp>
        <p:nvSpPr>
          <p:cNvPr id="3" name="Content Placeholder 2">
            <a:extLst>
              <a:ext uri="{FF2B5EF4-FFF2-40B4-BE49-F238E27FC236}">
                <a16:creationId xmlns:a16="http://schemas.microsoft.com/office/drawing/2014/main" id="{317B67B3-CEF9-BBC7-1D59-FF7CD65812BE}"/>
              </a:ext>
            </a:extLst>
          </p:cNvPr>
          <p:cNvSpPr>
            <a:spLocks noGrp="1"/>
          </p:cNvSpPr>
          <p:nvPr>
            <p:ph idx="1"/>
          </p:nvPr>
        </p:nvSpPr>
        <p:spPr/>
        <p:txBody>
          <a:bodyPr vert="horz" lIns="91440" tIns="45720" rIns="91440" bIns="45720" rtlCol="0" anchor="t">
            <a:normAutofit/>
          </a:bodyPr>
          <a:lstStyle/>
          <a:p>
            <a:pPr>
              <a:buClr>
                <a:srgbClr val="1287C3"/>
              </a:buClr>
            </a:pPr>
            <a:r>
              <a:rPr lang="en-US" dirty="0">
                <a:hlinkClick r:id="rId2"/>
              </a:rPr>
              <a:t>Network Output</a:t>
            </a:r>
            <a:endParaRPr lang="en-US" dirty="0"/>
          </a:p>
        </p:txBody>
      </p:sp>
    </p:spTree>
    <p:extLst>
      <p:ext uri="{BB962C8B-B14F-4D97-AF65-F5344CB8AC3E}">
        <p14:creationId xmlns:p14="http://schemas.microsoft.com/office/powerpoint/2010/main" val="1503393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50EA-6620-49D1-A754-E280408D95AF}"/>
              </a:ext>
            </a:extLst>
          </p:cNvPr>
          <p:cNvSpPr>
            <a:spLocks noGrp="1"/>
          </p:cNvSpPr>
          <p:nvPr>
            <p:ph type="title"/>
          </p:nvPr>
        </p:nvSpPr>
        <p:spPr/>
        <p:txBody>
          <a:bodyPr/>
          <a:lstStyle/>
          <a:p>
            <a:r>
              <a:rPr lang="en-US" dirty="0"/>
              <a:t>Project Motivation</a:t>
            </a:r>
          </a:p>
        </p:txBody>
      </p:sp>
      <p:sp>
        <p:nvSpPr>
          <p:cNvPr id="3" name="Content Placeholder 2">
            <a:extLst>
              <a:ext uri="{FF2B5EF4-FFF2-40B4-BE49-F238E27FC236}">
                <a16:creationId xmlns:a16="http://schemas.microsoft.com/office/drawing/2014/main" id="{54328341-1043-4722-425E-F6CA4D26E68E}"/>
              </a:ext>
            </a:extLst>
          </p:cNvPr>
          <p:cNvSpPr>
            <a:spLocks noGrp="1"/>
          </p:cNvSpPr>
          <p:nvPr>
            <p:ph idx="1"/>
          </p:nvPr>
        </p:nvSpPr>
        <p:spPr/>
        <p:txBody>
          <a:bodyPr vert="horz" lIns="91440" tIns="45720" rIns="91440" bIns="45720" rtlCol="0" anchor="t">
            <a:normAutofit/>
          </a:bodyPr>
          <a:lstStyle/>
          <a:p>
            <a:r>
              <a:rPr lang="en-US" dirty="0"/>
              <a:t>The motivation of this project originated from curiosity about the nature of neural networks and the efficiency of the different methods used to train them.</a:t>
            </a:r>
          </a:p>
        </p:txBody>
      </p:sp>
    </p:spTree>
    <p:extLst>
      <p:ext uri="{BB962C8B-B14F-4D97-AF65-F5344CB8AC3E}">
        <p14:creationId xmlns:p14="http://schemas.microsoft.com/office/powerpoint/2010/main" val="2105991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D778D-9142-A32E-F624-AE27D1CCFDA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3B6555A-A3CB-CB74-9AC5-F24975FE3B19}"/>
              </a:ext>
            </a:extLst>
          </p:cNvPr>
          <p:cNvSpPr>
            <a:spLocks noGrp="1"/>
          </p:cNvSpPr>
          <p:nvPr>
            <p:ph idx="1"/>
          </p:nvPr>
        </p:nvSpPr>
        <p:spPr/>
        <p:txBody>
          <a:bodyPr>
            <a:normAutofit fontScale="47500" lnSpcReduction="20000"/>
          </a:bodyPr>
          <a:lstStyle/>
          <a:p>
            <a:r>
              <a:rPr lang="en-US" dirty="0">
                <a:ea typeface="+mn-lt"/>
                <a:cs typeface="+mn-lt"/>
              </a:rPr>
              <a:t>[1] MD Benjamin </a:t>
            </a:r>
            <a:r>
              <a:rPr lang="en-US" dirty="0" err="1">
                <a:ea typeface="+mn-lt"/>
                <a:cs typeface="+mn-lt"/>
              </a:rPr>
              <a:t>Wedro</a:t>
            </a:r>
            <a:r>
              <a:rPr lang="en-US" dirty="0">
                <a:ea typeface="+mn-lt"/>
                <a:cs typeface="+mn-lt"/>
              </a:rPr>
              <a:t>. Cholesterol management, Jul 2020.</a:t>
            </a:r>
            <a:endParaRPr lang="en-US" dirty="0"/>
          </a:p>
          <a:p>
            <a:pPr>
              <a:buClr>
                <a:srgbClr val="1287C3"/>
              </a:buClr>
            </a:pPr>
            <a:r>
              <a:rPr lang="en-US" dirty="0">
                <a:ea typeface="+mn-lt"/>
                <a:cs typeface="+mn-lt"/>
              </a:rPr>
              <a:t>[2] Avik Dutta. Crossover diagram, Jun 2019.</a:t>
            </a:r>
            <a:endParaRPr lang="en-US" dirty="0"/>
          </a:p>
          <a:p>
            <a:pPr>
              <a:buClr>
                <a:srgbClr val="1287C3"/>
              </a:buClr>
            </a:pPr>
            <a:r>
              <a:rPr lang="en-US" dirty="0">
                <a:ea typeface="+mn-lt"/>
                <a:cs typeface="+mn-lt"/>
              </a:rPr>
              <a:t>[3] Frank E Harrell. Diabetes data set, Dec 2002.</a:t>
            </a:r>
            <a:endParaRPr lang="en-US" dirty="0"/>
          </a:p>
          <a:p>
            <a:pPr>
              <a:buClr>
                <a:srgbClr val="1287C3"/>
              </a:buClr>
            </a:pPr>
            <a:r>
              <a:rPr lang="en-US" dirty="0">
                <a:ea typeface="+mn-lt"/>
                <a:cs typeface="+mn-lt"/>
              </a:rPr>
              <a:t>[4] Charles R. Harris, K. Jarrod Millman, </a:t>
            </a:r>
            <a:r>
              <a:rPr lang="en-US" dirty="0" err="1">
                <a:ea typeface="+mn-lt"/>
                <a:cs typeface="+mn-lt"/>
              </a:rPr>
              <a:t>Stéfan</a:t>
            </a:r>
            <a:r>
              <a:rPr lang="en-US" dirty="0">
                <a:ea typeface="+mn-lt"/>
                <a:cs typeface="+mn-lt"/>
              </a:rPr>
              <a:t> J. van der Walt, Ralf </a:t>
            </a:r>
            <a:r>
              <a:rPr lang="en-US" dirty="0" err="1">
                <a:ea typeface="+mn-lt"/>
                <a:cs typeface="+mn-lt"/>
              </a:rPr>
              <a:t>Gommers</a:t>
            </a:r>
            <a:r>
              <a:rPr lang="en-US" dirty="0">
                <a:ea typeface="+mn-lt"/>
                <a:cs typeface="+mn-lt"/>
              </a:rPr>
              <a:t>, Pauli Virtanen, David </a:t>
            </a:r>
            <a:r>
              <a:rPr lang="en-US" dirty="0" err="1">
                <a:ea typeface="+mn-lt"/>
                <a:cs typeface="+mn-lt"/>
              </a:rPr>
              <a:t>Cournapeau</a:t>
            </a:r>
            <a:r>
              <a:rPr lang="en-US" dirty="0">
                <a:ea typeface="+mn-lt"/>
                <a:cs typeface="+mn-lt"/>
              </a:rPr>
              <a:t>, Eric Wieser, Julian Taylor, Sebastian Berg, </a:t>
            </a:r>
          </a:p>
          <a:p>
            <a:pPr marL="0" indent="0">
              <a:buClr>
                <a:srgbClr val="1287C3"/>
              </a:buClr>
              <a:buNone/>
            </a:pPr>
            <a:r>
              <a:rPr lang="en-US" dirty="0">
                <a:ea typeface="+mn-lt"/>
                <a:cs typeface="+mn-lt"/>
              </a:rPr>
              <a:t>                  Nathaniel J. Smith, Robert Kern, Matti Picus, Stephan Hoyer, Marten H. van </a:t>
            </a:r>
            <a:r>
              <a:rPr lang="en-US" dirty="0" err="1">
                <a:ea typeface="+mn-lt"/>
                <a:cs typeface="+mn-lt"/>
              </a:rPr>
              <a:t>Kerkwijk</a:t>
            </a:r>
            <a:r>
              <a:rPr lang="en-US" dirty="0">
                <a:ea typeface="+mn-lt"/>
                <a:cs typeface="+mn-lt"/>
              </a:rPr>
              <a:t>, Matthew Brett, Allan Haldane, Jaime Fernández del </a:t>
            </a:r>
            <a:r>
              <a:rPr lang="en-US" dirty="0" err="1">
                <a:ea typeface="+mn-lt"/>
                <a:cs typeface="+mn-lt"/>
              </a:rPr>
              <a:t>Rı́o</a:t>
            </a:r>
            <a:r>
              <a:rPr lang="en-US" dirty="0">
                <a:ea typeface="+mn-lt"/>
                <a:cs typeface="+mn-lt"/>
              </a:rPr>
              <a:t>, Mark Wiebe, </a:t>
            </a:r>
          </a:p>
          <a:p>
            <a:pPr marL="0" indent="0">
              <a:buNone/>
            </a:pPr>
            <a:r>
              <a:rPr lang="en-US" dirty="0">
                <a:ea typeface="+mn-lt"/>
                <a:cs typeface="+mn-lt"/>
              </a:rPr>
              <a:t>                  </a:t>
            </a:r>
            <a:r>
              <a:rPr lang="en-US" dirty="0" err="1">
                <a:ea typeface="+mn-lt"/>
                <a:cs typeface="+mn-lt"/>
              </a:rPr>
              <a:t>Pearu</a:t>
            </a:r>
            <a:r>
              <a:rPr lang="en-US" dirty="0">
                <a:ea typeface="+mn-lt"/>
                <a:cs typeface="+mn-lt"/>
              </a:rPr>
              <a:t> Peterson, Pierre Gérard-Marchant, Kevin Sheppard, Tyler Reddy, Warren Weckesser, Hameer Abbasi, Christoph Gohlke, and Travis E. Oliphant. </a:t>
            </a:r>
          </a:p>
          <a:p>
            <a:pPr marL="0" indent="0">
              <a:buNone/>
            </a:pPr>
            <a:r>
              <a:rPr lang="en-US" dirty="0">
                <a:ea typeface="+mn-lt"/>
                <a:cs typeface="+mn-lt"/>
              </a:rPr>
              <a:t>                  Array programming  with NumPy. Nature, 585(7825):357–362, September 2020.</a:t>
            </a:r>
            <a:endParaRPr lang="en-US"/>
          </a:p>
          <a:p>
            <a:pPr>
              <a:buClr>
                <a:srgbClr val="1287C3"/>
              </a:buClr>
            </a:pPr>
            <a:r>
              <a:rPr lang="en-US" dirty="0">
                <a:ea typeface="+mn-lt"/>
                <a:cs typeface="+mn-lt"/>
              </a:rPr>
              <a:t>[5] George V Jose. Useful plots to diagnose your neural network, Oct 2019.</a:t>
            </a:r>
            <a:endParaRPr lang="en-US" dirty="0"/>
          </a:p>
          <a:p>
            <a:pPr>
              <a:buClr>
                <a:srgbClr val="1287C3"/>
              </a:buClr>
            </a:pPr>
            <a:r>
              <a:rPr lang="en-US" dirty="0">
                <a:ea typeface="+mn-lt"/>
                <a:cs typeface="+mn-lt"/>
              </a:rPr>
              <a:t>[6] Markus V. S. Lima. Neural network diagram, May 2018.</a:t>
            </a:r>
            <a:endParaRPr lang="en-US" dirty="0"/>
          </a:p>
          <a:p>
            <a:pPr>
              <a:buClr>
                <a:srgbClr val="1287C3"/>
              </a:buClr>
            </a:pPr>
            <a:r>
              <a:rPr lang="en-US" dirty="0">
                <a:ea typeface="+mn-lt"/>
                <a:cs typeface="+mn-lt"/>
              </a:rPr>
              <a:t>[7] Michael </a:t>
            </a:r>
            <a:r>
              <a:rPr lang="en-US" dirty="0" err="1">
                <a:ea typeface="+mn-lt"/>
                <a:cs typeface="+mn-lt"/>
              </a:rPr>
              <a:t>Negnevitsky</a:t>
            </a:r>
            <a:r>
              <a:rPr lang="en-US" dirty="0">
                <a:ea typeface="+mn-lt"/>
                <a:cs typeface="+mn-lt"/>
              </a:rPr>
              <a:t>. Artificial Intelligence: A Guide to Intelligent Systems. Pearson Education Limited, second edition, 2005.</a:t>
            </a:r>
            <a:endParaRPr lang="en-US"/>
          </a:p>
          <a:p>
            <a:pPr>
              <a:buClr>
                <a:srgbClr val="1287C3"/>
              </a:buClr>
            </a:pPr>
            <a:r>
              <a:rPr lang="en-US" dirty="0">
                <a:ea typeface="+mn-lt"/>
                <a:cs typeface="+mn-lt"/>
              </a:rPr>
              <a:t>[8] Guido Van Rossum and Fred L. Drake. Python 3 Reference Manual. CreateSpace, Scotts Valley, CA, 2009.</a:t>
            </a:r>
            <a:endParaRPr lang="en-US" dirty="0"/>
          </a:p>
        </p:txBody>
      </p:sp>
    </p:spTree>
    <p:extLst>
      <p:ext uri="{BB962C8B-B14F-4D97-AF65-F5344CB8AC3E}">
        <p14:creationId xmlns:p14="http://schemas.microsoft.com/office/powerpoint/2010/main" val="116432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1FAC-815E-3B4E-34EA-EEF4A866766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D400D761-4672-42BC-3BF3-A55BA73838A5}"/>
              </a:ext>
            </a:extLst>
          </p:cNvPr>
          <p:cNvSpPr>
            <a:spLocks noGrp="1"/>
          </p:cNvSpPr>
          <p:nvPr>
            <p:ph idx="1"/>
          </p:nvPr>
        </p:nvSpPr>
        <p:spPr/>
        <p:txBody>
          <a:bodyPr vert="horz" lIns="91440" tIns="45720" rIns="91440" bIns="45720" rtlCol="0" anchor="t">
            <a:normAutofit/>
          </a:bodyPr>
          <a:lstStyle/>
          <a:p>
            <a:r>
              <a:rPr lang="en-US" dirty="0"/>
              <a:t>The objective of the project is to test the methods of backpropagation, genetic algorithms and decision trees and see the different properties of the neural networks they yielded.</a:t>
            </a:r>
          </a:p>
          <a:p>
            <a:r>
              <a:rPr lang="en-US" dirty="0"/>
              <a:t>For this project, we chose a diabetes diagnosis training set.</a:t>
            </a:r>
            <a:endParaRPr lang="en-US"/>
          </a:p>
        </p:txBody>
      </p:sp>
    </p:spTree>
    <p:extLst>
      <p:ext uri="{BB962C8B-B14F-4D97-AF65-F5344CB8AC3E}">
        <p14:creationId xmlns:p14="http://schemas.microsoft.com/office/powerpoint/2010/main" val="386373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F769-AA6D-D6DC-6CCA-BA861B9894A9}"/>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5443E87-42CA-8A41-3C60-2BA071672E3B}"/>
              </a:ext>
            </a:extLst>
          </p:cNvPr>
          <p:cNvSpPr>
            <a:spLocks noGrp="1"/>
          </p:cNvSpPr>
          <p:nvPr>
            <p:ph idx="1"/>
          </p:nvPr>
        </p:nvSpPr>
        <p:spPr/>
        <p:txBody>
          <a:bodyPr vert="horz" lIns="91440" tIns="45720" rIns="91440" bIns="45720" rtlCol="0" anchor="t">
            <a:normAutofit/>
          </a:bodyPr>
          <a:lstStyle/>
          <a:p>
            <a:r>
              <a:rPr lang="en-US" dirty="0"/>
              <a:t>This project started out as only looking at neural networks that utilized decision trees.</a:t>
            </a:r>
            <a:endParaRPr lang="en-US" dirty="0">
              <a:ea typeface="Calibri"/>
              <a:cs typeface="Calibri"/>
            </a:endParaRPr>
          </a:p>
          <a:p>
            <a:r>
              <a:rPr lang="en-US" dirty="0">
                <a:ea typeface="Calibri"/>
                <a:cs typeface="Calibri"/>
              </a:rPr>
              <a:t>As the semester went on, we included neural networks that utilized backpropagation and those that used a genetic algorithm with each the backpropagation now optimized using a decision tree.</a:t>
            </a:r>
          </a:p>
        </p:txBody>
      </p:sp>
    </p:spTree>
    <p:extLst>
      <p:ext uri="{BB962C8B-B14F-4D97-AF65-F5344CB8AC3E}">
        <p14:creationId xmlns:p14="http://schemas.microsoft.com/office/powerpoint/2010/main" val="32419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D7DE-D64B-38C8-E079-E563C8066DD0}"/>
              </a:ext>
            </a:extLst>
          </p:cNvPr>
          <p:cNvSpPr>
            <a:spLocks noGrp="1"/>
          </p:cNvSpPr>
          <p:nvPr>
            <p:ph type="title"/>
          </p:nvPr>
        </p:nvSpPr>
        <p:spPr/>
        <p:txBody>
          <a:bodyPr/>
          <a:lstStyle/>
          <a:p>
            <a:r>
              <a:rPr lang="en-US" dirty="0">
                <a:ea typeface="Calibri Light"/>
                <a:cs typeface="Calibri Light"/>
              </a:rPr>
              <a:t>Background</a:t>
            </a:r>
            <a:endParaRPr lang="en-US" dirty="0"/>
          </a:p>
        </p:txBody>
      </p:sp>
      <p:sp>
        <p:nvSpPr>
          <p:cNvPr id="3" name="Content Placeholder 2">
            <a:extLst>
              <a:ext uri="{FF2B5EF4-FFF2-40B4-BE49-F238E27FC236}">
                <a16:creationId xmlns:a16="http://schemas.microsoft.com/office/drawing/2014/main" id="{23FA585B-D791-5EBD-DB87-6E4FB17152AC}"/>
              </a:ext>
            </a:extLst>
          </p:cNvPr>
          <p:cNvSpPr>
            <a:spLocks noGrp="1"/>
          </p:cNvSpPr>
          <p:nvPr>
            <p:ph idx="1"/>
          </p:nvPr>
        </p:nvSpPr>
        <p:spPr/>
        <p:txBody>
          <a:bodyPr vert="horz" lIns="91440" tIns="45720" rIns="91440" bIns="45720" rtlCol="0" anchor="t">
            <a:normAutofit/>
          </a:bodyPr>
          <a:lstStyle/>
          <a:p>
            <a:r>
              <a:rPr lang="en-US" dirty="0">
                <a:ea typeface="+mn-lt"/>
                <a:cs typeface="+mn-lt"/>
              </a:rPr>
              <a:t>Neural networks produce results through the many interactions between its neurons. These neurons are organized in layers. </a:t>
            </a:r>
          </a:p>
          <a:p>
            <a:r>
              <a:rPr lang="en-US" dirty="0">
                <a:ea typeface="+mn-lt"/>
                <a:cs typeface="+mn-lt"/>
              </a:rPr>
              <a:t>The first layer is the input layer, where data is first given to the network and the last layer is the output layer, which takes input from other neurons and outputs the result of the network. Between these layers are zero or more hidden layers. They function the similarly to the output layer, taking input from the layer before it and producing an output.</a:t>
            </a:r>
            <a:endParaRPr lang="en-US">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924943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B69A-72F0-53FF-CF4E-FFB527337DE8}"/>
              </a:ext>
            </a:extLst>
          </p:cNvPr>
          <p:cNvSpPr>
            <a:spLocks noGrp="1"/>
          </p:cNvSpPr>
          <p:nvPr>
            <p:ph type="title"/>
          </p:nvPr>
        </p:nvSpPr>
        <p:spPr/>
        <p:txBody>
          <a:bodyPr/>
          <a:lstStyle/>
          <a:p>
            <a:r>
              <a:rPr lang="en-US" dirty="0">
                <a:ea typeface="Calibri Light"/>
                <a:cs typeface="Calibri Light"/>
              </a:rPr>
              <a:t>Neural Network Diagram</a:t>
            </a:r>
            <a:endParaRPr lang="en-US" dirty="0"/>
          </a:p>
        </p:txBody>
      </p:sp>
      <p:pic>
        <p:nvPicPr>
          <p:cNvPr id="4" name="Picture 4" descr="Diagram&#10;&#10;Description automatically generated">
            <a:extLst>
              <a:ext uri="{FF2B5EF4-FFF2-40B4-BE49-F238E27FC236}">
                <a16:creationId xmlns:a16="http://schemas.microsoft.com/office/drawing/2014/main" id="{370841B1-1CB1-9E43-B899-AFF8CF6CECCF}"/>
              </a:ext>
            </a:extLst>
          </p:cNvPr>
          <p:cNvPicPr>
            <a:picLocks noGrp="1" noChangeAspect="1"/>
          </p:cNvPicPr>
          <p:nvPr>
            <p:ph idx="1"/>
          </p:nvPr>
        </p:nvPicPr>
        <p:blipFill>
          <a:blip r:embed="rId2"/>
          <a:stretch>
            <a:fillRect/>
          </a:stretch>
        </p:blipFill>
        <p:spPr>
          <a:xfrm>
            <a:off x="4433121" y="2667000"/>
            <a:ext cx="4121095" cy="3124200"/>
          </a:xfrm>
        </p:spPr>
      </p:pic>
    </p:spTree>
    <p:extLst>
      <p:ext uri="{BB962C8B-B14F-4D97-AF65-F5344CB8AC3E}">
        <p14:creationId xmlns:p14="http://schemas.microsoft.com/office/powerpoint/2010/main" val="2624784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D343-B7BB-BD38-01B1-B83820D749C8}"/>
              </a:ext>
            </a:extLst>
          </p:cNvPr>
          <p:cNvSpPr>
            <a:spLocks noGrp="1"/>
          </p:cNvSpPr>
          <p:nvPr>
            <p:ph type="title"/>
          </p:nvPr>
        </p:nvSpPr>
        <p:spPr/>
        <p:txBody>
          <a:bodyPr/>
          <a:lstStyle/>
          <a:p>
            <a:r>
              <a:rPr lang="en-US" dirty="0">
                <a:ea typeface="Calibri Light"/>
                <a:cs typeface="Calibri Light"/>
              </a:rPr>
              <a:t>History and Usage</a:t>
            </a:r>
            <a:endParaRPr lang="en-US" dirty="0"/>
          </a:p>
        </p:txBody>
      </p:sp>
      <p:sp>
        <p:nvSpPr>
          <p:cNvPr id="3" name="Content Placeholder 2">
            <a:extLst>
              <a:ext uri="{FF2B5EF4-FFF2-40B4-BE49-F238E27FC236}">
                <a16:creationId xmlns:a16="http://schemas.microsoft.com/office/drawing/2014/main" id="{2435CC62-BD37-0DC8-7AF1-7EFA410B3789}"/>
              </a:ext>
            </a:extLst>
          </p:cNvPr>
          <p:cNvSpPr>
            <a:spLocks noGrp="1"/>
          </p:cNvSpPr>
          <p:nvPr>
            <p:ph idx="1"/>
          </p:nvPr>
        </p:nvSpPr>
        <p:spPr/>
        <p:txBody>
          <a:bodyPr vert="horz" lIns="91440" tIns="45720" rIns="91440" bIns="45720" rtlCol="0" anchor="t">
            <a:normAutofit fontScale="70000" lnSpcReduction="20000"/>
          </a:bodyPr>
          <a:lstStyle/>
          <a:p>
            <a:r>
              <a:rPr lang="en-US" dirty="0">
                <a:ea typeface="+mn-lt"/>
                <a:cs typeface="+mn-lt"/>
              </a:rPr>
              <a:t>Since the introduction of the </a:t>
            </a:r>
            <a:r>
              <a:rPr lang="en-US" i="1" dirty="0">
                <a:ea typeface="+mn-lt"/>
                <a:cs typeface="+mn-lt"/>
              </a:rPr>
              <a:t>Perceptron</a:t>
            </a:r>
            <a:r>
              <a:rPr lang="en-US" dirty="0">
                <a:ea typeface="+mn-lt"/>
                <a:cs typeface="+mn-lt"/>
              </a:rPr>
              <a:t> (essentially a single output node) in 1958 and the many expansions upon its ideas since, many different methods and techniques have been developed to train Neural Networks. The purpose of this study is to investigate the different advantages and drawbacks of the three chosen techniques. </a:t>
            </a:r>
            <a:endParaRPr lang="en-US" dirty="0">
              <a:ea typeface="Calibri"/>
              <a:cs typeface="Calibri"/>
            </a:endParaRPr>
          </a:p>
          <a:p>
            <a:r>
              <a:rPr lang="en-US" dirty="0">
                <a:ea typeface="+mn-lt"/>
                <a:cs typeface="+mn-lt"/>
              </a:rPr>
              <a:t>Backpropagation is used for many applications including feature detection and handwriting recognition. </a:t>
            </a:r>
          </a:p>
          <a:p>
            <a:r>
              <a:rPr lang="en-US" dirty="0">
                <a:ea typeface="+mn-lt"/>
                <a:cs typeface="+mn-lt"/>
              </a:rPr>
              <a:t>Genetic algorithms are less computationally intensive than backpropagation but can take longer over their many generations. An advantage of genetic algorithms is their reliability to converge on local or global minima very quickly. </a:t>
            </a:r>
          </a:p>
          <a:p>
            <a:r>
              <a:rPr lang="en-US" dirty="0">
                <a:ea typeface="+mn-lt"/>
                <a:cs typeface="+mn-lt"/>
              </a:rPr>
              <a:t>Optimization with a decision tree adds extra efficiency to a neural network. By eliminating some input attributes, many calculations can be saved, especially with the matrix-heavy calculations of backpropagation.</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39595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C897-C851-C140-1551-E2E3CC4908EE}"/>
              </a:ext>
            </a:extLst>
          </p:cNvPr>
          <p:cNvSpPr>
            <a:spLocks noGrp="1"/>
          </p:cNvSpPr>
          <p:nvPr>
            <p:ph type="title"/>
          </p:nvPr>
        </p:nvSpPr>
        <p:spPr>
          <a:xfrm>
            <a:off x="2572279" y="2666999"/>
            <a:ext cx="7048699" cy="1522817"/>
          </a:xfrm>
        </p:spPr>
        <p:txBody>
          <a:bodyPr>
            <a:normAutofit/>
          </a:bodyPr>
          <a:lstStyle/>
          <a:p>
            <a:r>
              <a:rPr lang="en-US" sz="6000" dirty="0">
                <a:ea typeface="Calibri Light"/>
                <a:cs typeface="Calibri Light"/>
              </a:rPr>
              <a:t>Theory</a:t>
            </a:r>
            <a:endParaRPr lang="en-US" sz="6000"/>
          </a:p>
        </p:txBody>
      </p:sp>
    </p:spTree>
    <p:extLst>
      <p:ext uri="{BB962C8B-B14F-4D97-AF65-F5344CB8AC3E}">
        <p14:creationId xmlns:p14="http://schemas.microsoft.com/office/powerpoint/2010/main" val="3747924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1239</TotalTime>
  <Words>707</Words>
  <Application>Microsoft Office PowerPoint</Application>
  <PresentationFormat>Widescreen</PresentationFormat>
  <Paragraphs>43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Parallax</vt:lpstr>
      <vt:lpstr>Predictive Diabetes Diagnosis using Backpropagation, Genetic Training, and Decision Tree Optimization</vt:lpstr>
      <vt:lpstr>Project Overview</vt:lpstr>
      <vt:lpstr>Project Motivation</vt:lpstr>
      <vt:lpstr>Objective</vt:lpstr>
      <vt:lpstr>Background</vt:lpstr>
      <vt:lpstr>Background</vt:lpstr>
      <vt:lpstr>Neural Network Diagram</vt:lpstr>
      <vt:lpstr>History and Usage</vt:lpstr>
      <vt:lpstr>Theory</vt:lpstr>
      <vt:lpstr>Theory in Neural Networks</vt:lpstr>
      <vt:lpstr>Theory in Backpropagation</vt:lpstr>
      <vt:lpstr>Theory in Decision Trees</vt:lpstr>
      <vt:lpstr>Building the Decision tree</vt:lpstr>
      <vt:lpstr>Decision Tree Calculations</vt:lpstr>
      <vt:lpstr>Classifying Using Decision Tree</vt:lpstr>
      <vt:lpstr>Theory in Genetic Algorithms</vt:lpstr>
      <vt:lpstr>Implementation</vt:lpstr>
      <vt:lpstr>Core Neural Network Implementation</vt:lpstr>
      <vt:lpstr>Training and Utilities</vt:lpstr>
      <vt:lpstr>Class Diagram</vt:lpstr>
      <vt:lpstr>Results and Analysis</vt:lpstr>
      <vt:lpstr>The Data Set</vt:lpstr>
      <vt:lpstr>Preparing The Data Set</vt:lpstr>
      <vt:lpstr>Training</vt:lpstr>
      <vt:lpstr>Backpropagation Results</vt:lpstr>
      <vt:lpstr>Decision Tree Results</vt:lpstr>
      <vt:lpstr>Genetic Algorithm Results</vt:lpstr>
      <vt:lpstr>Conclusions</vt:lpstr>
      <vt:lpstr>Output of Best Algorithm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diagnostic using a Neural Net and Decision Tree combination</dc:title>
  <dc:creator>Joseph Terranova</dc:creator>
  <cp:lastModifiedBy>Joseph Terranova</cp:lastModifiedBy>
  <cp:revision>696</cp:revision>
  <dcterms:created xsi:type="dcterms:W3CDTF">2022-05-01T15:06:44Z</dcterms:created>
  <dcterms:modified xsi:type="dcterms:W3CDTF">2022-05-07T20:03:10Z</dcterms:modified>
</cp:coreProperties>
</file>