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bedc63a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bedc63a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fa5d7916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fa5d7916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Currently based on Favorites - </a:t>
            </a:r>
            <a:endParaRPr/>
          </a:p>
          <a:p>
            <a:pPr indent="0" lvl="0" marL="0" rtl="0" algn="l">
              <a:spcBef>
                <a:spcPts val="0"/>
              </a:spcBef>
              <a:spcAft>
                <a:spcPts val="0"/>
              </a:spcAft>
              <a:buNone/>
            </a:pPr>
            <a:r>
              <a:rPr b="1" lang="en-GB"/>
              <a:t>Small note about favorites collection </a:t>
            </a:r>
            <a:endParaRPr b="1"/>
          </a:p>
          <a:p>
            <a:pPr indent="0" lvl="0" marL="0" rtl="0" algn="l">
              <a:spcBef>
                <a:spcPts val="0"/>
              </a:spcBef>
              <a:spcAft>
                <a:spcPts val="0"/>
              </a:spcAft>
              <a:buNone/>
            </a:pPr>
            <a:r>
              <a:rPr lang="en-GB"/>
              <a:t>optimal is to take into account any interaction with an article. </a:t>
            </a:r>
            <a:endParaRPr/>
          </a:p>
          <a:p>
            <a:pPr indent="0" lvl="0" marL="0" rtl="0" algn="l">
              <a:spcBef>
                <a:spcPts val="0"/>
              </a:spcBef>
              <a:spcAft>
                <a:spcPts val="0"/>
              </a:spcAft>
              <a:buNone/>
            </a:pPr>
            <a:r>
              <a:rPr lang="en-GB"/>
              <a:t>We used favorites because it was </a:t>
            </a:r>
            <a:r>
              <a:rPr lang="en-GB"/>
              <a:t>convenient and showed the idea of the algorithm good enough.</a:t>
            </a:r>
            <a:r>
              <a:rPr lang="en-GB"/>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fa5d7916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fa5d7916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Jaccard coefficient of x and y is the intersection divided by the union of x and 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Compleixity- m is the number of favorite articles, n is the number of articles.</a:t>
            </a:r>
            <a:endParaRPr/>
          </a:p>
          <a:p>
            <a:pPr indent="0" lvl="0" marL="0" rtl="0" algn="l">
              <a:spcBef>
                <a:spcPts val="0"/>
              </a:spcBef>
              <a:spcAft>
                <a:spcPts val="0"/>
              </a:spcAft>
              <a:buNone/>
            </a:pPr>
            <a:r>
              <a:rPr lang="en-GB"/>
              <a:t>Space - O(Users + Articles + Favourites)</a:t>
            </a:r>
            <a:endParaRPr/>
          </a:p>
          <a:p>
            <a:pPr indent="0" lvl="0" marL="0" rtl="0" algn="l">
              <a:spcBef>
                <a:spcPts val="0"/>
              </a:spcBef>
              <a:spcAft>
                <a:spcPts val="0"/>
              </a:spcAft>
              <a:buNone/>
            </a:pPr>
            <a:r>
              <a:rPr lang="en-GB"/>
              <a:t>Time - assume m &lt;&lt; n and J(x,y) can be computed in O(1) by caching the result ---&gt;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Centrality- O(n)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fa5d7916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fa5d7916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fa5d79161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fa5d79161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What is Relevant? </a:t>
            </a:r>
            <a:endParaRPr b="1"/>
          </a:p>
          <a:p>
            <a:pPr indent="0" lvl="0" marL="0" rtl="0" algn="l">
              <a:spcBef>
                <a:spcPts val="0"/>
              </a:spcBef>
              <a:spcAft>
                <a:spcPts val="0"/>
              </a:spcAft>
              <a:buNone/>
            </a:pPr>
            <a:r>
              <a:rPr lang="en-GB"/>
              <a:t>We want to show the requests with the highest chance thatr the user will know the answer to.</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The approach - </a:t>
            </a:r>
            <a:endParaRPr b="1"/>
          </a:p>
          <a:p>
            <a:pPr indent="0" lvl="0" marL="0" rtl="0" algn="l">
              <a:spcBef>
                <a:spcPts val="0"/>
              </a:spcBef>
              <a:spcAft>
                <a:spcPts val="0"/>
              </a:spcAft>
              <a:buNone/>
            </a:pPr>
            <a:r>
              <a:rPr lang="en-GB"/>
              <a:t>base on his Favorites (Same as Recommendation - optimal is to use every interaction)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Example - </a:t>
            </a:r>
            <a:endParaRPr b="1"/>
          </a:p>
          <a:p>
            <a:pPr indent="0" lvl="0" marL="0" rtl="0" algn="l">
              <a:spcBef>
                <a:spcPts val="0"/>
              </a:spcBef>
              <a:spcAft>
                <a:spcPts val="0"/>
              </a:spcAft>
              <a:buNone/>
            </a:pPr>
            <a:r>
              <a:rPr lang="en-GB"/>
              <a:t>User really into gaming so it’s reasonable to assume that technology, keyboards, games will appear in his UserTags. </a:t>
            </a:r>
            <a:endParaRPr/>
          </a:p>
          <a:p>
            <a:pPr indent="0" lvl="0" marL="0" rtl="0" algn="l">
              <a:spcBef>
                <a:spcPts val="0"/>
              </a:spcBef>
              <a:spcAft>
                <a:spcPts val="0"/>
              </a:spcAft>
              <a:buNone/>
            </a:pPr>
            <a:r>
              <a:rPr lang="en-GB"/>
              <a:t>The article “Best keyboards for gaming 2021” will probably have those tags then UserTags and articleTags will get Big Intersection set relative to other articles hence we would like the user to see request regard the this article.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Complexity - </a:t>
            </a:r>
            <a:endParaRPr/>
          </a:p>
          <a:p>
            <a:pPr indent="0" lvl="0" marL="0" rtl="0" algn="l">
              <a:spcBef>
                <a:spcPts val="0"/>
              </a:spcBef>
              <a:spcAft>
                <a:spcPts val="0"/>
              </a:spcAft>
              <a:buNone/>
            </a:pPr>
            <a:r>
              <a:rPr lang="en-GB"/>
              <a:t>O((Users Favorite + Articles Tags) * Articles) → O(Articles)</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fa5d79161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fa5d79161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f9b8b6b7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f9b8b6b7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f9b8b6b7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f9b8b6b7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fa5d79161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fa5d79161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f9b8b6b7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f9b8b6b7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What if users vote without thinking?</a:t>
            </a:r>
            <a:r>
              <a:rPr lang="en-GB"/>
              <a:t>- The </a:t>
            </a:r>
            <a:r>
              <a:rPr lang="en-GB">
                <a:solidFill>
                  <a:schemeClr val="dk1"/>
                </a:solidFill>
              </a:rPr>
              <a:t>reliability</a:t>
            </a:r>
            <a:r>
              <a:rPr lang="en-GB"/>
              <a:t> </a:t>
            </a:r>
            <a:r>
              <a:rPr lang="en-GB"/>
              <a:t>calculation,</a:t>
            </a:r>
            <a:r>
              <a:rPr lang="en-GB"/>
              <a:t> based of the score, dynamically calculates a ratio and ratio-</a:t>
            </a:r>
            <a:r>
              <a:rPr lang="en-GB"/>
              <a:t>threshold of the votes for all the articles shown, making several random votes not count if they stray from the general decision of the crowd.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f9b8b6b7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f9b8b6b7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What if a user votes randomly on articles to get score?</a:t>
            </a:r>
            <a:r>
              <a:rPr lang="en-GB"/>
              <a:t>- Score gained from voting is relatively little so to get an impactful score change the user will have to work hard. In addition to that, a further implementation to the score system could be to nullify the users' score in the end of each month thus ensuring that users will keep taking part in the crowd sourcing to gain the premium benefits.</a:t>
            </a:r>
            <a:endParaRPr/>
          </a:p>
          <a:p>
            <a:pPr indent="0" lvl="0" marL="0" rtl="0" algn="l">
              <a:spcBef>
                <a:spcPts val="0"/>
              </a:spcBef>
              <a:spcAft>
                <a:spcPts val="0"/>
              </a:spcAft>
              <a:buNone/>
            </a:pPr>
            <a:r>
              <a:rPr b="1" lang="en-GB"/>
              <a:t>An algorithm we thought about but choose not to implement in this time period-</a:t>
            </a:r>
            <a:r>
              <a:rPr lang="en-GB"/>
              <a:t> In the end of each month the scores will normalize and lower for all users to encourage the incentive and keep users from gaining ridiculous amounts of scores.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fa5d7916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fa5d7916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fa5d79161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fa5d79161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f9b8b6b7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f9b8b6b7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 name="Shape 15"/>
        <p:cNvGrpSpPr/>
        <p:nvPr/>
      </p:nvGrpSpPr>
      <p:grpSpPr>
        <a:xfrm>
          <a:off x="0" y="0"/>
          <a:ext cx="0" cy="0"/>
          <a:chOff x="0" y="0"/>
          <a:chExt cx="0" cy="0"/>
        </a:xfrm>
      </p:grpSpPr>
      <p:sp>
        <p:nvSpPr>
          <p:cNvPr id="16" name="Google Shape;16;p2"/>
          <p:cNvSpPr/>
          <p:nvPr/>
        </p:nvSpPr>
        <p:spPr>
          <a:xfrm>
            <a:off x="1" y="4800600"/>
            <a:ext cx="91440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 name="Google Shape;17;p2"/>
          <p:cNvSpPr/>
          <p:nvPr/>
        </p:nvSpPr>
        <p:spPr>
          <a:xfrm>
            <a:off x="1" y="4750737"/>
            <a:ext cx="9144000" cy="498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 name="Google Shape;18;p2"/>
          <p:cNvSpPr txBox="1"/>
          <p:nvPr>
            <p:ph type="ctrTitle"/>
          </p:nvPr>
        </p:nvSpPr>
        <p:spPr>
          <a:xfrm>
            <a:off x="822960" y="569214"/>
            <a:ext cx="7543800" cy="200250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262626"/>
              </a:buClr>
              <a:buSzPts val="6000"/>
              <a:buFont typeface="Calibri"/>
              <a:buNone/>
              <a:defRPr sz="60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 name="Google Shape;19;p2"/>
          <p:cNvSpPr txBox="1"/>
          <p:nvPr>
            <p:ph idx="1" type="subTitle"/>
          </p:nvPr>
        </p:nvSpPr>
        <p:spPr>
          <a:xfrm>
            <a:off x="825038" y="2743197"/>
            <a:ext cx="7584300" cy="14559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lvl="1" algn="ctr">
              <a:lnSpc>
                <a:spcPct val="90000"/>
              </a:lnSpc>
              <a:spcBef>
                <a:spcPts val="200"/>
              </a:spcBef>
              <a:spcAft>
                <a:spcPts val="0"/>
              </a:spcAft>
              <a:buSzPts val="1800"/>
              <a:buNone/>
              <a:defRPr sz="1800"/>
            </a:lvl2pPr>
            <a:lvl3pPr lvl="2" algn="ctr">
              <a:lnSpc>
                <a:spcPct val="90000"/>
              </a:lnSpc>
              <a:spcBef>
                <a:spcPts val="300"/>
              </a:spcBef>
              <a:spcAft>
                <a:spcPts val="0"/>
              </a:spcAft>
              <a:buSzPts val="1800"/>
              <a:buNone/>
              <a:defRPr sz="1800"/>
            </a:lvl3pPr>
            <a:lvl4pPr lvl="3" algn="ctr">
              <a:lnSpc>
                <a:spcPct val="90000"/>
              </a:lnSpc>
              <a:spcBef>
                <a:spcPts val="300"/>
              </a:spcBef>
              <a:spcAft>
                <a:spcPts val="0"/>
              </a:spcAft>
              <a:buSzPts val="1500"/>
              <a:buNone/>
              <a:defRPr sz="1500"/>
            </a:lvl4pPr>
            <a:lvl5pPr lvl="4" algn="ctr">
              <a:lnSpc>
                <a:spcPct val="90000"/>
              </a:lnSpc>
              <a:spcBef>
                <a:spcPts val="300"/>
              </a:spcBef>
              <a:spcAft>
                <a:spcPts val="0"/>
              </a:spcAft>
              <a:buSzPts val="1500"/>
              <a:buNone/>
              <a:defRPr sz="1500"/>
            </a:lvl5pPr>
            <a:lvl6pPr lvl="5" algn="ctr">
              <a:lnSpc>
                <a:spcPct val="90000"/>
              </a:lnSpc>
              <a:spcBef>
                <a:spcPts val="300"/>
              </a:spcBef>
              <a:spcAft>
                <a:spcPts val="0"/>
              </a:spcAft>
              <a:buSzPts val="1500"/>
              <a:buNone/>
              <a:defRPr sz="1500"/>
            </a:lvl6pPr>
            <a:lvl7pPr lvl="6" algn="ctr">
              <a:lnSpc>
                <a:spcPct val="90000"/>
              </a:lnSpc>
              <a:spcBef>
                <a:spcPts val="300"/>
              </a:spcBef>
              <a:spcAft>
                <a:spcPts val="0"/>
              </a:spcAft>
              <a:buSzPts val="1500"/>
              <a:buNone/>
              <a:defRPr sz="1500"/>
            </a:lvl7pPr>
            <a:lvl8pPr lvl="7" algn="ctr">
              <a:lnSpc>
                <a:spcPct val="90000"/>
              </a:lnSpc>
              <a:spcBef>
                <a:spcPts val="300"/>
              </a:spcBef>
              <a:spcAft>
                <a:spcPts val="0"/>
              </a:spcAft>
              <a:buSzPts val="1500"/>
              <a:buNone/>
              <a:defRPr sz="1500"/>
            </a:lvl8pPr>
            <a:lvl9pPr lvl="8" algn="ctr">
              <a:lnSpc>
                <a:spcPct val="90000"/>
              </a:lnSpc>
              <a:spcBef>
                <a:spcPts val="300"/>
              </a:spcBef>
              <a:spcAft>
                <a:spcPts val="300"/>
              </a:spcAft>
              <a:buSzPts val="1500"/>
              <a:buNone/>
              <a:defRPr sz="1500"/>
            </a:lvl9pPr>
          </a:lstStyle>
          <a:p/>
        </p:txBody>
      </p:sp>
      <p:sp>
        <p:nvSpPr>
          <p:cNvPr id="20" name="Google Shape;20;p2"/>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 name="Google Shape;21;p2"/>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 name="Google Shape;22;p2"/>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23" name="Google Shape;23;p2"/>
          <p:cNvCxnSpPr/>
          <p:nvPr/>
        </p:nvCxnSpPr>
        <p:spPr>
          <a:xfrm>
            <a:off x="905744" y="2657473"/>
            <a:ext cx="74067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1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6" name="Google Shape;86;p11"/>
          <p:cNvSpPr txBox="1"/>
          <p:nvPr>
            <p:ph idx="1" type="body"/>
          </p:nvPr>
        </p:nvSpPr>
        <p:spPr>
          <a:xfrm rot="5400000">
            <a:off x="3086160" y="-878900"/>
            <a:ext cx="3017400" cy="7543800"/>
          </a:xfrm>
          <a:prstGeom prst="rect">
            <a:avLst/>
          </a:prstGeom>
          <a:noFill/>
          <a:ln>
            <a:noFill/>
          </a:ln>
        </p:spPr>
        <p:txBody>
          <a:bodyPr anchorCtr="0" anchor="t" bIns="0" lIns="34275" spcFirstLastPara="1" rIns="34275" wrap="square" tIns="0">
            <a:norm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87" name="Google Shape;87;p1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0" name="Shape 90"/>
        <p:cNvGrpSpPr/>
        <p:nvPr/>
      </p:nvGrpSpPr>
      <p:grpSpPr>
        <a:xfrm>
          <a:off x="0" y="0"/>
          <a:ext cx="0" cy="0"/>
          <a:chOff x="0" y="0"/>
          <a:chExt cx="0" cy="0"/>
        </a:xfrm>
      </p:grpSpPr>
      <p:sp>
        <p:nvSpPr>
          <p:cNvPr id="91" name="Google Shape;91;p12"/>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2" name="Google Shape;92;p12"/>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3" name="Google Shape;93;p12"/>
          <p:cNvSpPr txBox="1"/>
          <p:nvPr>
            <p:ph type="title"/>
          </p:nvPr>
        </p:nvSpPr>
        <p:spPr>
          <a:xfrm rot="5400000">
            <a:off x="5369550" y="1483427"/>
            <a:ext cx="4320000" cy="197160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4" name="Google Shape;94;p12"/>
          <p:cNvSpPr txBox="1"/>
          <p:nvPr>
            <p:ph idx="1" type="body"/>
          </p:nvPr>
        </p:nvSpPr>
        <p:spPr>
          <a:xfrm rot="5400000">
            <a:off x="1368975" y="-431173"/>
            <a:ext cx="4320000" cy="5800800"/>
          </a:xfrm>
          <a:prstGeom prst="rect">
            <a:avLst/>
          </a:prstGeom>
          <a:noFill/>
          <a:ln>
            <a:noFill/>
          </a:ln>
        </p:spPr>
        <p:txBody>
          <a:bodyPr anchorCtr="0" anchor="t" bIns="0" lIns="34275" spcFirstLastPara="1" rIns="34275" wrap="square" tIns="0">
            <a:norm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95" name="Google Shape;95;p12"/>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2"/>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12"/>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6" name="Google Shape;26;p3"/>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27" name="Google Shape;27;p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 name="Google Shape;28;p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 name="Google Shape;29;p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0" name="Shape 30"/>
        <p:cNvGrpSpPr/>
        <p:nvPr/>
      </p:nvGrpSpPr>
      <p:grpSpPr>
        <a:xfrm>
          <a:off x="0" y="0"/>
          <a:ext cx="0" cy="0"/>
          <a:chOff x="0" y="0"/>
          <a:chExt cx="0" cy="0"/>
        </a:xfrm>
      </p:grpSpPr>
      <p:sp>
        <p:nvSpPr>
          <p:cNvPr id="31" name="Google Shape;31;p4"/>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2" name="Google Shape;32;p4"/>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 name="Google Shape;33;p4"/>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4" name="Google Shape;34;p4"/>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35" name="Google Shape;35;p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6" name="Google Shape;36;p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7" name="Google Shape;37;p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38" name="Google Shape;38;p4"/>
          <p:cNvCxnSpPr/>
          <p:nvPr/>
        </p:nvCxnSpPr>
        <p:spPr>
          <a:xfrm>
            <a:off x="905744" y="3257550"/>
            <a:ext cx="74067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5"/>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1" name="Google Shape;41;p5"/>
          <p:cNvSpPr txBox="1"/>
          <p:nvPr>
            <p:ph idx="1" type="body"/>
          </p:nvPr>
        </p:nvSpPr>
        <p:spPr>
          <a:xfrm>
            <a:off x="822960" y="1384300"/>
            <a:ext cx="3703200" cy="301740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2" name="Google Shape;42;p5"/>
          <p:cNvSpPr txBox="1"/>
          <p:nvPr>
            <p:ph idx="2" type="body"/>
          </p:nvPr>
        </p:nvSpPr>
        <p:spPr>
          <a:xfrm>
            <a:off x="4663440" y="1384301"/>
            <a:ext cx="3703200" cy="301740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3" name="Google Shape;43;p5"/>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 name="Google Shape;44;p5"/>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5" name="Google Shape;45;p5"/>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6"/>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8" name="Google Shape;48;p6"/>
          <p:cNvSpPr txBox="1"/>
          <p:nvPr>
            <p:ph idx="1" type="body"/>
          </p:nvPr>
        </p:nvSpPr>
        <p:spPr>
          <a:xfrm>
            <a:off x="822960" y="1384539"/>
            <a:ext cx="3703200" cy="5523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900"/>
              </a:spcBef>
              <a:spcAft>
                <a:spcPts val="0"/>
              </a:spcAft>
              <a:buSzPts val="1500"/>
              <a:buNone/>
              <a:defRPr b="0" sz="1500" cap="none">
                <a:solidFill>
                  <a:schemeClr val="dk2"/>
                </a:solidFill>
              </a:defRPr>
            </a:lvl1pPr>
            <a:lvl2pPr indent="-228600" lvl="1" marL="914400" algn="l">
              <a:lnSpc>
                <a:spcPct val="90000"/>
              </a:lnSpc>
              <a:spcBef>
                <a:spcPts val="200"/>
              </a:spcBef>
              <a:spcAft>
                <a:spcPts val="0"/>
              </a:spcAft>
              <a:buSzPts val="1500"/>
              <a:buNone/>
              <a:defRPr b="1" sz="1500"/>
            </a:lvl2pPr>
            <a:lvl3pPr indent="-228600" lvl="2" marL="1371600" algn="l">
              <a:lnSpc>
                <a:spcPct val="90000"/>
              </a:lnSpc>
              <a:spcBef>
                <a:spcPts val="300"/>
              </a:spcBef>
              <a:spcAft>
                <a:spcPts val="0"/>
              </a:spcAft>
              <a:buSzPts val="1400"/>
              <a:buNone/>
              <a:defRPr b="1" sz="140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49" name="Google Shape;49;p6"/>
          <p:cNvSpPr txBox="1"/>
          <p:nvPr>
            <p:ph idx="2" type="body"/>
          </p:nvPr>
        </p:nvSpPr>
        <p:spPr>
          <a:xfrm>
            <a:off x="822960" y="1936751"/>
            <a:ext cx="3703200" cy="246510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50" name="Google Shape;50;p6"/>
          <p:cNvSpPr txBox="1"/>
          <p:nvPr>
            <p:ph idx="3" type="body"/>
          </p:nvPr>
        </p:nvSpPr>
        <p:spPr>
          <a:xfrm>
            <a:off x="4663440" y="1384539"/>
            <a:ext cx="3703200" cy="5523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900"/>
              </a:spcBef>
              <a:spcAft>
                <a:spcPts val="0"/>
              </a:spcAft>
              <a:buSzPts val="1500"/>
              <a:buNone/>
              <a:defRPr b="0" sz="1500" cap="none">
                <a:solidFill>
                  <a:schemeClr val="dk2"/>
                </a:solidFill>
              </a:defRPr>
            </a:lvl1pPr>
            <a:lvl2pPr indent="-228600" lvl="1" marL="914400" algn="l">
              <a:lnSpc>
                <a:spcPct val="90000"/>
              </a:lnSpc>
              <a:spcBef>
                <a:spcPts val="200"/>
              </a:spcBef>
              <a:spcAft>
                <a:spcPts val="0"/>
              </a:spcAft>
              <a:buSzPts val="1500"/>
              <a:buNone/>
              <a:defRPr b="1" sz="1500"/>
            </a:lvl2pPr>
            <a:lvl3pPr indent="-228600" lvl="2" marL="1371600" algn="l">
              <a:lnSpc>
                <a:spcPct val="90000"/>
              </a:lnSpc>
              <a:spcBef>
                <a:spcPts val="300"/>
              </a:spcBef>
              <a:spcAft>
                <a:spcPts val="0"/>
              </a:spcAft>
              <a:buSzPts val="1400"/>
              <a:buNone/>
              <a:defRPr b="1" sz="140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51" name="Google Shape;51;p6"/>
          <p:cNvSpPr txBox="1"/>
          <p:nvPr>
            <p:ph idx="4" type="body"/>
          </p:nvPr>
        </p:nvSpPr>
        <p:spPr>
          <a:xfrm>
            <a:off x="4663440" y="1936750"/>
            <a:ext cx="3703200" cy="246510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52" name="Google Shape;52;p6"/>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3" name="Google Shape;53;p6"/>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 name="Google Shape;54;p6"/>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7"/>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7" name="Google Shape;57;p7"/>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8" name="Google Shape;58;p7"/>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7"/>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0" name="Shape 60"/>
        <p:cNvGrpSpPr/>
        <p:nvPr/>
      </p:nvGrpSpPr>
      <p:grpSpPr>
        <a:xfrm>
          <a:off x="0" y="0"/>
          <a:ext cx="0" cy="0"/>
          <a:chOff x="0" y="0"/>
          <a:chExt cx="0" cy="0"/>
        </a:xfrm>
      </p:grpSpPr>
      <p:sp>
        <p:nvSpPr>
          <p:cNvPr id="61" name="Google Shape;61;p8"/>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 name="Google Shape;62;p8"/>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3" name="Google Shape;63;p8"/>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8"/>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8"/>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6" name="Shape 66"/>
        <p:cNvGrpSpPr/>
        <p:nvPr/>
      </p:nvGrpSpPr>
      <p:grpSpPr>
        <a:xfrm>
          <a:off x="0" y="0"/>
          <a:ext cx="0" cy="0"/>
          <a:chOff x="0" y="0"/>
          <a:chExt cx="0" cy="0"/>
        </a:xfrm>
      </p:grpSpPr>
      <p:sp>
        <p:nvSpPr>
          <p:cNvPr id="67" name="Google Shape;67;p9"/>
          <p:cNvSpPr/>
          <p:nvPr/>
        </p:nvSpPr>
        <p:spPr>
          <a:xfrm>
            <a:off x="12" y="0"/>
            <a:ext cx="3038100" cy="51435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8" name="Google Shape;68;p9"/>
          <p:cNvSpPr/>
          <p:nvPr/>
        </p:nvSpPr>
        <p:spPr>
          <a:xfrm>
            <a:off x="3030053" y="0"/>
            <a:ext cx="48000"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9" name="Google Shape;69;p9"/>
          <p:cNvSpPr txBox="1"/>
          <p:nvPr>
            <p:ph type="title"/>
          </p:nvPr>
        </p:nvSpPr>
        <p:spPr>
          <a:xfrm>
            <a:off x="342900" y="445769"/>
            <a:ext cx="2400300" cy="1714500"/>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rgbClr val="FFFFFF"/>
              </a:buClr>
              <a:buSzPts val="2700"/>
              <a:buFont typeface="Calibri"/>
              <a:buNone/>
              <a:defRPr b="0" sz="27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9"/>
          <p:cNvSpPr txBox="1"/>
          <p:nvPr>
            <p:ph idx="1" type="body"/>
          </p:nvPr>
        </p:nvSpPr>
        <p:spPr>
          <a:xfrm>
            <a:off x="3600450" y="548640"/>
            <a:ext cx="4869300" cy="3943200"/>
          </a:xfrm>
          <a:prstGeom prst="rect">
            <a:avLst/>
          </a:prstGeom>
          <a:noFill/>
          <a:ln>
            <a:noFill/>
          </a:ln>
        </p:spPr>
        <p:txBody>
          <a:bodyPr anchorCtr="0" anchor="t" bIns="34275" lIns="0" spcFirstLastPara="1" rIns="0" wrap="square" tIns="34275">
            <a:norm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71" name="Google Shape;71;p9"/>
          <p:cNvSpPr txBox="1"/>
          <p:nvPr>
            <p:ph idx="2" type="body"/>
          </p:nvPr>
        </p:nvSpPr>
        <p:spPr>
          <a:xfrm>
            <a:off x="342900" y="2194560"/>
            <a:ext cx="2400300" cy="25344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900"/>
              </a:spcBef>
              <a:spcAft>
                <a:spcPts val="0"/>
              </a:spcAft>
              <a:buSzPts val="1100"/>
              <a:buNone/>
              <a:defRPr sz="1100">
                <a:solidFill>
                  <a:srgbClr val="FFFFFF"/>
                </a:solidFill>
              </a:defRPr>
            </a:lvl1pPr>
            <a:lvl2pPr indent="-228600" lvl="1" marL="914400" algn="l">
              <a:lnSpc>
                <a:spcPct val="90000"/>
              </a:lnSpc>
              <a:spcBef>
                <a:spcPts val="200"/>
              </a:spcBef>
              <a:spcAft>
                <a:spcPts val="0"/>
              </a:spcAft>
              <a:buSzPts val="900"/>
              <a:buNone/>
              <a:defRPr sz="900"/>
            </a:lvl2pPr>
            <a:lvl3pPr indent="-228600" lvl="2" marL="1371600" algn="l">
              <a:lnSpc>
                <a:spcPct val="90000"/>
              </a:lnSpc>
              <a:spcBef>
                <a:spcPts val="300"/>
              </a:spcBef>
              <a:spcAft>
                <a:spcPts val="0"/>
              </a:spcAft>
              <a:buSzPts val="800"/>
              <a:buNone/>
              <a:defRPr sz="800"/>
            </a:lvl3pPr>
            <a:lvl4pPr indent="-228600" lvl="3" marL="1828800" algn="l">
              <a:lnSpc>
                <a:spcPct val="90000"/>
              </a:lnSpc>
              <a:spcBef>
                <a:spcPts val="300"/>
              </a:spcBef>
              <a:spcAft>
                <a:spcPts val="0"/>
              </a:spcAft>
              <a:buSzPts val="700"/>
              <a:buNone/>
              <a:defRPr sz="700"/>
            </a:lvl4pPr>
            <a:lvl5pPr indent="-228600" lvl="4" marL="2286000" algn="l">
              <a:lnSpc>
                <a:spcPct val="90000"/>
              </a:lnSpc>
              <a:spcBef>
                <a:spcPts val="300"/>
              </a:spcBef>
              <a:spcAft>
                <a:spcPts val="0"/>
              </a:spcAft>
              <a:buSzPts val="700"/>
              <a:buNone/>
              <a:defRPr sz="700"/>
            </a:lvl5pPr>
            <a:lvl6pPr indent="-228600" lvl="5" marL="2743200" algn="l">
              <a:lnSpc>
                <a:spcPct val="90000"/>
              </a:lnSpc>
              <a:spcBef>
                <a:spcPts val="300"/>
              </a:spcBef>
              <a:spcAft>
                <a:spcPts val="0"/>
              </a:spcAft>
              <a:buSzPts val="700"/>
              <a:buNone/>
              <a:defRPr sz="700"/>
            </a:lvl6pPr>
            <a:lvl7pPr indent="-228600" lvl="6" marL="3200400" algn="l">
              <a:lnSpc>
                <a:spcPct val="90000"/>
              </a:lnSpc>
              <a:spcBef>
                <a:spcPts val="300"/>
              </a:spcBef>
              <a:spcAft>
                <a:spcPts val="0"/>
              </a:spcAft>
              <a:buSzPts val="700"/>
              <a:buNone/>
              <a:defRPr sz="700"/>
            </a:lvl7pPr>
            <a:lvl8pPr indent="-228600" lvl="7" marL="3657600" algn="l">
              <a:lnSpc>
                <a:spcPct val="90000"/>
              </a:lnSpc>
              <a:spcBef>
                <a:spcPts val="300"/>
              </a:spcBef>
              <a:spcAft>
                <a:spcPts val="0"/>
              </a:spcAft>
              <a:buSzPts val="700"/>
              <a:buNone/>
              <a:defRPr sz="700"/>
            </a:lvl8pPr>
            <a:lvl9pPr indent="-228600" lvl="8" marL="4114800" algn="l">
              <a:lnSpc>
                <a:spcPct val="90000"/>
              </a:lnSpc>
              <a:spcBef>
                <a:spcPts val="300"/>
              </a:spcBef>
              <a:spcAft>
                <a:spcPts val="300"/>
              </a:spcAft>
              <a:buSzPts val="700"/>
              <a:buNone/>
              <a:defRPr sz="700"/>
            </a:lvl9pPr>
          </a:lstStyle>
          <a:p/>
        </p:txBody>
      </p:sp>
      <p:sp>
        <p:nvSpPr>
          <p:cNvPr id="72" name="Google Shape;72;p9"/>
          <p:cNvSpPr txBox="1"/>
          <p:nvPr>
            <p:ph idx="10" type="dt"/>
          </p:nvPr>
        </p:nvSpPr>
        <p:spPr>
          <a:xfrm>
            <a:off x="349134" y="4844839"/>
            <a:ext cx="19638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9"/>
          <p:cNvSpPr txBox="1"/>
          <p:nvPr>
            <p:ph idx="11" type="ftr"/>
          </p:nvPr>
        </p:nvSpPr>
        <p:spPr>
          <a:xfrm>
            <a:off x="3600450" y="4844839"/>
            <a:ext cx="3486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9"/>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700" u="none" cap="none" strike="noStrike">
                <a:solidFill>
                  <a:schemeClr val="dk2"/>
                </a:solidFill>
                <a:latin typeface="Calibri"/>
                <a:ea typeface="Calibri"/>
                <a:cs typeface="Calibri"/>
                <a:sym typeface="Calibri"/>
              </a:defRPr>
            </a:lvl1pPr>
            <a:lvl2pPr indent="0" lvl="1" marL="0" algn="r">
              <a:spcBef>
                <a:spcPts val="0"/>
              </a:spcBef>
              <a:buNone/>
              <a:defRPr b="0" i="0" sz="700" u="none" cap="none" strike="noStrike">
                <a:solidFill>
                  <a:schemeClr val="dk2"/>
                </a:solidFill>
                <a:latin typeface="Calibri"/>
                <a:ea typeface="Calibri"/>
                <a:cs typeface="Calibri"/>
                <a:sym typeface="Calibri"/>
              </a:defRPr>
            </a:lvl2pPr>
            <a:lvl3pPr indent="0" lvl="2" marL="0" algn="r">
              <a:spcBef>
                <a:spcPts val="0"/>
              </a:spcBef>
              <a:buNone/>
              <a:defRPr b="0" i="0" sz="700" u="none" cap="none" strike="noStrike">
                <a:solidFill>
                  <a:schemeClr val="dk2"/>
                </a:solidFill>
                <a:latin typeface="Calibri"/>
                <a:ea typeface="Calibri"/>
                <a:cs typeface="Calibri"/>
                <a:sym typeface="Calibri"/>
              </a:defRPr>
            </a:lvl3pPr>
            <a:lvl4pPr indent="0" lvl="3" marL="0" algn="r">
              <a:spcBef>
                <a:spcPts val="0"/>
              </a:spcBef>
              <a:buNone/>
              <a:defRPr b="0" i="0" sz="700" u="none" cap="none" strike="noStrike">
                <a:solidFill>
                  <a:schemeClr val="dk2"/>
                </a:solidFill>
                <a:latin typeface="Calibri"/>
                <a:ea typeface="Calibri"/>
                <a:cs typeface="Calibri"/>
                <a:sym typeface="Calibri"/>
              </a:defRPr>
            </a:lvl4pPr>
            <a:lvl5pPr indent="0" lvl="4" marL="0" algn="r">
              <a:spcBef>
                <a:spcPts val="0"/>
              </a:spcBef>
              <a:buNone/>
              <a:defRPr b="0" i="0" sz="700" u="none" cap="none" strike="noStrike">
                <a:solidFill>
                  <a:schemeClr val="dk2"/>
                </a:solidFill>
                <a:latin typeface="Calibri"/>
                <a:ea typeface="Calibri"/>
                <a:cs typeface="Calibri"/>
                <a:sym typeface="Calibri"/>
              </a:defRPr>
            </a:lvl5pPr>
            <a:lvl6pPr indent="0" lvl="5" marL="0" algn="r">
              <a:spcBef>
                <a:spcPts val="0"/>
              </a:spcBef>
              <a:buNone/>
              <a:defRPr b="0" i="0" sz="700" u="none" cap="none" strike="noStrike">
                <a:solidFill>
                  <a:schemeClr val="dk2"/>
                </a:solidFill>
                <a:latin typeface="Calibri"/>
                <a:ea typeface="Calibri"/>
                <a:cs typeface="Calibri"/>
                <a:sym typeface="Calibri"/>
              </a:defRPr>
            </a:lvl6pPr>
            <a:lvl7pPr indent="0" lvl="6" marL="0" algn="r">
              <a:spcBef>
                <a:spcPts val="0"/>
              </a:spcBef>
              <a:buNone/>
              <a:defRPr b="0" i="0" sz="700" u="none" cap="none" strike="noStrike">
                <a:solidFill>
                  <a:schemeClr val="dk2"/>
                </a:solidFill>
                <a:latin typeface="Calibri"/>
                <a:ea typeface="Calibri"/>
                <a:cs typeface="Calibri"/>
                <a:sym typeface="Calibri"/>
              </a:defRPr>
            </a:lvl7pPr>
            <a:lvl8pPr indent="0" lvl="7" marL="0" algn="r">
              <a:spcBef>
                <a:spcPts val="0"/>
              </a:spcBef>
              <a:buNone/>
              <a:defRPr b="0" i="0" sz="700" u="none" cap="none" strike="noStrike">
                <a:solidFill>
                  <a:schemeClr val="dk2"/>
                </a:solidFill>
                <a:latin typeface="Calibri"/>
                <a:ea typeface="Calibri"/>
                <a:cs typeface="Calibri"/>
                <a:sym typeface="Calibri"/>
              </a:defRPr>
            </a:lvl8pPr>
            <a:lvl9pPr indent="0" lvl="8" marL="0" algn="r">
              <a:spcBef>
                <a:spcPts val="0"/>
              </a:spcBef>
              <a:buNone/>
              <a:defRPr b="0" i="0" sz="70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5" name="Shape 75"/>
        <p:cNvGrpSpPr/>
        <p:nvPr/>
      </p:nvGrpSpPr>
      <p:grpSpPr>
        <a:xfrm>
          <a:off x="0" y="0"/>
          <a:ext cx="0" cy="0"/>
          <a:chOff x="0" y="0"/>
          <a:chExt cx="0" cy="0"/>
        </a:xfrm>
      </p:grpSpPr>
      <p:sp>
        <p:nvSpPr>
          <p:cNvPr id="76" name="Google Shape;76;p10"/>
          <p:cNvSpPr/>
          <p:nvPr/>
        </p:nvSpPr>
        <p:spPr>
          <a:xfrm>
            <a:off x="0" y="3714750"/>
            <a:ext cx="9141600" cy="14286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7" name="Google Shape;77;p10"/>
          <p:cNvSpPr/>
          <p:nvPr/>
        </p:nvSpPr>
        <p:spPr>
          <a:xfrm>
            <a:off x="11" y="368630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8" name="Google Shape;78;p10"/>
          <p:cNvSpPr txBox="1"/>
          <p:nvPr>
            <p:ph type="title"/>
          </p:nvPr>
        </p:nvSpPr>
        <p:spPr>
          <a:xfrm>
            <a:off x="822960" y="3806190"/>
            <a:ext cx="7585200" cy="617100"/>
          </a:xfrm>
          <a:prstGeom prst="rect">
            <a:avLst/>
          </a:prstGeom>
          <a:noFill/>
          <a:ln>
            <a:noFill/>
          </a:ln>
        </p:spPr>
        <p:txBody>
          <a:bodyPr anchorCtr="0" anchor="b" bIns="0" lIns="68575" spcFirstLastPara="1" rIns="68575" wrap="square" tIns="0">
            <a:noAutofit/>
          </a:bodyPr>
          <a:lstStyle>
            <a:lvl1pPr lvl="0" algn="l">
              <a:lnSpc>
                <a:spcPct val="85000"/>
              </a:lnSpc>
              <a:spcBef>
                <a:spcPts val="0"/>
              </a:spcBef>
              <a:spcAft>
                <a:spcPts val="0"/>
              </a:spcAft>
              <a:buClr>
                <a:srgbClr val="FFFFFF"/>
              </a:buClr>
              <a:buSzPts val="2700"/>
              <a:buFont typeface="Calibri"/>
              <a:buNone/>
              <a:defRPr b="0" sz="27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0"/>
          <p:cNvSpPr/>
          <p:nvPr>
            <p:ph idx="2" type="pic"/>
          </p:nvPr>
        </p:nvSpPr>
        <p:spPr>
          <a:xfrm>
            <a:off x="11" y="0"/>
            <a:ext cx="9144000" cy="3686400"/>
          </a:xfrm>
          <a:prstGeom prst="rect">
            <a:avLst/>
          </a:prstGeom>
          <a:solidFill>
            <a:srgbClr val="BECAD4"/>
          </a:solidFill>
          <a:ln>
            <a:noFill/>
          </a:ln>
        </p:spPr>
        <p:txBody>
          <a:bodyPr anchorCtr="0" anchor="t" bIns="34275" lIns="342900" spcFirstLastPara="1" rIns="0" wrap="square" tIns="342900">
            <a:noAutofit/>
          </a:bodyPr>
          <a:lstStyle>
            <a:lvl1pPr lvl="0" marR="0" rtl="0" algn="l">
              <a:lnSpc>
                <a:spcPct val="90000"/>
              </a:lnSpc>
              <a:spcBef>
                <a:spcPts val="900"/>
              </a:spcBef>
              <a:spcAft>
                <a:spcPts val="0"/>
              </a:spcAft>
              <a:buClr>
                <a:schemeClr val="accent1"/>
              </a:buClr>
              <a:buSzPts val="2400"/>
              <a:buFont typeface="Arial"/>
              <a:buNone/>
              <a:defRPr b="0" i="0" sz="2400" u="none" cap="none" strike="noStrike">
                <a:solidFill>
                  <a:srgbClr val="3F3F3F"/>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100"/>
              <a:buFont typeface="Arial"/>
              <a:buNone/>
              <a:defRPr b="0" i="0" sz="2100" u="none" cap="none" strike="noStrike">
                <a:solidFill>
                  <a:srgbClr val="3F3F3F"/>
                </a:solidFill>
                <a:latin typeface="Calibri"/>
                <a:ea typeface="Calibri"/>
                <a:cs typeface="Calibri"/>
                <a:sym typeface="Calibri"/>
              </a:defRPr>
            </a:lvl2pPr>
            <a:lvl3pPr lvl="2" marR="0" rtl="0" algn="l">
              <a:lnSpc>
                <a:spcPct val="90000"/>
              </a:lnSpc>
              <a:spcBef>
                <a:spcPts val="300"/>
              </a:spcBef>
              <a:spcAft>
                <a:spcPts val="0"/>
              </a:spcAft>
              <a:buClr>
                <a:schemeClr val="accent1"/>
              </a:buClr>
              <a:buSzPts val="1800"/>
              <a:buFont typeface="Arial"/>
              <a:buNone/>
              <a:defRPr b="0" i="0" sz="1800" u="none" cap="none" strike="noStrike">
                <a:solidFill>
                  <a:srgbClr val="3F3F3F"/>
                </a:solidFill>
                <a:latin typeface="Calibri"/>
                <a:ea typeface="Calibri"/>
                <a:cs typeface="Calibri"/>
                <a:sym typeface="Calibri"/>
              </a:defRPr>
            </a:lvl3pPr>
            <a:lvl4pPr lvl="3" marR="0" rtl="0" algn="l">
              <a:lnSpc>
                <a:spcPct val="90000"/>
              </a:lnSpc>
              <a:spcBef>
                <a:spcPts val="300"/>
              </a:spcBef>
              <a:spcAft>
                <a:spcPts val="0"/>
              </a:spcAft>
              <a:buClr>
                <a:schemeClr val="accent1"/>
              </a:buClr>
              <a:buSzPts val="1500"/>
              <a:buFont typeface="Arial"/>
              <a:buNone/>
              <a:defRPr b="0" i="0" sz="1500" u="none" cap="none" strike="noStrike">
                <a:solidFill>
                  <a:srgbClr val="3F3F3F"/>
                </a:solidFill>
                <a:latin typeface="Calibri"/>
                <a:ea typeface="Calibri"/>
                <a:cs typeface="Calibri"/>
                <a:sym typeface="Calibri"/>
              </a:defRPr>
            </a:lvl4pPr>
            <a:lvl5pPr lvl="4" marR="0" rtl="0" algn="l">
              <a:lnSpc>
                <a:spcPct val="90000"/>
              </a:lnSpc>
              <a:spcBef>
                <a:spcPts val="300"/>
              </a:spcBef>
              <a:spcAft>
                <a:spcPts val="0"/>
              </a:spcAft>
              <a:buClr>
                <a:schemeClr val="accent1"/>
              </a:buClr>
              <a:buSzPts val="1500"/>
              <a:buFont typeface="Arial"/>
              <a:buNone/>
              <a:defRPr b="0" i="0" sz="1500" u="none" cap="none" strike="noStrike">
                <a:solidFill>
                  <a:srgbClr val="3F3F3F"/>
                </a:solidFill>
                <a:latin typeface="Calibri"/>
                <a:ea typeface="Calibri"/>
                <a:cs typeface="Calibri"/>
                <a:sym typeface="Calibri"/>
              </a:defRPr>
            </a:lvl5pPr>
            <a:lvl6pPr lvl="5"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6pPr>
            <a:lvl7pPr lvl="6"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7pPr>
            <a:lvl8pPr lvl="7"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8pPr>
            <a:lvl9pPr lvl="8" marR="0" rtl="0" algn="l">
              <a:lnSpc>
                <a:spcPct val="90000"/>
              </a:lnSpc>
              <a:spcBef>
                <a:spcPts val="300"/>
              </a:spcBef>
              <a:spcAft>
                <a:spcPts val="30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9pPr>
          </a:lstStyle>
          <a:p/>
        </p:txBody>
      </p:sp>
      <p:sp>
        <p:nvSpPr>
          <p:cNvPr id="80" name="Google Shape;80;p10"/>
          <p:cNvSpPr txBox="1"/>
          <p:nvPr>
            <p:ph idx="1" type="body"/>
          </p:nvPr>
        </p:nvSpPr>
        <p:spPr>
          <a:xfrm>
            <a:off x="822960" y="4430268"/>
            <a:ext cx="7584900" cy="445800"/>
          </a:xfrm>
          <a:prstGeom prst="rect">
            <a:avLst/>
          </a:prstGeom>
          <a:noFill/>
          <a:ln>
            <a:noFill/>
          </a:ln>
        </p:spPr>
        <p:txBody>
          <a:bodyPr anchorCtr="0" anchor="t" bIns="0" lIns="68575" spcFirstLastPara="1" rIns="68575" wrap="square" tIns="0">
            <a:normAutofit/>
          </a:bodyPr>
          <a:lstStyle>
            <a:lvl1pPr indent="-228600" lvl="0" marL="457200" algn="l">
              <a:lnSpc>
                <a:spcPct val="90000"/>
              </a:lnSpc>
              <a:spcBef>
                <a:spcPts val="0"/>
              </a:spcBef>
              <a:spcAft>
                <a:spcPts val="0"/>
              </a:spcAft>
              <a:buSzPts val="1100"/>
              <a:buNone/>
              <a:defRPr sz="1100">
                <a:solidFill>
                  <a:srgbClr val="FFFFFF"/>
                </a:solidFill>
              </a:defRPr>
            </a:lvl1pPr>
            <a:lvl2pPr indent="-228600" lvl="1" marL="914400" algn="l">
              <a:lnSpc>
                <a:spcPct val="90000"/>
              </a:lnSpc>
              <a:spcBef>
                <a:spcPts val="500"/>
              </a:spcBef>
              <a:spcAft>
                <a:spcPts val="0"/>
              </a:spcAft>
              <a:buSzPts val="900"/>
              <a:buNone/>
              <a:defRPr sz="900"/>
            </a:lvl2pPr>
            <a:lvl3pPr indent="-228600" lvl="2" marL="1371600" algn="l">
              <a:lnSpc>
                <a:spcPct val="90000"/>
              </a:lnSpc>
              <a:spcBef>
                <a:spcPts val="300"/>
              </a:spcBef>
              <a:spcAft>
                <a:spcPts val="0"/>
              </a:spcAft>
              <a:buSzPts val="800"/>
              <a:buNone/>
              <a:defRPr sz="800"/>
            </a:lvl3pPr>
            <a:lvl4pPr indent="-228600" lvl="3" marL="1828800" algn="l">
              <a:lnSpc>
                <a:spcPct val="90000"/>
              </a:lnSpc>
              <a:spcBef>
                <a:spcPts val="300"/>
              </a:spcBef>
              <a:spcAft>
                <a:spcPts val="0"/>
              </a:spcAft>
              <a:buSzPts val="700"/>
              <a:buNone/>
              <a:defRPr sz="700"/>
            </a:lvl4pPr>
            <a:lvl5pPr indent="-228600" lvl="4" marL="2286000" algn="l">
              <a:lnSpc>
                <a:spcPct val="90000"/>
              </a:lnSpc>
              <a:spcBef>
                <a:spcPts val="300"/>
              </a:spcBef>
              <a:spcAft>
                <a:spcPts val="0"/>
              </a:spcAft>
              <a:buSzPts val="700"/>
              <a:buNone/>
              <a:defRPr sz="700"/>
            </a:lvl5pPr>
            <a:lvl6pPr indent="-228600" lvl="5" marL="2743200" algn="l">
              <a:lnSpc>
                <a:spcPct val="90000"/>
              </a:lnSpc>
              <a:spcBef>
                <a:spcPts val="300"/>
              </a:spcBef>
              <a:spcAft>
                <a:spcPts val="0"/>
              </a:spcAft>
              <a:buSzPts val="700"/>
              <a:buNone/>
              <a:defRPr sz="700"/>
            </a:lvl6pPr>
            <a:lvl7pPr indent="-228600" lvl="6" marL="3200400" algn="l">
              <a:lnSpc>
                <a:spcPct val="90000"/>
              </a:lnSpc>
              <a:spcBef>
                <a:spcPts val="300"/>
              </a:spcBef>
              <a:spcAft>
                <a:spcPts val="0"/>
              </a:spcAft>
              <a:buSzPts val="700"/>
              <a:buNone/>
              <a:defRPr sz="700"/>
            </a:lvl7pPr>
            <a:lvl8pPr indent="-228600" lvl="7" marL="3657600" algn="l">
              <a:lnSpc>
                <a:spcPct val="90000"/>
              </a:lnSpc>
              <a:spcBef>
                <a:spcPts val="300"/>
              </a:spcBef>
              <a:spcAft>
                <a:spcPts val="0"/>
              </a:spcAft>
              <a:buSzPts val="700"/>
              <a:buNone/>
              <a:defRPr sz="700"/>
            </a:lvl8pPr>
            <a:lvl9pPr indent="-228600" lvl="8" marL="4114800" algn="l">
              <a:lnSpc>
                <a:spcPct val="90000"/>
              </a:lnSpc>
              <a:spcBef>
                <a:spcPts val="300"/>
              </a:spcBef>
              <a:spcAft>
                <a:spcPts val="300"/>
              </a:spcAft>
              <a:buSzPts val="700"/>
              <a:buNone/>
              <a:defRPr sz="700"/>
            </a:lvl9pPr>
          </a:lstStyle>
          <a:p/>
        </p:txBody>
      </p:sp>
      <p:sp>
        <p:nvSpPr>
          <p:cNvPr id="81" name="Google Shape;81;p1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 name="Google Shape;7;p1"/>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marR="0" rtl="0" algn="l">
              <a:lnSpc>
                <a:spcPct val="85000"/>
              </a:lnSpc>
              <a:spcBef>
                <a:spcPts val="0"/>
              </a:spcBef>
              <a:spcAft>
                <a:spcPts val="0"/>
              </a:spcAft>
              <a:buClr>
                <a:srgbClr val="3F3F3F"/>
              </a:buClr>
              <a:buSzPts val="3600"/>
              <a:buFont typeface="Calibri"/>
              <a:buNone/>
              <a:defRPr b="1" i="0" sz="3600" u="none" cap="none" strike="noStrike">
                <a:solidFill>
                  <a:srgbClr val="3F3F3F"/>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9" name="Google Shape;9;p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rmAutofit/>
          </a:bodyPr>
          <a:lstStyle>
            <a:lvl1pPr indent="-323850" lvl="0" marL="457200" marR="0" rtl="0" algn="l">
              <a:lnSpc>
                <a:spcPct val="90000"/>
              </a:lnSpc>
              <a:spcBef>
                <a:spcPts val="900"/>
              </a:spcBef>
              <a:spcAft>
                <a:spcPts val="0"/>
              </a:spcAft>
              <a:buClr>
                <a:schemeClr val="accent1"/>
              </a:buClr>
              <a:buSzPts val="1500"/>
              <a:buFont typeface="Arial"/>
              <a:buChar char="•"/>
              <a:defRPr b="0" i="0" sz="1500" u="none" cap="none" strike="noStrike">
                <a:solidFill>
                  <a:srgbClr val="3F3F3F"/>
                </a:solidFill>
                <a:latin typeface="Calibri"/>
                <a:ea typeface="Calibri"/>
                <a:cs typeface="Calibri"/>
                <a:sym typeface="Calibri"/>
              </a:defRPr>
            </a:lvl1pPr>
            <a:lvl2pPr indent="-317500" lvl="1" marL="914400" marR="0" rtl="0" algn="l">
              <a:lnSpc>
                <a:spcPct val="90000"/>
              </a:lnSpc>
              <a:spcBef>
                <a:spcPts val="200"/>
              </a:spcBef>
              <a:spcAft>
                <a:spcPts val="0"/>
              </a:spcAft>
              <a:buClr>
                <a:schemeClr val="accent1"/>
              </a:buClr>
              <a:buSzPts val="1400"/>
              <a:buFont typeface="Arial"/>
              <a:buChar char="•"/>
              <a:defRPr b="0" i="0" sz="1400" u="none" cap="none" strike="noStrike">
                <a:solidFill>
                  <a:srgbClr val="3F3F3F"/>
                </a:solidFill>
                <a:latin typeface="Calibri"/>
                <a:ea typeface="Calibri"/>
                <a:cs typeface="Calibri"/>
                <a:sym typeface="Calibri"/>
              </a:defRPr>
            </a:lvl2pPr>
            <a:lvl3pPr indent="-298450" lvl="2" marL="1371600" marR="0" rtl="0" algn="l">
              <a:lnSpc>
                <a:spcPct val="90000"/>
              </a:lnSpc>
              <a:spcBef>
                <a:spcPts val="300"/>
              </a:spcBef>
              <a:spcAft>
                <a:spcPts val="0"/>
              </a:spcAft>
              <a:buClr>
                <a:schemeClr val="accent1"/>
              </a:buClr>
              <a:buSzPts val="1100"/>
              <a:buFont typeface="Arial"/>
              <a:buChar char="•"/>
              <a:defRPr b="0" i="0" sz="1100" u="none" cap="none" strike="noStrike">
                <a:solidFill>
                  <a:srgbClr val="3F3F3F"/>
                </a:solidFill>
                <a:latin typeface="Calibri"/>
                <a:ea typeface="Calibri"/>
                <a:cs typeface="Calibri"/>
                <a:sym typeface="Calibri"/>
              </a:defRPr>
            </a:lvl3pPr>
            <a:lvl4pPr indent="-298450" lvl="3" marL="1828800" marR="0" rtl="0" algn="l">
              <a:lnSpc>
                <a:spcPct val="90000"/>
              </a:lnSpc>
              <a:spcBef>
                <a:spcPts val="300"/>
              </a:spcBef>
              <a:spcAft>
                <a:spcPts val="0"/>
              </a:spcAft>
              <a:buClr>
                <a:schemeClr val="accent1"/>
              </a:buClr>
              <a:buSzPts val="1100"/>
              <a:buFont typeface="Arial"/>
              <a:buChar char="•"/>
              <a:defRPr b="0" i="0" sz="1100" u="none" cap="none" strike="noStrike">
                <a:solidFill>
                  <a:srgbClr val="3F3F3F"/>
                </a:solidFill>
                <a:latin typeface="Calibri"/>
                <a:ea typeface="Calibri"/>
                <a:cs typeface="Calibri"/>
                <a:sym typeface="Calibri"/>
              </a:defRPr>
            </a:lvl4pPr>
            <a:lvl5pPr indent="-298450" lvl="4" marL="2286000" marR="0" rtl="0" algn="l">
              <a:lnSpc>
                <a:spcPct val="90000"/>
              </a:lnSpc>
              <a:spcBef>
                <a:spcPts val="300"/>
              </a:spcBef>
              <a:spcAft>
                <a:spcPts val="0"/>
              </a:spcAft>
              <a:buClr>
                <a:schemeClr val="accent1"/>
              </a:buClr>
              <a:buSzPts val="1100"/>
              <a:buFont typeface="Arial"/>
              <a:buChar char="•"/>
              <a:defRPr b="0" i="0" sz="1100" u="none" cap="none" strike="noStrike">
                <a:solidFill>
                  <a:srgbClr val="3F3F3F"/>
                </a:solidFill>
                <a:latin typeface="Calibri"/>
                <a:ea typeface="Calibri"/>
                <a:cs typeface="Calibri"/>
                <a:sym typeface="Calibri"/>
              </a:defRPr>
            </a:lvl5pPr>
            <a:lvl6pPr indent="-298450" lvl="5" marL="27432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298450" lvl="6" marL="32004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298450" lvl="7" marL="3657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298450" lvl="8" marL="4114800" marR="0" rtl="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10" name="Google Shape;10;p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 name="Google Shape;11;p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rgbClr val="FFFFFF"/>
                </a:solidFill>
                <a:latin typeface="Calibri"/>
                <a:ea typeface="Calibri"/>
                <a:cs typeface="Calibri"/>
                <a:sym typeface="Calibri"/>
              </a:defRPr>
            </a:lvl1pPr>
            <a:lvl2pPr indent="0" lvl="1" marL="0" marR="0" rtl="0" algn="r">
              <a:spcBef>
                <a:spcPts val="0"/>
              </a:spcBef>
              <a:buNone/>
              <a:defRPr b="0" i="0" sz="700" u="none" cap="none" strike="noStrike">
                <a:solidFill>
                  <a:srgbClr val="FFFFFF"/>
                </a:solidFill>
                <a:latin typeface="Calibri"/>
                <a:ea typeface="Calibri"/>
                <a:cs typeface="Calibri"/>
                <a:sym typeface="Calibri"/>
              </a:defRPr>
            </a:lvl2pPr>
            <a:lvl3pPr indent="0" lvl="2" marL="0" marR="0" rtl="0" algn="r">
              <a:spcBef>
                <a:spcPts val="0"/>
              </a:spcBef>
              <a:buNone/>
              <a:defRPr b="0" i="0" sz="700" u="none" cap="none" strike="noStrike">
                <a:solidFill>
                  <a:srgbClr val="FFFFFF"/>
                </a:solidFill>
                <a:latin typeface="Calibri"/>
                <a:ea typeface="Calibri"/>
                <a:cs typeface="Calibri"/>
                <a:sym typeface="Calibri"/>
              </a:defRPr>
            </a:lvl3pPr>
            <a:lvl4pPr indent="0" lvl="3" marL="0" marR="0" rtl="0" algn="r">
              <a:spcBef>
                <a:spcPts val="0"/>
              </a:spcBef>
              <a:buNone/>
              <a:defRPr b="0" i="0" sz="700" u="none" cap="none" strike="noStrike">
                <a:solidFill>
                  <a:srgbClr val="FFFFFF"/>
                </a:solidFill>
                <a:latin typeface="Calibri"/>
                <a:ea typeface="Calibri"/>
                <a:cs typeface="Calibri"/>
                <a:sym typeface="Calibri"/>
              </a:defRPr>
            </a:lvl4pPr>
            <a:lvl5pPr indent="0" lvl="4" marL="0" marR="0" rtl="0" algn="r">
              <a:spcBef>
                <a:spcPts val="0"/>
              </a:spcBef>
              <a:buNone/>
              <a:defRPr b="0" i="0" sz="700" u="none" cap="none" strike="noStrike">
                <a:solidFill>
                  <a:srgbClr val="FFFFFF"/>
                </a:solidFill>
                <a:latin typeface="Calibri"/>
                <a:ea typeface="Calibri"/>
                <a:cs typeface="Calibri"/>
                <a:sym typeface="Calibri"/>
              </a:defRPr>
            </a:lvl5pPr>
            <a:lvl6pPr indent="0" lvl="5" marL="0" marR="0" rtl="0" algn="r">
              <a:spcBef>
                <a:spcPts val="0"/>
              </a:spcBef>
              <a:buNone/>
              <a:defRPr b="0" i="0" sz="700" u="none" cap="none" strike="noStrike">
                <a:solidFill>
                  <a:srgbClr val="FFFFFF"/>
                </a:solidFill>
                <a:latin typeface="Calibri"/>
                <a:ea typeface="Calibri"/>
                <a:cs typeface="Calibri"/>
                <a:sym typeface="Calibri"/>
              </a:defRPr>
            </a:lvl6pPr>
            <a:lvl7pPr indent="0" lvl="6" marL="0" marR="0" rtl="0" algn="r">
              <a:spcBef>
                <a:spcPts val="0"/>
              </a:spcBef>
              <a:buNone/>
              <a:defRPr b="0" i="0" sz="700" u="none" cap="none" strike="noStrike">
                <a:solidFill>
                  <a:srgbClr val="FFFFFF"/>
                </a:solidFill>
                <a:latin typeface="Calibri"/>
                <a:ea typeface="Calibri"/>
                <a:cs typeface="Calibri"/>
                <a:sym typeface="Calibri"/>
              </a:defRPr>
            </a:lvl7pPr>
            <a:lvl8pPr indent="0" lvl="7" marL="0" marR="0" rtl="0" algn="r">
              <a:spcBef>
                <a:spcPts val="0"/>
              </a:spcBef>
              <a:buNone/>
              <a:defRPr b="0" i="0" sz="700" u="none" cap="none" strike="noStrike">
                <a:solidFill>
                  <a:srgbClr val="FFFFFF"/>
                </a:solidFill>
                <a:latin typeface="Calibri"/>
                <a:ea typeface="Calibri"/>
                <a:cs typeface="Calibri"/>
                <a:sym typeface="Calibri"/>
              </a:defRPr>
            </a:lvl8pPr>
            <a:lvl9pPr indent="0" lvl="8" marL="0" marR="0" rtl="0" algn="r">
              <a:spcBef>
                <a:spcPts val="0"/>
              </a:spcBef>
              <a:buNone/>
              <a:defRPr b="0" i="0" sz="7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cxnSp>
        <p:nvCxnSpPr>
          <p:cNvPr id="13" name="Google Shape;13;p1"/>
          <p:cNvCxnSpPr/>
          <p:nvPr/>
        </p:nvCxnSpPr>
        <p:spPr>
          <a:xfrm>
            <a:off x="895149" y="1303384"/>
            <a:ext cx="7475100" cy="0"/>
          </a:xfrm>
          <a:prstGeom prst="straightConnector1">
            <a:avLst/>
          </a:prstGeom>
          <a:noFill/>
          <a:ln cap="flat" cmpd="sng" w="9525">
            <a:solidFill>
              <a:srgbClr val="7F7F7F"/>
            </a:solidFill>
            <a:prstDash val="solid"/>
            <a:round/>
            <a:headEnd len="sm" w="sm" type="none"/>
            <a:tailEnd len="sm" w="sm" type="none"/>
          </a:ln>
        </p:spPr>
      </p:cxnSp>
      <p:sp>
        <p:nvSpPr>
          <p:cNvPr id="14" name="Google Shape;14;p1"/>
          <p:cNvSpPr/>
          <p:nvPr/>
        </p:nvSpPr>
        <p:spPr>
          <a:xfrm>
            <a:off x="0" y="814"/>
            <a:ext cx="9141600" cy="849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drive.google.com/file/d/1SKpdeAOiysULNvvPqkFaQaOM3rDUIPac/view"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9.png"/><Relationship Id="rId7" Type="http://schemas.openxmlformats.org/officeDocument/2006/relationships/image" Target="../media/image19.png"/><Relationship Id="rId8"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9.png"/><Relationship Id="rId7"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readmeproj.online" TargetMode="External"/><Relationship Id="rId4" Type="http://schemas.openxmlformats.org/officeDocument/2006/relationships/hyperlink" Target="https://github.com/ReadMeProj/ReadMe" TargetMode="External"/><Relationship Id="rId5" Type="http://schemas.openxmlformats.org/officeDocument/2006/relationships/image" Target="../media/image2.png"/><Relationship Id="rId6"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5.png"/><Relationship Id="rId7"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kaggle.com/achintyatripathi/news-dataset-18920"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3"/>
          <p:cNvSpPr txBox="1"/>
          <p:nvPr>
            <p:ph idx="1" type="subTitle"/>
          </p:nvPr>
        </p:nvSpPr>
        <p:spPr>
          <a:xfrm>
            <a:off x="825038" y="2743197"/>
            <a:ext cx="7584300" cy="14559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Clr>
                <a:schemeClr val="dk1"/>
              </a:buClr>
              <a:buSzPts val="1800"/>
              <a:buFont typeface="Arial"/>
              <a:buNone/>
            </a:pPr>
            <a:r>
              <a:rPr lang="en-GB" sz="1100"/>
              <a:t>BY: YARIV LEVY, RONIT PRIAV, OVED HARUVI &amp; DORON KOPIT</a:t>
            </a:r>
            <a:endParaRPr sz="1100"/>
          </a:p>
          <a:p>
            <a:pPr indent="0" lvl="0" marL="0" rtl="0" algn="l">
              <a:spcBef>
                <a:spcPts val="1100"/>
              </a:spcBef>
              <a:spcAft>
                <a:spcPts val="0"/>
              </a:spcAft>
              <a:buClr>
                <a:schemeClr val="dk1"/>
              </a:buClr>
              <a:buSzPts val="1800"/>
              <a:buFont typeface="Arial"/>
              <a:buNone/>
            </a:pPr>
            <a:r>
              <a:rPr lang="en-GB" sz="1100"/>
              <a:t>DATA-CENTERED CROWDSOURCING WORKSHOP - SEMESTER B, 2020/2021 - TEL AVIV UNIVERSITY </a:t>
            </a:r>
            <a:endParaRPr sz="1100"/>
          </a:p>
          <a:p>
            <a:pPr indent="0" lvl="0" marL="0" rtl="0" algn="l">
              <a:spcBef>
                <a:spcPts val="1100"/>
              </a:spcBef>
              <a:spcAft>
                <a:spcPts val="0"/>
              </a:spcAft>
              <a:buClr>
                <a:schemeClr val="dk1"/>
              </a:buClr>
              <a:buSzPts val="1800"/>
              <a:buFont typeface="Arial"/>
              <a:buNone/>
            </a:pPr>
            <a:r>
              <a:rPr lang="en-GB" sz="1100"/>
              <a:t>INSTRUCTORS: DR. SLAVA NOVGORODOV, KATHY RAZMADZE</a:t>
            </a:r>
            <a:endParaRPr/>
          </a:p>
        </p:txBody>
      </p:sp>
      <p:pic>
        <p:nvPicPr>
          <p:cNvPr id="103" name="Google Shape;103;p13"/>
          <p:cNvPicPr preferRelativeResize="0"/>
          <p:nvPr/>
        </p:nvPicPr>
        <p:blipFill>
          <a:blip r:embed="rId3">
            <a:alphaModFix/>
          </a:blip>
          <a:stretch>
            <a:fillRect/>
          </a:stretch>
        </p:blipFill>
        <p:spPr>
          <a:xfrm>
            <a:off x="1761460" y="1442475"/>
            <a:ext cx="5254276" cy="1055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2" title="readmeextension.mp4">
            <a:hlinkClick r:id="rId3"/>
          </p:cNvPr>
          <p:cNvPicPr preferRelativeResize="0"/>
          <p:nvPr/>
        </p:nvPicPr>
        <p:blipFill>
          <a:blip r:embed="rId4">
            <a:alphaModFix/>
          </a:blip>
          <a:stretch>
            <a:fillRect/>
          </a:stretch>
        </p:blipFill>
        <p:spPr>
          <a:xfrm>
            <a:off x="1075641" y="0"/>
            <a:ext cx="685801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GB"/>
              <a:t>Algorithms - </a:t>
            </a:r>
            <a:r>
              <a:rPr lang="en-GB"/>
              <a:t>Recommendations</a:t>
            </a:r>
            <a:endParaRPr/>
          </a:p>
        </p:txBody>
      </p:sp>
      <p:sp>
        <p:nvSpPr>
          <p:cNvPr id="171" name="Google Shape;171;p23"/>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330200" lvl="0" marL="457200" rtl="0" algn="l">
              <a:lnSpc>
                <a:spcPct val="115000"/>
              </a:lnSpc>
              <a:spcBef>
                <a:spcPts val="900"/>
              </a:spcBef>
              <a:spcAft>
                <a:spcPts val="0"/>
              </a:spcAft>
              <a:buSzPts val="1600"/>
              <a:buChar char="●"/>
            </a:pPr>
            <a:r>
              <a:rPr lang="en-GB" sz="1600"/>
              <a:t>Problem - Given user X choose N articles.</a:t>
            </a:r>
            <a:endParaRPr sz="1600"/>
          </a:p>
          <a:p>
            <a:pPr indent="-330200" lvl="0" marL="457200" rtl="0" algn="l">
              <a:lnSpc>
                <a:spcPct val="115000"/>
              </a:lnSpc>
              <a:spcBef>
                <a:spcPts val="0"/>
              </a:spcBef>
              <a:spcAft>
                <a:spcPts val="0"/>
              </a:spcAft>
              <a:buSzPts val="1600"/>
              <a:buChar char="●"/>
            </a:pPr>
            <a:r>
              <a:rPr lang="en-GB" sz="1600"/>
              <a:t>Solution:	</a:t>
            </a:r>
            <a:endParaRPr sz="1600"/>
          </a:p>
          <a:p>
            <a:pPr indent="-330200" lvl="1" marL="914400" rtl="0" algn="l">
              <a:lnSpc>
                <a:spcPct val="115000"/>
              </a:lnSpc>
              <a:spcBef>
                <a:spcPts val="0"/>
              </a:spcBef>
              <a:spcAft>
                <a:spcPts val="0"/>
              </a:spcAft>
              <a:buSzPts val="1600"/>
              <a:buChar char="○"/>
            </a:pPr>
            <a:r>
              <a:rPr lang="en-GB" sz="1600"/>
              <a:t>Based on Favorites DB Collectio</a:t>
            </a:r>
            <a:r>
              <a:rPr lang="en-GB" sz="1600"/>
              <a:t>n</a:t>
            </a:r>
            <a:endParaRPr sz="1600"/>
          </a:p>
          <a:p>
            <a:pPr indent="-330200" lvl="1" marL="914400" rtl="0" algn="l">
              <a:lnSpc>
                <a:spcPct val="115000"/>
              </a:lnSpc>
              <a:spcBef>
                <a:spcPts val="0"/>
              </a:spcBef>
              <a:spcAft>
                <a:spcPts val="0"/>
              </a:spcAft>
              <a:buSzPts val="1600"/>
              <a:buChar char="○"/>
            </a:pPr>
            <a:r>
              <a:rPr lang="en-GB" sz="1600"/>
              <a:t>Bi Partite graph where Users &amp; Articles are nodes, favourites are edges</a:t>
            </a:r>
            <a:endParaRPr sz="1600"/>
          </a:p>
          <a:p>
            <a:pPr indent="-330200" lvl="0" marL="457200" rtl="0" algn="l">
              <a:lnSpc>
                <a:spcPct val="115000"/>
              </a:lnSpc>
              <a:spcBef>
                <a:spcPts val="0"/>
              </a:spcBef>
              <a:spcAft>
                <a:spcPts val="0"/>
              </a:spcAft>
              <a:buSzPts val="1600"/>
              <a:buChar char="●"/>
            </a:pPr>
            <a:r>
              <a:rPr lang="en-GB" sz="1600"/>
              <a:t>If enough Data:</a:t>
            </a:r>
            <a:br>
              <a:rPr lang="en-GB" sz="1600"/>
            </a:br>
            <a:r>
              <a:rPr lang="en-GB" sz="1600"/>
              <a:t>	Aggregate Jaccard (Next  slide)-</a:t>
            </a:r>
            <a:endParaRPr sz="1600"/>
          </a:p>
          <a:p>
            <a:pPr indent="-330200" lvl="0" marL="457200" rtl="0" algn="l">
              <a:lnSpc>
                <a:spcPct val="115000"/>
              </a:lnSpc>
              <a:spcBef>
                <a:spcPts val="0"/>
              </a:spcBef>
              <a:spcAft>
                <a:spcPts val="0"/>
              </a:spcAft>
              <a:buSzPts val="1600"/>
              <a:buChar char="●"/>
            </a:pPr>
            <a:r>
              <a:rPr lang="en-GB" sz="1600"/>
              <a:t>Else:</a:t>
            </a:r>
            <a:br>
              <a:rPr lang="en-GB" sz="1600"/>
            </a:br>
            <a:r>
              <a:rPr lang="en-GB" sz="1600"/>
              <a:t>	Generic recommendation using </a:t>
            </a:r>
            <a:br>
              <a:rPr lang="en-GB" sz="1600"/>
            </a:br>
            <a:r>
              <a:rPr lang="en-GB" sz="1600"/>
              <a:t>	degree centrality measure - 	</a:t>
            </a:r>
            <a:endParaRPr sz="1600"/>
          </a:p>
          <a:p>
            <a:pPr indent="0" lvl="0" marL="0" rtl="0" algn="l">
              <a:lnSpc>
                <a:spcPct val="115000"/>
              </a:lnSpc>
              <a:spcBef>
                <a:spcPts val="900"/>
              </a:spcBef>
              <a:spcAft>
                <a:spcPts val="200"/>
              </a:spcAft>
              <a:buNone/>
            </a:pPr>
            <a:r>
              <a:t/>
            </a:r>
            <a:endParaRPr sz="1600"/>
          </a:p>
        </p:txBody>
      </p:sp>
      <p:grpSp>
        <p:nvGrpSpPr>
          <p:cNvPr id="172" name="Google Shape;172;p23"/>
          <p:cNvGrpSpPr/>
          <p:nvPr/>
        </p:nvGrpSpPr>
        <p:grpSpPr>
          <a:xfrm>
            <a:off x="1068975" y="3967375"/>
            <a:ext cx="6225125" cy="632700"/>
            <a:chOff x="1068975" y="3814975"/>
            <a:chExt cx="6225125" cy="632700"/>
          </a:xfrm>
        </p:grpSpPr>
        <p:sp>
          <p:nvSpPr>
            <p:cNvPr id="173" name="Google Shape;173;p23"/>
            <p:cNvSpPr txBox="1"/>
            <p:nvPr/>
          </p:nvSpPr>
          <p:spPr>
            <a:xfrm>
              <a:off x="1462100" y="3814975"/>
              <a:ext cx="5832000" cy="63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900"/>
                </a:spcBef>
                <a:spcAft>
                  <a:spcPts val="0"/>
                </a:spcAft>
                <a:buClr>
                  <a:schemeClr val="dk1"/>
                </a:buClr>
                <a:buSzPts val="1100"/>
                <a:buFont typeface="Arial"/>
                <a:buNone/>
              </a:pPr>
              <a:r>
                <a:rPr lang="en-GB" sz="1200">
                  <a:solidFill>
                    <a:srgbClr val="3F3F3F"/>
                  </a:solidFill>
                  <a:latin typeface="Calibri"/>
                  <a:ea typeface="Calibri"/>
                  <a:cs typeface="Calibri"/>
                  <a:sym typeface="Calibri"/>
                </a:rPr>
                <a:t>-- Neighbours of node x</a:t>
              </a:r>
              <a:endParaRPr sz="1200">
                <a:solidFill>
                  <a:srgbClr val="3F3F3F"/>
                </a:solidFill>
                <a:latin typeface="Calibri"/>
                <a:ea typeface="Calibri"/>
                <a:cs typeface="Calibri"/>
                <a:sym typeface="Calibri"/>
              </a:endParaRPr>
            </a:p>
            <a:p>
              <a:pPr indent="0" lvl="0" marL="0" rtl="0" algn="l">
                <a:lnSpc>
                  <a:spcPct val="90000"/>
                </a:lnSpc>
                <a:spcBef>
                  <a:spcPts val="900"/>
                </a:spcBef>
                <a:spcAft>
                  <a:spcPts val="200"/>
                </a:spcAft>
                <a:buClr>
                  <a:schemeClr val="dk1"/>
                </a:buClr>
                <a:buSzPts val="1100"/>
                <a:buFont typeface="Arial"/>
                <a:buNone/>
              </a:pPr>
              <a:r>
                <a:t/>
              </a:r>
              <a:endParaRPr sz="1200">
                <a:solidFill>
                  <a:srgbClr val="3F3F3F"/>
                </a:solidFill>
                <a:latin typeface="Calibri"/>
                <a:ea typeface="Calibri"/>
                <a:cs typeface="Calibri"/>
                <a:sym typeface="Calibri"/>
              </a:endParaRPr>
            </a:p>
          </p:txBody>
        </p:sp>
        <p:pic>
          <p:nvPicPr>
            <p:cNvPr id="174" name="Google Shape;174;p23"/>
            <p:cNvPicPr preferRelativeResize="0"/>
            <p:nvPr/>
          </p:nvPicPr>
          <p:blipFill>
            <a:blip r:embed="rId3">
              <a:alphaModFix/>
            </a:blip>
            <a:stretch>
              <a:fillRect/>
            </a:stretch>
          </p:blipFill>
          <p:spPr>
            <a:xfrm>
              <a:off x="1068975" y="3858225"/>
              <a:ext cx="408575" cy="245150"/>
            </a:xfrm>
            <a:prstGeom prst="rect">
              <a:avLst/>
            </a:prstGeom>
            <a:noFill/>
            <a:ln>
              <a:noFill/>
            </a:ln>
          </p:spPr>
        </p:pic>
      </p:grpSp>
      <p:pic>
        <p:nvPicPr>
          <p:cNvPr id="175" name="Google Shape;175;p23"/>
          <p:cNvPicPr preferRelativeResize="0"/>
          <p:nvPr/>
        </p:nvPicPr>
        <p:blipFill>
          <a:blip r:embed="rId4">
            <a:alphaModFix/>
          </a:blip>
          <a:stretch>
            <a:fillRect/>
          </a:stretch>
        </p:blipFill>
        <p:spPr>
          <a:xfrm>
            <a:off x="5600767" y="4173800"/>
            <a:ext cx="1283686" cy="437000"/>
          </a:xfrm>
          <a:prstGeom prst="rect">
            <a:avLst/>
          </a:prstGeom>
          <a:noFill/>
          <a:ln>
            <a:noFill/>
          </a:ln>
        </p:spPr>
      </p:pic>
      <p:grpSp>
        <p:nvGrpSpPr>
          <p:cNvPr id="176" name="Google Shape;176;p23"/>
          <p:cNvGrpSpPr/>
          <p:nvPr/>
        </p:nvGrpSpPr>
        <p:grpSpPr>
          <a:xfrm>
            <a:off x="5549175" y="2732707"/>
            <a:ext cx="3402144" cy="629189"/>
            <a:chOff x="4398650" y="2578410"/>
            <a:chExt cx="3402144" cy="629189"/>
          </a:xfrm>
        </p:grpSpPr>
        <p:grpSp>
          <p:nvGrpSpPr>
            <p:cNvPr id="177" name="Google Shape;177;p23"/>
            <p:cNvGrpSpPr/>
            <p:nvPr/>
          </p:nvGrpSpPr>
          <p:grpSpPr>
            <a:xfrm>
              <a:off x="5315735" y="2578410"/>
              <a:ext cx="2485058" cy="629189"/>
              <a:chOff x="2827475" y="2822309"/>
              <a:chExt cx="2771647" cy="787175"/>
            </a:xfrm>
          </p:grpSpPr>
          <p:pic>
            <p:nvPicPr>
              <p:cNvPr id="178" name="Google Shape;178;p23"/>
              <p:cNvPicPr preferRelativeResize="0"/>
              <p:nvPr/>
            </p:nvPicPr>
            <p:blipFill>
              <a:blip r:embed="rId5">
                <a:alphaModFix/>
              </a:blip>
              <a:stretch>
                <a:fillRect/>
              </a:stretch>
            </p:blipFill>
            <p:spPr>
              <a:xfrm>
                <a:off x="4338272" y="2822309"/>
                <a:ext cx="1260850" cy="787175"/>
              </a:xfrm>
              <a:prstGeom prst="rect">
                <a:avLst/>
              </a:prstGeom>
              <a:noFill/>
              <a:ln>
                <a:noFill/>
              </a:ln>
            </p:spPr>
          </p:pic>
          <p:pic>
            <p:nvPicPr>
              <p:cNvPr id="179" name="Google Shape;179;p23"/>
              <p:cNvPicPr preferRelativeResize="0"/>
              <p:nvPr/>
            </p:nvPicPr>
            <p:blipFill>
              <a:blip r:embed="rId6">
                <a:alphaModFix/>
              </a:blip>
              <a:stretch>
                <a:fillRect/>
              </a:stretch>
            </p:blipFill>
            <p:spPr>
              <a:xfrm>
                <a:off x="2827475" y="2855588"/>
                <a:ext cx="1460175" cy="720600"/>
              </a:xfrm>
              <a:prstGeom prst="rect">
                <a:avLst/>
              </a:prstGeom>
              <a:noFill/>
              <a:ln>
                <a:noFill/>
              </a:ln>
            </p:spPr>
          </p:pic>
        </p:grpSp>
        <p:pic>
          <p:nvPicPr>
            <p:cNvPr id="180" name="Google Shape;180;p23"/>
            <p:cNvPicPr preferRelativeResize="0"/>
            <p:nvPr/>
          </p:nvPicPr>
          <p:blipFill>
            <a:blip r:embed="rId7">
              <a:alphaModFix/>
            </a:blip>
            <a:stretch>
              <a:fillRect/>
            </a:stretch>
          </p:blipFill>
          <p:spPr>
            <a:xfrm>
              <a:off x="4398650" y="2726587"/>
              <a:ext cx="917083" cy="436999"/>
            </a:xfrm>
            <a:prstGeom prst="rect">
              <a:avLst/>
            </a:prstGeom>
            <a:noFill/>
            <a:ln>
              <a:noFill/>
            </a:ln>
          </p:spPr>
        </p:pic>
      </p:grpSp>
      <p:pic>
        <p:nvPicPr>
          <p:cNvPr id="181" name="Google Shape;181;p23"/>
          <p:cNvPicPr preferRelativeResize="0"/>
          <p:nvPr/>
        </p:nvPicPr>
        <p:blipFill>
          <a:blip r:embed="rId8">
            <a:alphaModFix/>
          </a:blip>
          <a:stretch>
            <a:fillRect/>
          </a:stretch>
        </p:blipFill>
        <p:spPr>
          <a:xfrm>
            <a:off x="5567000" y="3252839"/>
            <a:ext cx="2947200" cy="935750"/>
          </a:xfrm>
          <a:prstGeom prst="rect">
            <a:avLst/>
          </a:prstGeom>
          <a:noFill/>
          <a:ln>
            <a:noFill/>
          </a:ln>
        </p:spPr>
      </p:pic>
      <p:sp>
        <p:nvSpPr>
          <p:cNvPr id="182" name="Google Shape;182;p23"/>
          <p:cNvSpPr txBox="1"/>
          <p:nvPr/>
        </p:nvSpPr>
        <p:spPr>
          <a:xfrm>
            <a:off x="978426" y="4261250"/>
            <a:ext cx="7338900" cy="392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900"/>
              </a:spcBef>
              <a:spcAft>
                <a:spcPts val="200"/>
              </a:spcAft>
              <a:buClr>
                <a:schemeClr val="dk1"/>
              </a:buClr>
              <a:buSzPts val="1100"/>
              <a:buFont typeface="Arial"/>
              <a:buNone/>
            </a:pPr>
            <a:r>
              <a:rPr lang="en-GB" sz="1500">
                <a:solidFill>
                  <a:srgbClr val="3F3F3F"/>
                </a:solidFill>
                <a:latin typeface="Calibri"/>
                <a:ea typeface="Calibri"/>
                <a:cs typeface="Calibri"/>
                <a:sym typeface="Calibri"/>
              </a:rPr>
              <a:t>R(x)   -- Recommend score</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GB"/>
              <a:t>Algorithms - Recommendations Aggregate Jaccard</a:t>
            </a:r>
            <a:endParaRPr/>
          </a:p>
        </p:txBody>
      </p:sp>
      <p:sp>
        <p:nvSpPr>
          <p:cNvPr id="188" name="Google Shape;188;p24"/>
          <p:cNvSpPr txBox="1"/>
          <p:nvPr>
            <p:ph idx="1" type="body"/>
          </p:nvPr>
        </p:nvSpPr>
        <p:spPr>
          <a:xfrm>
            <a:off x="822954" y="1384300"/>
            <a:ext cx="4288500" cy="3017400"/>
          </a:xfrm>
          <a:prstGeom prst="rect">
            <a:avLst/>
          </a:prstGeom>
        </p:spPr>
        <p:txBody>
          <a:bodyPr anchorCtr="0" anchor="t" bIns="34275" lIns="0" spcFirstLastPara="1" rIns="0" wrap="square" tIns="34275">
            <a:normAutofit/>
          </a:bodyPr>
          <a:lstStyle/>
          <a:p>
            <a:pPr indent="-317500" lvl="0" marL="457200" rtl="0" algn="l">
              <a:spcBef>
                <a:spcPts val="900"/>
              </a:spcBef>
              <a:spcAft>
                <a:spcPts val="0"/>
              </a:spcAft>
              <a:buSzPts val="1400"/>
              <a:buChar char="●"/>
            </a:pPr>
            <a:r>
              <a:rPr lang="en-GB"/>
              <a:t>For each </a:t>
            </a:r>
            <a:r>
              <a:rPr b="1" lang="en-GB"/>
              <a:t>Article </a:t>
            </a:r>
            <a:r>
              <a:rPr lang="en-GB"/>
              <a:t>that not in </a:t>
            </a:r>
            <a:r>
              <a:rPr b="1" lang="en-GB"/>
              <a:t>favorites </a:t>
            </a:r>
            <a:r>
              <a:rPr lang="en-GB"/>
              <a:t>- </a:t>
            </a:r>
            <a:endParaRPr/>
          </a:p>
          <a:p>
            <a:pPr indent="-317500" lvl="1" marL="914400" rtl="0" algn="l">
              <a:spcBef>
                <a:spcPts val="0"/>
              </a:spcBef>
              <a:spcAft>
                <a:spcPts val="0"/>
              </a:spcAft>
              <a:buSzPts val="1400"/>
              <a:buChar char="○"/>
            </a:pPr>
            <a:r>
              <a:rPr lang="en-GB"/>
              <a:t>Compute the jaccard coefficient to all favorite articles </a:t>
            </a:r>
            <a:br>
              <a:rPr lang="en-GB"/>
            </a:br>
            <a:endParaRPr/>
          </a:p>
          <a:p>
            <a:pPr indent="-317500" lvl="0" marL="457200" rtl="0" algn="l">
              <a:spcBef>
                <a:spcPts val="0"/>
              </a:spcBef>
              <a:spcAft>
                <a:spcPts val="0"/>
              </a:spcAft>
              <a:buSzPts val="1400"/>
              <a:buChar char="●"/>
            </a:pPr>
            <a:r>
              <a:rPr lang="en-GB"/>
              <a:t>For each </a:t>
            </a:r>
            <a:r>
              <a:rPr b="1" lang="en-GB"/>
              <a:t>Article</a:t>
            </a:r>
            <a:r>
              <a:rPr lang="en-GB"/>
              <a:t> that not in favorites</a:t>
            </a:r>
            <a:r>
              <a:rPr lang="en-GB"/>
              <a:t> - </a:t>
            </a:r>
            <a:endParaRPr/>
          </a:p>
          <a:p>
            <a:pPr indent="-317500" lvl="1" marL="914400" rtl="0" algn="l">
              <a:spcBef>
                <a:spcPts val="0"/>
              </a:spcBef>
              <a:spcAft>
                <a:spcPts val="0"/>
              </a:spcAft>
              <a:buSzPts val="1400"/>
              <a:buChar char="○"/>
            </a:pPr>
            <a:r>
              <a:rPr lang="en-GB"/>
              <a:t>Sum the coefficients</a:t>
            </a:r>
            <a:br>
              <a:rPr lang="en-GB"/>
            </a:br>
            <a:endParaRPr/>
          </a:p>
          <a:p>
            <a:pPr indent="-317500" lvl="0" marL="457200" rtl="0" algn="l">
              <a:spcBef>
                <a:spcPts val="0"/>
              </a:spcBef>
              <a:spcAft>
                <a:spcPts val="0"/>
              </a:spcAft>
              <a:buSzPts val="1400"/>
              <a:buChar char="●"/>
            </a:pPr>
            <a:r>
              <a:rPr lang="en-GB"/>
              <a:t>Return top n articles by aggregated result</a:t>
            </a:r>
            <a:endParaRPr/>
          </a:p>
        </p:txBody>
      </p:sp>
      <p:pic>
        <p:nvPicPr>
          <p:cNvPr id="189" name="Google Shape;189;p24"/>
          <p:cNvPicPr preferRelativeResize="0"/>
          <p:nvPr/>
        </p:nvPicPr>
        <p:blipFill>
          <a:blip r:embed="rId3">
            <a:alphaModFix/>
          </a:blip>
          <a:stretch>
            <a:fillRect/>
          </a:stretch>
        </p:blipFill>
        <p:spPr>
          <a:xfrm>
            <a:off x="5300625" y="1473375"/>
            <a:ext cx="2963400" cy="2698250"/>
          </a:xfrm>
          <a:prstGeom prst="rect">
            <a:avLst/>
          </a:prstGeom>
          <a:noFill/>
          <a:ln>
            <a:noFill/>
          </a:ln>
        </p:spPr>
      </p:pic>
      <p:grpSp>
        <p:nvGrpSpPr>
          <p:cNvPr id="190" name="Google Shape;190;p24"/>
          <p:cNvGrpSpPr/>
          <p:nvPr/>
        </p:nvGrpSpPr>
        <p:grpSpPr>
          <a:xfrm>
            <a:off x="5226588" y="1303050"/>
            <a:ext cx="3113644" cy="2879700"/>
            <a:chOff x="5226588" y="1303050"/>
            <a:chExt cx="3113644" cy="2879700"/>
          </a:xfrm>
        </p:grpSpPr>
        <p:pic>
          <p:nvPicPr>
            <p:cNvPr id="191" name="Google Shape;191;p24"/>
            <p:cNvPicPr preferRelativeResize="0"/>
            <p:nvPr/>
          </p:nvPicPr>
          <p:blipFill>
            <a:blip r:embed="rId3">
              <a:alphaModFix/>
            </a:blip>
            <a:stretch>
              <a:fillRect/>
            </a:stretch>
          </p:blipFill>
          <p:spPr>
            <a:xfrm>
              <a:off x="5300625" y="1484500"/>
              <a:ext cx="2963400" cy="2698250"/>
            </a:xfrm>
            <a:prstGeom prst="rect">
              <a:avLst/>
            </a:prstGeom>
            <a:noFill/>
            <a:ln>
              <a:noFill/>
            </a:ln>
          </p:spPr>
        </p:pic>
        <p:sp>
          <p:nvSpPr>
            <p:cNvPr id="192" name="Google Shape;192;p24"/>
            <p:cNvSpPr txBox="1"/>
            <p:nvPr/>
          </p:nvSpPr>
          <p:spPr>
            <a:xfrm>
              <a:off x="5226588" y="1303050"/>
              <a:ext cx="692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latin typeface="Calibri"/>
                  <a:ea typeface="Calibri"/>
                  <a:cs typeface="Calibri"/>
                  <a:sym typeface="Calibri"/>
                </a:rPr>
                <a:t>Users</a:t>
              </a:r>
              <a:endParaRPr b="1" sz="1700">
                <a:latin typeface="Calibri"/>
                <a:ea typeface="Calibri"/>
                <a:cs typeface="Calibri"/>
                <a:sym typeface="Calibri"/>
              </a:endParaRPr>
            </a:p>
          </p:txBody>
        </p:sp>
        <p:sp>
          <p:nvSpPr>
            <p:cNvPr id="193" name="Google Shape;193;p24"/>
            <p:cNvSpPr txBox="1"/>
            <p:nvPr/>
          </p:nvSpPr>
          <p:spPr>
            <a:xfrm>
              <a:off x="7288731" y="1303050"/>
              <a:ext cx="1051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latin typeface="Calibri"/>
                  <a:ea typeface="Calibri"/>
                  <a:cs typeface="Calibri"/>
                  <a:sym typeface="Calibri"/>
                </a:rPr>
                <a:t>Articles</a:t>
              </a:r>
              <a:endParaRPr b="1" sz="1700">
                <a:latin typeface="Calibri"/>
                <a:ea typeface="Calibri"/>
                <a:cs typeface="Calibri"/>
                <a:sym typeface="Calibri"/>
              </a:endParaRPr>
            </a:p>
          </p:txBody>
        </p:sp>
      </p:grpSp>
      <p:pic>
        <p:nvPicPr>
          <p:cNvPr id="194" name="Google Shape;194;p24"/>
          <p:cNvPicPr preferRelativeResize="0"/>
          <p:nvPr/>
        </p:nvPicPr>
        <p:blipFill>
          <a:blip r:embed="rId4">
            <a:alphaModFix/>
          </a:blip>
          <a:stretch>
            <a:fillRect/>
          </a:stretch>
        </p:blipFill>
        <p:spPr>
          <a:xfrm>
            <a:off x="1410384" y="3756687"/>
            <a:ext cx="3113625" cy="988559"/>
          </a:xfrm>
          <a:prstGeom prst="rect">
            <a:avLst/>
          </a:prstGeom>
          <a:noFill/>
          <a:ln>
            <a:noFill/>
          </a:ln>
        </p:spPr>
      </p:pic>
      <p:grpSp>
        <p:nvGrpSpPr>
          <p:cNvPr id="195" name="Google Shape;195;p24"/>
          <p:cNvGrpSpPr/>
          <p:nvPr/>
        </p:nvGrpSpPr>
        <p:grpSpPr>
          <a:xfrm>
            <a:off x="4938075" y="3954048"/>
            <a:ext cx="3402144" cy="629189"/>
            <a:chOff x="4398650" y="2578410"/>
            <a:chExt cx="3402144" cy="629189"/>
          </a:xfrm>
        </p:grpSpPr>
        <p:grpSp>
          <p:nvGrpSpPr>
            <p:cNvPr id="196" name="Google Shape;196;p24"/>
            <p:cNvGrpSpPr/>
            <p:nvPr/>
          </p:nvGrpSpPr>
          <p:grpSpPr>
            <a:xfrm>
              <a:off x="5315735" y="2578410"/>
              <a:ext cx="2485058" cy="629189"/>
              <a:chOff x="2827475" y="2822309"/>
              <a:chExt cx="2771647" cy="787175"/>
            </a:xfrm>
          </p:grpSpPr>
          <p:pic>
            <p:nvPicPr>
              <p:cNvPr id="197" name="Google Shape;197;p24"/>
              <p:cNvPicPr preferRelativeResize="0"/>
              <p:nvPr/>
            </p:nvPicPr>
            <p:blipFill>
              <a:blip r:embed="rId5">
                <a:alphaModFix/>
              </a:blip>
              <a:stretch>
                <a:fillRect/>
              </a:stretch>
            </p:blipFill>
            <p:spPr>
              <a:xfrm>
                <a:off x="4338272" y="2822309"/>
                <a:ext cx="1260850" cy="787175"/>
              </a:xfrm>
              <a:prstGeom prst="rect">
                <a:avLst/>
              </a:prstGeom>
              <a:noFill/>
              <a:ln>
                <a:noFill/>
              </a:ln>
            </p:spPr>
          </p:pic>
          <p:pic>
            <p:nvPicPr>
              <p:cNvPr id="198" name="Google Shape;198;p24"/>
              <p:cNvPicPr preferRelativeResize="0"/>
              <p:nvPr/>
            </p:nvPicPr>
            <p:blipFill>
              <a:blip r:embed="rId6">
                <a:alphaModFix/>
              </a:blip>
              <a:stretch>
                <a:fillRect/>
              </a:stretch>
            </p:blipFill>
            <p:spPr>
              <a:xfrm>
                <a:off x="2827475" y="2855588"/>
                <a:ext cx="1460175" cy="720600"/>
              </a:xfrm>
              <a:prstGeom prst="rect">
                <a:avLst/>
              </a:prstGeom>
              <a:noFill/>
              <a:ln>
                <a:noFill/>
              </a:ln>
            </p:spPr>
          </p:pic>
        </p:grpSp>
        <p:pic>
          <p:nvPicPr>
            <p:cNvPr id="199" name="Google Shape;199;p24"/>
            <p:cNvPicPr preferRelativeResize="0"/>
            <p:nvPr/>
          </p:nvPicPr>
          <p:blipFill>
            <a:blip r:embed="rId7">
              <a:alphaModFix/>
            </a:blip>
            <a:stretch>
              <a:fillRect/>
            </a:stretch>
          </p:blipFill>
          <p:spPr>
            <a:xfrm>
              <a:off x="4398650" y="2726587"/>
              <a:ext cx="917083" cy="436999"/>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GB"/>
              <a:t>Algorithms - Recommendations Example</a:t>
            </a:r>
            <a:endParaRPr/>
          </a:p>
        </p:txBody>
      </p:sp>
      <p:sp>
        <p:nvSpPr>
          <p:cNvPr id="205" name="Google Shape;205;p25"/>
          <p:cNvSpPr txBox="1"/>
          <p:nvPr>
            <p:ph idx="1" type="body"/>
          </p:nvPr>
        </p:nvSpPr>
        <p:spPr>
          <a:xfrm>
            <a:off x="822960" y="1384300"/>
            <a:ext cx="7543800" cy="3017400"/>
          </a:xfrm>
          <a:prstGeom prst="rect">
            <a:avLst/>
          </a:prstGeom>
        </p:spPr>
        <p:txBody>
          <a:bodyPr anchorCtr="0" anchor="t" bIns="34275" lIns="0" spcFirstLastPara="1" rIns="0" wrap="square" tIns="34275">
            <a:normAutofit/>
          </a:bodyPr>
          <a:lstStyle/>
          <a:p>
            <a:pPr indent="0" lvl="0" marL="0" rtl="0" algn="l">
              <a:spcBef>
                <a:spcPts val="900"/>
              </a:spcBef>
              <a:spcAft>
                <a:spcPts val="0"/>
              </a:spcAft>
              <a:buNone/>
            </a:pPr>
            <a:r>
              <a:rPr lang="en-GB" sz="1800"/>
              <a:t>We will recommend for B</a:t>
            </a:r>
            <a:endParaRPr sz="1800"/>
          </a:p>
          <a:p>
            <a:pPr indent="0" lvl="0" marL="0" rtl="0" algn="l">
              <a:spcBef>
                <a:spcPts val="900"/>
              </a:spcBef>
              <a:spcAft>
                <a:spcPts val="0"/>
              </a:spcAft>
              <a:buNone/>
            </a:pPr>
            <a:r>
              <a:rPr lang="en-GB" sz="1800"/>
              <a:t>B liked F &amp; E articles</a:t>
            </a:r>
            <a:endParaRPr sz="1800"/>
          </a:p>
          <a:p>
            <a:pPr indent="0" lvl="0" marL="0" rtl="0" algn="l">
              <a:spcBef>
                <a:spcPts val="900"/>
              </a:spcBef>
              <a:spcAft>
                <a:spcPts val="200"/>
              </a:spcAft>
              <a:buNone/>
            </a:pPr>
            <a:r>
              <a:rPr lang="en-GB" sz="1800"/>
              <a:t>Compute : </a:t>
            </a:r>
            <a:endParaRPr sz="1800"/>
          </a:p>
        </p:txBody>
      </p:sp>
      <p:sp>
        <p:nvSpPr>
          <p:cNvPr id="206" name="Google Shape;206;p25"/>
          <p:cNvSpPr txBox="1"/>
          <p:nvPr/>
        </p:nvSpPr>
        <p:spPr>
          <a:xfrm>
            <a:off x="745425" y="2577550"/>
            <a:ext cx="1420800" cy="1542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900"/>
              </a:spcBef>
              <a:spcAft>
                <a:spcPts val="0"/>
              </a:spcAft>
              <a:buNone/>
            </a:pPr>
            <a:r>
              <a:rPr lang="en-GB" sz="1800">
                <a:solidFill>
                  <a:srgbClr val="3F3F3F"/>
                </a:solidFill>
                <a:latin typeface="Calibri"/>
                <a:ea typeface="Calibri"/>
                <a:cs typeface="Calibri"/>
                <a:sym typeface="Calibri"/>
              </a:rPr>
              <a:t>J(F, G) = 1/2</a:t>
            </a:r>
            <a:endParaRPr sz="1800">
              <a:solidFill>
                <a:srgbClr val="3F3F3F"/>
              </a:solidFill>
              <a:latin typeface="Calibri"/>
              <a:ea typeface="Calibri"/>
              <a:cs typeface="Calibri"/>
              <a:sym typeface="Calibri"/>
            </a:endParaRPr>
          </a:p>
          <a:p>
            <a:pPr indent="0" lvl="0" marL="0" rtl="0" algn="l">
              <a:lnSpc>
                <a:spcPct val="90000"/>
              </a:lnSpc>
              <a:spcBef>
                <a:spcPts val="900"/>
              </a:spcBef>
              <a:spcAft>
                <a:spcPts val="0"/>
              </a:spcAft>
              <a:buClr>
                <a:schemeClr val="dk1"/>
              </a:buClr>
              <a:buSzPts val="1100"/>
              <a:buFont typeface="Arial"/>
              <a:buNone/>
            </a:pPr>
            <a:r>
              <a:rPr lang="en-GB" sz="1800">
                <a:solidFill>
                  <a:srgbClr val="3F3F3F"/>
                </a:solidFill>
                <a:latin typeface="Calibri"/>
                <a:ea typeface="Calibri"/>
                <a:cs typeface="Calibri"/>
                <a:sym typeface="Calibri"/>
              </a:rPr>
              <a:t>J(E,G) = 1/3</a:t>
            </a:r>
            <a:endParaRPr sz="1800">
              <a:solidFill>
                <a:srgbClr val="3F3F3F"/>
              </a:solidFill>
              <a:latin typeface="Calibri"/>
              <a:ea typeface="Calibri"/>
              <a:cs typeface="Calibri"/>
              <a:sym typeface="Calibri"/>
            </a:endParaRPr>
          </a:p>
          <a:p>
            <a:pPr indent="0" lvl="0" marL="0" rtl="0" algn="l">
              <a:lnSpc>
                <a:spcPct val="90000"/>
              </a:lnSpc>
              <a:spcBef>
                <a:spcPts val="900"/>
              </a:spcBef>
              <a:spcAft>
                <a:spcPts val="0"/>
              </a:spcAft>
              <a:buClr>
                <a:schemeClr val="dk1"/>
              </a:buClr>
              <a:buSzPts val="1100"/>
              <a:buFont typeface="Arial"/>
              <a:buNone/>
            </a:pPr>
            <a:r>
              <a:rPr lang="en-GB" sz="1800">
                <a:solidFill>
                  <a:srgbClr val="3F3F3F"/>
                </a:solidFill>
                <a:latin typeface="Calibri"/>
                <a:ea typeface="Calibri"/>
                <a:cs typeface="Calibri"/>
                <a:sym typeface="Calibri"/>
              </a:rPr>
              <a:t>J(F,J) = 0</a:t>
            </a:r>
            <a:endParaRPr sz="1800">
              <a:solidFill>
                <a:srgbClr val="3F3F3F"/>
              </a:solidFill>
              <a:latin typeface="Calibri"/>
              <a:ea typeface="Calibri"/>
              <a:cs typeface="Calibri"/>
              <a:sym typeface="Calibri"/>
            </a:endParaRPr>
          </a:p>
          <a:p>
            <a:pPr indent="0" lvl="0" marL="0" rtl="0" algn="l">
              <a:lnSpc>
                <a:spcPct val="90000"/>
              </a:lnSpc>
              <a:spcBef>
                <a:spcPts val="900"/>
              </a:spcBef>
              <a:spcAft>
                <a:spcPts val="200"/>
              </a:spcAft>
              <a:buClr>
                <a:schemeClr val="dk1"/>
              </a:buClr>
              <a:buSzPts val="1100"/>
              <a:buFont typeface="Arial"/>
              <a:buNone/>
            </a:pPr>
            <a:r>
              <a:rPr lang="en-GB" sz="1800">
                <a:solidFill>
                  <a:srgbClr val="3F3F3F"/>
                </a:solidFill>
                <a:latin typeface="Calibri"/>
                <a:ea typeface="Calibri"/>
                <a:cs typeface="Calibri"/>
                <a:sym typeface="Calibri"/>
              </a:rPr>
              <a:t>J(E,J) = 1/3</a:t>
            </a:r>
            <a:endParaRPr sz="1800">
              <a:latin typeface="Calibri"/>
              <a:ea typeface="Calibri"/>
              <a:cs typeface="Calibri"/>
              <a:sym typeface="Calibri"/>
            </a:endParaRPr>
          </a:p>
        </p:txBody>
      </p:sp>
      <p:cxnSp>
        <p:nvCxnSpPr>
          <p:cNvPr id="207" name="Google Shape;207;p25"/>
          <p:cNvCxnSpPr>
            <a:stCxn id="206" idx="3"/>
            <a:endCxn id="208" idx="1"/>
          </p:cNvCxnSpPr>
          <p:nvPr/>
        </p:nvCxnSpPr>
        <p:spPr>
          <a:xfrm flipH="1" rot="10800000">
            <a:off x="2166225" y="2925400"/>
            <a:ext cx="693000" cy="423300"/>
          </a:xfrm>
          <a:prstGeom prst="straightConnector1">
            <a:avLst/>
          </a:prstGeom>
          <a:noFill/>
          <a:ln cap="flat" cmpd="sng" w="9525">
            <a:solidFill>
              <a:schemeClr val="dk2"/>
            </a:solidFill>
            <a:prstDash val="solid"/>
            <a:round/>
            <a:headEnd len="med" w="med" type="none"/>
            <a:tailEnd len="med" w="med" type="none"/>
          </a:ln>
        </p:spPr>
      </p:cxnSp>
      <p:sp>
        <p:nvSpPr>
          <p:cNvPr id="208" name="Google Shape;208;p25"/>
          <p:cNvSpPr txBox="1"/>
          <p:nvPr/>
        </p:nvSpPr>
        <p:spPr>
          <a:xfrm>
            <a:off x="2859075" y="2692900"/>
            <a:ext cx="1737300" cy="46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Calibri"/>
                <a:ea typeface="Calibri"/>
                <a:cs typeface="Calibri"/>
                <a:sym typeface="Calibri"/>
              </a:rPr>
              <a:t>R(G) = ½ + ⅓ = ⅚ </a:t>
            </a:r>
            <a:endParaRPr sz="1800">
              <a:latin typeface="Calibri"/>
              <a:ea typeface="Calibri"/>
              <a:cs typeface="Calibri"/>
              <a:sym typeface="Calibri"/>
            </a:endParaRPr>
          </a:p>
        </p:txBody>
      </p:sp>
      <p:sp>
        <p:nvSpPr>
          <p:cNvPr id="209" name="Google Shape;209;p25"/>
          <p:cNvSpPr txBox="1"/>
          <p:nvPr/>
        </p:nvSpPr>
        <p:spPr>
          <a:xfrm>
            <a:off x="2857426" y="3513800"/>
            <a:ext cx="1775700" cy="46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Calibri"/>
                <a:ea typeface="Calibri"/>
                <a:cs typeface="Calibri"/>
                <a:sym typeface="Calibri"/>
              </a:rPr>
              <a:t>R(J) = 0 + ⅓ = ⅓  </a:t>
            </a:r>
            <a:endParaRPr sz="1800">
              <a:latin typeface="Calibri"/>
              <a:ea typeface="Calibri"/>
              <a:cs typeface="Calibri"/>
              <a:sym typeface="Calibri"/>
            </a:endParaRPr>
          </a:p>
        </p:txBody>
      </p:sp>
      <p:cxnSp>
        <p:nvCxnSpPr>
          <p:cNvPr id="210" name="Google Shape;210;p25"/>
          <p:cNvCxnSpPr>
            <a:stCxn id="206" idx="3"/>
            <a:endCxn id="209" idx="1"/>
          </p:cNvCxnSpPr>
          <p:nvPr/>
        </p:nvCxnSpPr>
        <p:spPr>
          <a:xfrm>
            <a:off x="2166225" y="3348700"/>
            <a:ext cx="691200" cy="397500"/>
          </a:xfrm>
          <a:prstGeom prst="straightConnector1">
            <a:avLst/>
          </a:prstGeom>
          <a:noFill/>
          <a:ln cap="flat" cmpd="sng" w="9525">
            <a:solidFill>
              <a:schemeClr val="dk2"/>
            </a:solidFill>
            <a:prstDash val="solid"/>
            <a:round/>
            <a:headEnd len="med" w="med" type="none"/>
            <a:tailEnd len="med" w="med" type="none"/>
          </a:ln>
        </p:spPr>
      </p:cxnSp>
      <p:sp>
        <p:nvSpPr>
          <p:cNvPr id="211" name="Google Shape;211;p25"/>
          <p:cNvSpPr txBox="1"/>
          <p:nvPr/>
        </p:nvSpPr>
        <p:spPr>
          <a:xfrm>
            <a:off x="669225" y="4193050"/>
            <a:ext cx="7343700" cy="46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Calibri"/>
                <a:ea typeface="Calibri"/>
                <a:cs typeface="Calibri"/>
                <a:sym typeface="Calibri"/>
              </a:rPr>
              <a:t>Hence - We will prefer G over J</a:t>
            </a:r>
            <a:endParaRPr sz="1800">
              <a:latin typeface="Calibri"/>
              <a:ea typeface="Calibri"/>
              <a:cs typeface="Calibri"/>
              <a:sym typeface="Calibri"/>
            </a:endParaRPr>
          </a:p>
        </p:txBody>
      </p:sp>
      <p:grpSp>
        <p:nvGrpSpPr>
          <p:cNvPr id="212" name="Google Shape;212;p25"/>
          <p:cNvGrpSpPr/>
          <p:nvPr/>
        </p:nvGrpSpPr>
        <p:grpSpPr>
          <a:xfrm>
            <a:off x="5226588" y="1303050"/>
            <a:ext cx="3113644" cy="2879700"/>
            <a:chOff x="5226588" y="1303050"/>
            <a:chExt cx="3113644" cy="2879700"/>
          </a:xfrm>
        </p:grpSpPr>
        <p:pic>
          <p:nvPicPr>
            <p:cNvPr id="213" name="Google Shape;213;p25"/>
            <p:cNvPicPr preferRelativeResize="0"/>
            <p:nvPr/>
          </p:nvPicPr>
          <p:blipFill>
            <a:blip r:embed="rId3">
              <a:alphaModFix/>
            </a:blip>
            <a:stretch>
              <a:fillRect/>
            </a:stretch>
          </p:blipFill>
          <p:spPr>
            <a:xfrm>
              <a:off x="5300625" y="1484500"/>
              <a:ext cx="2963400" cy="2698250"/>
            </a:xfrm>
            <a:prstGeom prst="rect">
              <a:avLst/>
            </a:prstGeom>
            <a:noFill/>
            <a:ln>
              <a:noFill/>
            </a:ln>
          </p:spPr>
        </p:pic>
        <p:sp>
          <p:nvSpPr>
            <p:cNvPr id="214" name="Google Shape;214;p25"/>
            <p:cNvSpPr txBox="1"/>
            <p:nvPr/>
          </p:nvSpPr>
          <p:spPr>
            <a:xfrm>
              <a:off x="5226588" y="1303050"/>
              <a:ext cx="692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latin typeface="Calibri"/>
                  <a:ea typeface="Calibri"/>
                  <a:cs typeface="Calibri"/>
                  <a:sym typeface="Calibri"/>
                </a:rPr>
                <a:t>Users</a:t>
              </a:r>
              <a:endParaRPr b="1" sz="1700">
                <a:latin typeface="Calibri"/>
                <a:ea typeface="Calibri"/>
                <a:cs typeface="Calibri"/>
                <a:sym typeface="Calibri"/>
              </a:endParaRPr>
            </a:p>
          </p:txBody>
        </p:sp>
        <p:sp>
          <p:nvSpPr>
            <p:cNvPr id="215" name="Google Shape;215;p25"/>
            <p:cNvSpPr txBox="1"/>
            <p:nvPr/>
          </p:nvSpPr>
          <p:spPr>
            <a:xfrm>
              <a:off x="7288731" y="1303050"/>
              <a:ext cx="1051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latin typeface="Calibri"/>
                  <a:ea typeface="Calibri"/>
                  <a:cs typeface="Calibri"/>
                  <a:sym typeface="Calibri"/>
                </a:rPr>
                <a:t>Articles</a:t>
              </a:r>
              <a:endParaRPr b="1" sz="1700">
                <a:latin typeface="Calibri"/>
                <a:ea typeface="Calibri"/>
                <a:cs typeface="Calibri"/>
                <a:sym typeface="Calibri"/>
              </a:endParaRPr>
            </a:p>
          </p:txBody>
        </p:sp>
      </p:grpSp>
      <p:pic>
        <p:nvPicPr>
          <p:cNvPr id="216" name="Google Shape;216;p25"/>
          <p:cNvPicPr preferRelativeResize="0"/>
          <p:nvPr/>
        </p:nvPicPr>
        <p:blipFill rotWithShape="1">
          <a:blip r:embed="rId4">
            <a:alphaModFix/>
          </a:blip>
          <a:srcRect b="9746" l="0" r="0" t="17894"/>
          <a:stretch/>
        </p:blipFill>
        <p:spPr>
          <a:xfrm>
            <a:off x="3681625" y="4096525"/>
            <a:ext cx="2789925" cy="64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GB"/>
              <a:t>Algorithms - Request routing	</a:t>
            </a:r>
            <a:endParaRPr/>
          </a:p>
        </p:txBody>
      </p:sp>
      <p:sp>
        <p:nvSpPr>
          <p:cNvPr id="222" name="Google Shape;222;p26"/>
          <p:cNvSpPr txBox="1"/>
          <p:nvPr>
            <p:ph idx="1" type="body"/>
          </p:nvPr>
        </p:nvSpPr>
        <p:spPr>
          <a:xfrm>
            <a:off x="822950" y="1384300"/>
            <a:ext cx="4104000" cy="3017400"/>
          </a:xfrm>
          <a:prstGeom prst="rect">
            <a:avLst/>
          </a:prstGeom>
        </p:spPr>
        <p:txBody>
          <a:bodyPr anchorCtr="0" anchor="t" bIns="34275" lIns="0" spcFirstLastPara="1" rIns="0" wrap="square" tIns="34275">
            <a:noAutofit/>
          </a:bodyPr>
          <a:lstStyle/>
          <a:p>
            <a:pPr indent="-342900" lvl="0" marL="457200" rtl="0" algn="l">
              <a:lnSpc>
                <a:spcPct val="140000"/>
              </a:lnSpc>
              <a:spcBef>
                <a:spcPts val="900"/>
              </a:spcBef>
              <a:spcAft>
                <a:spcPts val="0"/>
              </a:spcAft>
              <a:buSzPts val="1800"/>
              <a:buChar char="●"/>
            </a:pPr>
            <a:r>
              <a:rPr lang="en-GB" sz="1800"/>
              <a:t>Problem - Given user X offer the most “relevant” requests</a:t>
            </a:r>
            <a:endParaRPr sz="1800"/>
          </a:p>
          <a:p>
            <a:pPr indent="-342900" lvl="0" marL="457200" rtl="0" algn="l">
              <a:lnSpc>
                <a:spcPct val="140000"/>
              </a:lnSpc>
              <a:spcBef>
                <a:spcPts val="0"/>
              </a:spcBef>
              <a:spcAft>
                <a:spcPts val="0"/>
              </a:spcAft>
              <a:buSzPts val="1800"/>
              <a:buChar char="●"/>
            </a:pPr>
            <a:r>
              <a:rPr lang="en-GB" sz="1800"/>
              <a:t>What is relevant? </a:t>
            </a:r>
            <a:endParaRPr sz="1800"/>
          </a:p>
          <a:p>
            <a:pPr indent="-342900" lvl="0" marL="457200" rtl="0" algn="l">
              <a:lnSpc>
                <a:spcPct val="140000"/>
              </a:lnSpc>
              <a:spcBef>
                <a:spcPts val="0"/>
              </a:spcBef>
              <a:spcAft>
                <a:spcPts val="0"/>
              </a:spcAft>
              <a:buSzPts val="1800"/>
              <a:buChar char="●"/>
            </a:pPr>
            <a:r>
              <a:rPr lang="en-GB" sz="1800"/>
              <a:t>Solution - Tag based</a:t>
            </a:r>
            <a:endParaRPr sz="1800"/>
          </a:p>
          <a:p>
            <a:pPr indent="-342900" lvl="1" marL="914400" rtl="0" algn="l">
              <a:lnSpc>
                <a:spcPct val="140000"/>
              </a:lnSpc>
              <a:spcBef>
                <a:spcPts val="0"/>
              </a:spcBef>
              <a:spcAft>
                <a:spcPts val="0"/>
              </a:spcAft>
              <a:buSzPts val="1800"/>
              <a:buChar char="○"/>
            </a:pPr>
            <a:r>
              <a:rPr lang="en-GB" sz="1800"/>
              <a:t>Compute User tags</a:t>
            </a:r>
            <a:endParaRPr sz="1800"/>
          </a:p>
          <a:p>
            <a:pPr indent="-342900" lvl="1" marL="914400" rtl="0" algn="l">
              <a:lnSpc>
                <a:spcPct val="140000"/>
              </a:lnSpc>
              <a:spcBef>
                <a:spcPts val="0"/>
              </a:spcBef>
              <a:spcAft>
                <a:spcPts val="0"/>
              </a:spcAft>
              <a:buSzPts val="1800"/>
              <a:buChar char="○"/>
            </a:pPr>
            <a:r>
              <a:rPr lang="en-GB" sz="1800"/>
              <a:t>Choose requests regard articles with largest intersection set between tag set to user’s tag set</a:t>
            </a:r>
            <a:endParaRPr sz="1800"/>
          </a:p>
          <a:p>
            <a:pPr indent="0" lvl="0" marL="0" rtl="0" algn="l">
              <a:lnSpc>
                <a:spcPct val="140000"/>
              </a:lnSpc>
              <a:spcBef>
                <a:spcPts val="900"/>
              </a:spcBef>
              <a:spcAft>
                <a:spcPts val="200"/>
              </a:spcAft>
              <a:buNone/>
            </a:pPr>
            <a:r>
              <a:t/>
            </a:r>
            <a:endParaRPr sz="1800"/>
          </a:p>
        </p:txBody>
      </p:sp>
      <p:pic>
        <p:nvPicPr>
          <p:cNvPr id="223" name="Google Shape;223;p26"/>
          <p:cNvPicPr preferRelativeResize="0"/>
          <p:nvPr/>
        </p:nvPicPr>
        <p:blipFill>
          <a:blip r:embed="rId3">
            <a:alphaModFix/>
          </a:blip>
          <a:stretch>
            <a:fillRect/>
          </a:stretch>
        </p:blipFill>
        <p:spPr>
          <a:xfrm>
            <a:off x="4790005" y="2972980"/>
            <a:ext cx="2957366" cy="735550"/>
          </a:xfrm>
          <a:prstGeom prst="rect">
            <a:avLst/>
          </a:prstGeom>
          <a:noFill/>
          <a:ln>
            <a:noFill/>
          </a:ln>
        </p:spPr>
      </p:pic>
      <p:pic>
        <p:nvPicPr>
          <p:cNvPr id="224" name="Google Shape;224;p26"/>
          <p:cNvPicPr preferRelativeResize="0"/>
          <p:nvPr/>
        </p:nvPicPr>
        <p:blipFill rotWithShape="1">
          <a:blip r:embed="rId4">
            <a:alphaModFix/>
          </a:blip>
          <a:srcRect b="13621" l="4641" r="1584" t="20091"/>
          <a:stretch/>
        </p:blipFill>
        <p:spPr>
          <a:xfrm>
            <a:off x="4917000" y="1778500"/>
            <a:ext cx="4227000" cy="525686"/>
          </a:xfrm>
          <a:prstGeom prst="rect">
            <a:avLst/>
          </a:prstGeom>
          <a:noFill/>
          <a:ln>
            <a:noFill/>
          </a:ln>
        </p:spPr>
      </p:pic>
      <p:pic>
        <p:nvPicPr>
          <p:cNvPr id="225" name="Google Shape;225;p26"/>
          <p:cNvPicPr preferRelativeResize="0"/>
          <p:nvPr/>
        </p:nvPicPr>
        <p:blipFill rotWithShape="1">
          <a:blip r:embed="rId5">
            <a:alphaModFix/>
          </a:blip>
          <a:srcRect b="23391" l="3950" r="2223" t="24568"/>
          <a:stretch/>
        </p:blipFill>
        <p:spPr>
          <a:xfrm>
            <a:off x="4895550" y="2265875"/>
            <a:ext cx="3904875" cy="305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idx="1" type="body"/>
          </p:nvPr>
        </p:nvSpPr>
        <p:spPr>
          <a:xfrm>
            <a:off x="822960" y="3339846"/>
            <a:ext cx="7543800" cy="857400"/>
          </a:xfrm>
          <a:prstGeom prst="rect">
            <a:avLst/>
          </a:prstGeom>
        </p:spPr>
        <p:txBody>
          <a:bodyPr anchorCtr="0" anchor="t" bIns="34275" lIns="68575" spcFirstLastPara="1" rIns="68575" wrap="square" tIns="34275">
            <a:normAutofit/>
          </a:bodyPr>
          <a:lstStyle/>
          <a:p>
            <a:pPr indent="0" lvl="0" marL="0" rtl="0" algn="l">
              <a:spcBef>
                <a:spcPts val="1100"/>
              </a:spcBef>
              <a:spcAft>
                <a:spcPts val="0"/>
              </a:spcAft>
              <a:buClr>
                <a:schemeClr val="dk1"/>
              </a:buClr>
              <a:buSzPts val="1800"/>
              <a:buFont typeface="Arial"/>
              <a:buNone/>
            </a:pPr>
            <a:r>
              <a:rPr lang="en-GB" sz="1300"/>
              <a:t>You can join us at : </a:t>
            </a:r>
            <a:r>
              <a:rPr lang="en-GB" sz="1300" u="sng">
                <a:solidFill>
                  <a:schemeClr val="hlink"/>
                </a:solidFill>
                <a:hlinkClick r:id="rId3"/>
              </a:rPr>
              <a:t>http://readmeproj.online</a:t>
            </a:r>
            <a:endParaRPr sz="2000"/>
          </a:p>
          <a:p>
            <a:pPr indent="0" lvl="0" marL="0" rtl="0" algn="l">
              <a:spcBef>
                <a:spcPts val="1100"/>
              </a:spcBef>
              <a:spcAft>
                <a:spcPts val="0"/>
              </a:spcAft>
              <a:buClr>
                <a:schemeClr val="dk1"/>
              </a:buClr>
              <a:buSzPts val="1800"/>
              <a:buFont typeface="Arial"/>
              <a:buNone/>
            </a:pPr>
            <a:r>
              <a:rPr lang="en-GB" sz="1500"/>
              <a:t>Check out our </a:t>
            </a:r>
            <a:r>
              <a:rPr lang="en-GB" sz="1500" u="sng">
                <a:solidFill>
                  <a:schemeClr val="hlink"/>
                </a:solidFill>
                <a:hlinkClick r:id="rId4"/>
              </a:rPr>
              <a:t>https://github.com/ReadMeProj/ReadMe</a:t>
            </a:r>
            <a:endParaRPr sz="1500"/>
          </a:p>
        </p:txBody>
      </p:sp>
      <p:pic>
        <p:nvPicPr>
          <p:cNvPr id="231" name="Google Shape;231;p27"/>
          <p:cNvPicPr preferRelativeResize="0"/>
          <p:nvPr/>
        </p:nvPicPr>
        <p:blipFill>
          <a:blip r:embed="rId5">
            <a:alphaModFix/>
          </a:blip>
          <a:stretch>
            <a:fillRect/>
          </a:stretch>
        </p:blipFill>
        <p:spPr>
          <a:xfrm>
            <a:off x="1773185" y="375900"/>
            <a:ext cx="5254276" cy="1055075"/>
          </a:xfrm>
          <a:prstGeom prst="rect">
            <a:avLst/>
          </a:prstGeom>
          <a:noFill/>
          <a:ln>
            <a:noFill/>
          </a:ln>
        </p:spPr>
      </p:pic>
      <p:pic>
        <p:nvPicPr>
          <p:cNvPr id="232" name="Google Shape;232;p27"/>
          <p:cNvPicPr preferRelativeResize="0"/>
          <p:nvPr/>
        </p:nvPicPr>
        <p:blipFill>
          <a:blip r:embed="rId6">
            <a:alphaModFix/>
          </a:blip>
          <a:stretch>
            <a:fillRect/>
          </a:stretch>
        </p:blipFill>
        <p:spPr>
          <a:xfrm>
            <a:off x="1051550" y="1836601"/>
            <a:ext cx="7304451" cy="12052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4"/>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Clr>
                <a:srgbClr val="3F3F3F"/>
              </a:buClr>
              <a:buSzPts val="3600"/>
              <a:buFont typeface="Calibri"/>
              <a:buNone/>
            </a:pPr>
            <a:r>
              <a:rPr lang="en-GB"/>
              <a:t>What is ReadMe?</a:t>
            </a:r>
            <a:endParaRPr/>
          </a:p>
        </p:txBody>
      </p:sp>
      <p:sp>
        <p:nvSpPr>
          <p:cNvPr id="109" name="Google Shape;109;p14"/>
          <p:cNvSpPr txBox="1"/>
          <p:nvPr>
            <p:ph idx="1" type="body"/>
          </p:nvPr>
        </p:nvSpPr>
        <p:spPr>
          <a:xfrm>
            <a:off x="822960" y="1384300"/>
            <a:ext cx="7543800" cy="3017400"/>
          </a:xfrm>
          <a:prstGeom prst="rect">
            <a:avLst/>
          </a:prstGeom>
        </p:spPr>
        <p:txBody>
          <a:bodyPr anchorCtr="0" anchor="t" bIns="34275" lIns="0" spcFirstLastPara="1" rIns="0" wrap="square" tIns="34275">
            <a:normAutofit/>
          </a:bodyPr>
          <a:lstStyle/>
          <a:p>
            <a:pPr indent="-336550" lvl="0" marL="457200" rtl="0" algn="l">
              <a:lnSpc>
                <a:spcPct val="150000"/>
              </a:lnSpc>
              <a:spcBef>
                <a:spcPts val="900"/>
              </a:spcBef>
              <a:spcAft>
                <a:spcPts val="0"/>
              </a:spcAft>
              <a:buSzPts val="1700"/>
              <a:buChar char="●"/>
            </a:pPr>
            <a:r>
              <a:rPr lang="en-GB" sz="1800"/>
              <a:t>ReadMe is a crowd-sourced web app that helps users explore the news</a:t>
            </a:r>
            <a:br>
              <a:rPr lang="en-GB" sz="1800"/>
            </a:br>
            <a:endParaRPr sz="1800"/>
          </a:p>
          <a:p>
            <a:pPr indent="-342900" lvl="0" marL="457200" rtl="0" algn="l">
              <a:lnSpc>
                <a:spcPct val="150000"/>
              </a:lnSpc>
              <a:spcBef>
                <a:spcPts val="0"/>
              </a:spcBef>
              <a:spcAft>
                <a:spcPts val="0"/>
              </a:spcAft>
              <a:buSzPts val="1800"/>
              <a:buChar char="●"/>
            </a:pPr>
            <a:r>
              <a:rPr lang="en-GB" sz="1800"/>
              <a:t>Consists of 2 main parts:</a:t>
            </a:r>
            <a:endParaRPr sz="1800"/>
          </a:p>
          <a:p>
            <a:pPr indent="-342900" lvl="1" marL="914400" rtl="0" algn="l">
              <a:lnSpc>
                <a:spcPct val="150000"/>
              </a:lnSpc>
              <a:spcBef>
                <a:spcPts val="0"/>
              </a:spcBef>
              <a:spcAft>
                <a:spcPts val="0"/>
              </a:spcAft>
              <a:buSzPts val="1800"/>
              <a:buChar char="○"/>
            </a:pPr>
            <a:r>
              <a:rPr lang="en-GB" sz="1800"/>
              <a:t>Chrome extension - Accompanies the user while reading online</a:t>
            </a:r>
            <a:endParaRPr sz="1800"/>
          </a:p>
          <a:p>
            <a:pPr indent="-342900" lvl="1" marL="914400" rtl="0" algn="l">
              <a:lnSpc>
                <a:spcPct val="150000"/>
              </a:lnSpc>
              <a:spcBef>
                <a:spcPts val="0"/>
              </a:spcBef>
              <a:spcAft>
                <a:spcPts val="0"/>
              </a:spcAft>
              <a:buSzPts val="1800"/>
              <a:buChar char="○"/>
            </a:pPr>
            <a:r>
              <a:rPr lang="en-GB" sz="1800"/>
              <a:t>ReadMe Dashboard - Centered platform for news consuming and advanced features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GB"/>
              <a:t>Architecture</a:t>
            </a:r>
            <a:endParaRPr/>
          </a:p>
        </p:txBody>
      </p:sp>
      <p:pic>
        <p:nvPicPr>
          <p:cNvPr id="115" name="Google Shape;115;p15"/>
          <p:cNvPicPr preferRelativeResize="0"/>
          <p:nvPr/>
        </p:nvPicPr>
        <p:blipFill>
          <a:blip r:embed="rId3">
            <a:alphaModFix/>
          </a:blip>
          <a:stretch>
            <a:fillRect/>
          </a:stretch>
        </p:blipFill>
        <p:spPr>
          <a:xfrm>
            <a:off x="1093213" y="1391375"/>
            <a:ext cx="6957573" cy="3261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GB"/>
              <a:t>Architecture</a:t>
            </a:r>
            <a:endParaRPr/>
          </a:p>
        </p:txBody>
      </p:sp>
      <p:sp>
        <p:nvSpPr>
          <p:cNvPr id="121" name="Google Shape;121;p16"/>
          <p:cNvSpPr txBox="1"/>
          <p:nvPr>
            <p:ph idx="1" type="body"/>
          </p:nvPr>
        </p:nvSpPr>
        <p:spPr>
          <a:xfrm>
            <a:off x="822960" y="1384300"/>
            <a:ext cx="7543800" cy="3017400"/>
          </a:xfrm>
          <a:prstGeom prst="rect">
            <a:avLst/>
          </a:prstGeom>
        </p:spPr>
        <p:txBody>
          <a:bodyPr anchorCtr="0" anchor="t" bIns="34275" lIns="0" spcFirstLastPara="1" rIns="0" wrap="square" tIns="34275">
            <a:normAutofit/>
          </a:bodyPr>
          <a:lstStyle/>
          <a:p>
            <a:pPr indent="-342900" lvl="0" marL="457200" rtl="0" algn="l">
              <a:lnSpc>
                <a:spcPct val="150000"/>
              </a:lnSpc>
              <a:spcBef>
                <a:spcPts val="900"/>
              </a:spcBef>
              <a:spcAft>
                <a:spcPts val="0"/>
              </a:spcAft>
              <a:buSzPts val="1800"/>
              <a:buChar char="•"/>
            </a:pPr>
            <a:r>
              <a:rPr lang="en-GB" sz="1800"/>
              <a:t>Used </a:t>
            </a:r>
            <a:r>
              <a:rPr b="1" lang="en-GB" sz="1800"/>
              <a:t>Python, React, Golang</a:t>
            </a:r>
            <a:r>
              <a:rPr lang="en-GB" sz="1800"/>
              <a:t> as tech stack</a:t>
            </a:r>
            <a:endParaRPr sz="1800"/>
          </a:p>
          <a:p>
            <a:pPr indent="-342900" lvl="0" marL="457200" rtl="0" algn="l">
              <a:lnSpc>
                <a:spcPct val="150000"/>
              </a:lnSpc>
              <a:spcBef>
                <a:spcPts val="0"/>
              </a:spcBef>
              <a:spcAft>
                <a:spcPts val="0"/>
              </a:spcAft>
              <a:buSzPts val="1800"/>
              <a:buChar char="•"/>
            </a:pPr>
            <a:r>
              <a:rPr lang="en-GB" sz="1800"/>
              <a:t>Used </a:t>
            </a:r>
            <a:r>
              <a:rPr b="1" lang="en-GB" sz="1800"/>
              <a:t>MongoDB </a:t>
            </a:r>
            <a:r>
              <a:rPr lang="en-GB" sz="1800"/>
              <a:t>as dbms </a:t>
            </a:r>
            <a:endParaRPr sz="1800"/>
          </a:p>
          <a:p>
            <a:pPr indent="-342900" lvl="0" marL="457200" rtl="0" algn="l">
              <a:lnSpc>
                <a:spcPct val="150000"/>
              </a:lnSpc>
              <a:spcBef>
                <a:spcPts val="0"/>
              </a:spcBef>
              <a:spcAft>
                <a:spcPts val="0"/>
              </a:spcAft>
              <a:buSzPts val="1800"/>
              <a:buChar char="•"/>
            </a:pPr>
            <a:r>
              <a:rPr lang="en-GB" sz="1800"/>
              <a:t>Used </a:t>
            </a:r>
            <a:r>
              <a:rPr b="1" lang="en-GB" sz="1800"/>
              <a:t>GitHub</a:t>
            </a:r>
            <a:r>
              <a:rPr lang="en-GB" sz="1800"/>
              <a:t> as version control</a:t>
            </a:r>
            <a:endParaRPr sz="1800"/>
          </a:p>
          <a:p>
            <a:pPr indent="-342900" lvl="0" marL="457200" rtl="0" algn="l">
              <a:lnSpc>
                <a:spcPct val="150000"/>
              </a:lnSpc>
              <a:spcBef>
                <a:spcPts val="0"/>
              </a:spcBef>
              <a:spcAft>
                <a:spcPts val="0"/>
              </a:spcAft>
              <a:buSzPts val="1800"/>
              <a:buChar char="•"/>
            </a:pPr>
            <a:r>
              <a:rPr lang="en-GB" sz="1800"/>
              <a:t>Used </a:t>
            </a:r>
            <a:r>
              <a:rPr b="1" lang="en-GB" sz="1800"/>
              <a:t>Docker</a:t>
            </a:r>
            <a:r>
              <a:rPr lang="en-GB" sz="1800"/>
              <a:t> for plug-and-play capabilities</a:t>
            </a:r>
            <a:endParaRPr sz="1800"/>
          </a:p>
          <a:p>
            <a:pPr indent="-342900" lvl="0" marL="457200" rtl="0" algn="l">
              <a:lnSpc>
                <a:spcPct val="150000"/>
              </a:lnSpc>
              <a:spcBef>
                <a:spcPts val="0"/>
              </a:spcBef>
              <a:spcAft>
                <a:spcPts val="0"/>
              </a:spcAft>
              <a:buSzPts val="1800"/>
              <a:buChar char="•"/>
            </a:pPr>
            <a:r>
              <a:rPr lang="en-GB" sz="1800"/>
              <a:t>Used </a:t>
            </a:r>
            <a:r>
              <a:rPr b="1" lang="en-GB" sz="1800"/>
              <a:t>Azure</a:t>
            </a:r>
            <a:r>
              <a:rPr lang="en-GB" sz="1800"/>
              <a:t> as host</a:t>
            </a:r>
            <a:endParaRPr sz="1800"/>
          </a:p>
        </p:txBody>
      </p:sp>
      <p:pic>
        <p:nvPicPr>
          <p:cNvPr id="122" name="Google Shape;122;p16"/>
          <p:cNvPicPr preferRelativeResize="0"/>
          <p:nvPr/>
        </p:nvPicPr>
        <p:blipFill rotWithShape="1">
          <a:blip r:embed="rId3">
            <a:alphaModFix/>
          </a:blip>
          <a:srcRect b="33016" l="0" r="0" t="31420"/>
          <a:stretch/>
        </p:blipFill>
        <p:spPr>
          <a:xfrm>
            <a:off x="2243138" y="4080375"/>
            <a:ext cx="1843025" cy="655400"/>
          </a:xfrm>
          <a:prstGeom prst="rect">
            <a:avLst/>
          </a:prstGeom>
          <a:noFill/>
          <a:ln>
            <a:noFill/>
          </a:ln>
        </p:spPr>
      </p:pic>
      <p:pic>
        <p:nvPicPr>
          <p:cNvPr id="123" name="Google Shape;123;p16"/>
          <p:cNvPicPr preferRelativeResize="0"/>
          <p:nvPr/>
        </p:nvPicPr>
        <p:blipFill>
          <a:blip r:embed="rId4">
            <a:alphaModFix/>
          </a:blip>
          <a:stretch>
            <a:fillRect/>
          </a:stretch>
        </p:blipFill>
        <p:spPr>
          <a:xfrm>
            <a:off x="4267150" y="4080375"/>
            <a:ext cx="655400" cy="655400"/>
          </a:xfrm>
          <a:prstGeom prst="rect">
            <a:avLst/>
          </a:prstGeom>
          <a:noFill/>
          <a:ln>
            <a:noFill/>
          </a:ln>
        </p:spPr>
      </p:pic>
      <p:pic>
        <p:nvPicPr>
          <p:cNvPr id="124" name="Google Shape;124;p16"/>
          <p:cNvPicPr preferRelativeResize="0"/>
          <p:nvPr/>
        </p:nvPicPr>
        <p:blipFill>
          <a:blip r:embed="rId5">
            <a:alphaModFix/>
          </a:blip>
          <a:stretch>
            <a:fillRect/>
          </a:stretch>
        </p:blipFill>
        <p:spPr>
          <a:xfrm>
            <a:off x="7210863" y="4098500"/>
            <a:ext cx="1843026" cy="619138"/>
          </a:xfrm>
          <a:prstGeom prst="rect">
            <a:avLst/>
          </a:prstGeom>
          <a:noFill/>
          <a:ln>
            <a:noFill/>
          </a:ln>
        </p:spPr>
      </p:pic>
      <p:pic>
        <p:nvPicPr>
          <p:cNvPr id="125" name="Google Shape;125;p16"/>
          <p:cNvPicPr preferRelativeResize="0"/>
          <p:nvPr/>
        </p:nvPicPr>
        <p:blipFill>
          <a:blip r:embed="rId6">
            <a:alphaModFix/>
          </a:blip>
          <a:stretch>
            <a:fillRect/>
          </a:stretch>
        </p:blipFill>
        <p:spPr>
          <a:xfrm>
            <a:off x="5165213" y="4168742"/>
            <a:ext cx="1862039" cy="478675"/>
          </a:xfrm>
          <a:prstGeom prst="rect">
            <a:avLst/>
          </a:prstGeom>
          <a:noFill/>
          <a:ln>
            <a:noFill/>
          </a:ln>
        </p:spPr>
      </p:pic>
      <p:pic>
        <p:nvPicPr>
          <p:cNvPr id="126" name="Google Shape;126;p16"/>
          <p:cNvPicPr preferRelativeResize="0"/>
          <p:nvPr/>
        </p:nvPicPr>
        <p:blipFill>
          <a:blip r:embed="rId7">
            <a:alphaModFix/>
          </a:blip>
          <a:stretch>
            <a:fillRect/>
          </a:stretch>
        </p:blipFill>
        <p:spPr>
          <a:xfrm>
            <a:off x="87625" y="4129625"/>
            <a:ext cx="1926525" cy="556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GB"/>
              <a:t>The Crowd's Role</a:t>
            </a:r>
            <a:endParaRPr/>
          </a:p>
        </p:txBody>
      </p:sp>
      <p:sp>
        <p:nvSpPr>
          <p:cNvPr id="132" name="Google Shape;132;p17"/>
          <p:cNvSpPr txBox="1"/>
          <p:nvPr>
            <p:ph idx="1" type="body"/>
          </p:nvPr>
        </p:nvSpPr>
        <p:spPr>
          <a:xfrm>
            <a:off x="822960" y="1384300"/>
            <a:ext cx="7543800" cy="3017400"/>
          </a:xfrm>
          <a:prstGeom prst="rect">
            <a:avLst/>
          </a:prstGeom>
        </p:spPr>
        <p:txBody>
          <a:bodyPr anchorCtr="0" anchor="t" bIns="34275" lIns="0" spcFirstLastPara="1" rIns="0" wrap="square" tIns="34275">
            <a:normAutofit/>
          </a:bodyPr>
          <a:lstStyle/>
          <a:p>
            <a:pPr indent="-342900" lvl="0" marL="457200" rtl="0" algn="l">
              <a:lnSpc>
                <a:spcPct val="100000"/>
              </a:lnSpc>
              <a:spcBef>
                <a:spcPts val="200"/>
              </a:spcBef>
              <a:spcAft>
                <a:spcPts val="0"/>
              </a:spcAft>
              <a:buSzPts val="1800"/>
              <a:buChar char="●"/>
            </a:pPr>
            <a:r>
              <a:rPr lang="en-GB" sz="1900" u="sng"/>
              <a:t>In ReadMe </a:t>
            </a:r>
            <a:r>
              <a:rPr lang="en-GB" sz="1900" u="sng"/>
              <a:t>Chrome extension:</a:t>
            </a:r>
            <a:endParaRPr sz="1900" u="sng"/>
          </a:p>
          <a:p>
            <a:pPr indent="-349250" lvl="1" marL="914400" rtl="0" algn="l">
              <a:lnSpc>
                <a:spcPct val="100000"/>
              </a:lnSpc>
              <a:spcBef>
                <a:spcPts val="0"/>
              </a:spcBef>
              <a:spcAft>
                <a:spcPts val="0"/>
              </a:spcAft>
              <a:buSzPts val="1900"/>
              <a:buChar char="○"/>
            </a:pPr>
            <a:r>
              <a:rPr lang="en-GB" sz="1900"/>
              <a:t>Users add new articles to the database while browsing the web - actively and </a:t>
            </a:r>
            <a:r>
              <a:rPr b="1" lang="en-GB" sz="1900"/>
              <a:t>passively</a:t>
            </a:r>
            <a:endParaRPr b="1" sz="1900"/>
          </a:p>
          <a:p>
            <a:pPr indent="-349250" lvl="1" marL="914400" rtl="0" algn="l">
              <a:lnSpc>
                <a:spcPct val="100000"/>
              </a:lnSpc>
              <a:spcBef>
                <a:spcPts val="0"/>
              </a:spcBef>
              <a:spcAft>
                <a:spcPts val="0"/>
              </a:spcAft>
              <a:buSzPts val="1900"/>
              <a:buChar char="○"/>
            </a:pPr>
            <a:r>
              <a:rPr lang="en-GB" sz="1900"/>
              <a:t>Users submit tags for articles.</a:t>
            </a:r>
            <a:endParaRPr sz="1900"/>
          </a:p>
          <a:p>
            <a:pPr indent="0" lvl="0" marL="0" rtl="0" algn="l">
              <a:spcBef>
                <a:spcPts val="300"/>
              </a:spcBef>
              <a:spcAft>
                <a:spcPts val="0"/>
              </a:spcAft>
              <a:buNone/>
            </a:pPr>
            <a:r>
              <a:t/>
            </a:r>
            <a:endParaRPr sz="1900"/>
          </a:p>
          <a:p>
            <a:pPr indent="-349250" lvl="0" marL="457200" rtl="0" algn="l">
              <a:spcBef>
                <a:spcPts val="300"/>
              </a:spcBef>
              <a:spcAft>
                <a:spcPts val="0"/>
              </a:spcAft>
              <a:buSzPts val="1900"/>
              <a:buChar char="●"/>
            </a:pPr>
            <a:r>
              <a:rPr lang="en-GB" sz="1900" u="sng"/>
              <a:t>In </a:t>
            </a:r>
            <a:r>
              <a:rPr lang="en-GB" sz="1900" u="sng"/>
              <a:t>ReadMe Dashboard:</a:t>
            </a:r>
            <a:endParaRPr sz="1900" u="sng"/>
          </a:p>
          <a:p>
            <a:pPr indent="-349250" lvl="1" marL="914400" rtl="0" algn="l">
              <a:lnSpc>
                <a:spcPct val="100000"/>
              </a:lnSpc>
              <a:spcBef>
                <a:spcPts val="0"/>
              </a:spcBef>
              <a:spcAft>
                <a:spcPts val="0"/>
              </a:spcAft>
              <a:buSzPts val="1900"/>
              <a:buChar char="○"/>
            </a:pPr>
            <a:r>
              <a:rPr lang="en-GB" sz="1900"/>
              <a:t>Users vote for the reliability of articles they browse through in the website</a:t>
            </a:r>
            <a:endParaRPr sz="1900"/>
          </a:p>
          <a:p>
            <a:pPr indent="-349250" lvl="1" marL="914400" rtl="0" algn="l">
              <a:lnSpc>
                <a:spcPct val="100000"/>
              </a:lnSpc>
              <a:spcBef>
                <a:spcPts val="0"/>
              </a:spcBef>
              <a:spcAft>
                <a:spcPts val="0"/>
              </a:spcAft>
              <a:buSzPts val="1900"/>
              <a:buChar char="○"/>
            </a:pPr>
            <a:r>
              <a:rPr lang="en-GB" sz="1900"/>
              <a:t>Users answer requests other users submitted about articles</a:t>
            </a:r>
            <a:endParaRPr sz="1900"/>
          </a:p>
          <a:p>
            <a:pPr indent="-349250" lvl="1" marL="914400" rtl="0" algn="l">
              <a:lnSpc>
                <a:spcPct val="100000"/>
              </a:lnSpc>
              <a:spcBef>
                <a:spcPts val="0"/>
              </a:spcBef>
              <a:spcAft>
                <a:spcPts val="0"/>
              </a:spcAft>
              <a:buSzPts val="1900"/>
              <a:buChar char="○"/>
            </a:pPr>
            <a:r>
              <a:rPr lang="en-GB" sz="1900"/>
              <a:t>Users vote for the best answer for a request</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GB"/>
              <a:t>User Incentive</a:t>
            </a:r>
            <a:endParaRPr/>
          </a:p>
        </p:txBody>
      </p:sp>
      <p:sp>
        <p:nvSpPr>
          <p:cNvPr id="138" name="Google Shape;138;p18"/>
          <p:cNvSpPr txBox="1"/>
          <p:nvPr>
            <p:ph idx="1" type="body"/>
          </p:nvPr>
        </p:nvSpPr>
        <p:spPr>
          <a:xfrm>
            <a:off x="822950" y="1384300"/>
            <a:ext cx="7543800" cy="3344700"/>
          </a:xfrm>
          <a:prstGeom prst="rect">
            <a:avLst/>
          </a:prstGeom>
        </p:spPr>
        <p:txBody>
          <a:bodyPr anchorCtr="0" anchor="t" bIns="34275" lIns="0" spcFirstLastPara="1" rIns="0" wrap="square" tIns="34275">
            <a:normAutofit/>
          </a:bodyPr>
          <a:lstStyle/>
          <a:p>
            <a:pPr indent="0" lvl="0" marL="0" rtl="0" algn="l">
              <a:lnSpc>
                <a:spcPct val="80000"/>
              </a:lnSpc>
              <a:spcBef>
                <a:spcPts val="900"/>
              </a:spcBef>
              <a:spcAft>
                <a:spcPts val="0"/>
              </a:spcAft>
              <a:buNone/>
            </a:pPr>
            <a:r>
              <a:rPr b="1" lang="en-GB" sz="1800"/>
              <a:t>Score System- </a:t>
            </a:r>
            <a:endParaRPr b="1" sz="1800"/>
          </a:p>
          <a:p>
            <a:pPr indent="-342900" lvl="0" marL="457200" rtl="0" algn="l">
              <a:lnSpc>
                <a:spcPct val="140000"/>
              </a:lnSpc>
              <a:spcBef>
                <a:spcPts val="900"/>
              </a:spcBef>
              <a:spcAft>
                <a:spcPts val="0"/>
              </a:spcAft>
              <a:buSzPts val="1800"/>
              <a:buChar char="●"/>
            </a:pPr>
            <a:r>
              <a:rPr lang="en-GB" sz="1800"/>
              <a:t>Every user starts with an initial credit upon signing up to ReadMe</a:t>
            </a:r>
            <a:endParaRPr sz="1800"/>
          </a:p>
          <a:p>
            <a:pPr indent="-342900" lvl="0" marL="457200" rtl="0" algn="l">
              <a:lnSpc>
                <a:spcPct val="140000"/>
              </a:lnSpc>
              <a:spcBef>
                <a:spcPts val="0"/>
              </a:spcBef>
              <a:spcAft>
                <a:spcPts val="0"/>
              </a:spcAft>
              <a:buSzPts val="1800"/>
              <a:buChar char="●"/>
            </a:pPr>
            <a:r>
              <a:rPr lang="en-GB" sz="1800"/>
              <a:t>When completing actions that enrich the crowd-sourced data the user gains points</a:t>
            </a:r>
            <a:endParaRPr sz="1800"/>
          </a:p>
          <a:p>
            <a:pPr indent="-342900" lvl="0" marL="457200" rtl="0" algn="l">
              <a:lnSpc>
                <a:spcPct val="140000"/>
              </a:lnSpc>
              <a:spcBef>
                <a:spcPts val="0"/>
              </a:spcBef>
              <a:spcAft>
                <a:spcPts val="0"/>
              </a:spcAft>
              <a:buSzPts val="1800"/>
              <a:buChar char="●"/>
            </a:pPr>
            <a:r>
              <a:rPr lang="en-GB" sz="1800"/>
              <a:t>When a user gains enough points they become a </a:t>
            </a:r>
            <a:r>
              <a:rPr b="1" lang="en-GB" sz="1800"/>
              <a:t>premium user</a:t>
            </a:r>
            <a:endParaRPr sz="1800"/>
          </a:p>
        </p:txBody>
      </p:sp>
      <p:pic>
        <p:nvPicPr>
          <p:cNvPr id="139" name="Google Shape;139;p18"/>
          <p:cNvPicPr preferRelativeResize="0"/>
          <p:nvPr/>
        </p:nvPicPr>
        <p:blipFill rotWithShape="1">
          <a:blip r:embed="rId3">
            <a:alphaModFix/>
          </a:blip>
          <a:srcRect b="10519" l="0" r="0" t="5994"/>
          <a:stretch/>
        </p:blipFill>
        <p:spPr>
          <a:xfrm>
            <a:off x="4140975" y="3422825"/>
            <a:ext cx="907750" cy="1184125"/>
          </a:xfrm>
          <a:prstGeom prst="rect">
            <a:avLst/>
          </a:prstGeom>
          <a:noFill/>
          <a:ln>
            <a:noFill/>
          </a:ln>
        </p:spPr>
      </p:pic>
      <p:pic>
        <p:nvPicPr>
          <p:cNvPr id="140" name="Google Shape;140;p18"/>
          <p:cNvPicPr preferRelativeResize="0"/>
          <p:nvPr/>
        </p:nvPicPr>
        <p:blipFill>
          <a:blip r:embed="rId4">
            <a:alphaModFix/>
          </a:blip>
          <a:stretch>
            <a:fillRect/>
          </a:stretch>
        </p:blipFill>
        <p:spPr>
          <a:xfrm>
            <a:off x="7270801" y="2672980"/>
            <a:ext cx="426000" cy="471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GB"/>
              <a:t>User Incentive - Premium Users</a:t>
            </a:r>
            <a:endParaRPr/>
          </a:p>
        </p:txBody>
      </p:sp>
      <p:sp>
        <p:nvSpPr>
          <p:cNvPr id="146" name="Google Shape;146;p19"/>
          <p:cNvSpPr txBox="1"/>
          <p:nvPr>
            <p:ph idx="1" type="body"/>
          </p:nvPr>
        </p:nvSpPr>
        <p:spPr>
          <a:xfrm>
            <a:off x="822960" y="1384300"/>
            <a:ext cx="7543800" cy="3017400"/>
          </a:xfrm>
          <a:prstGeom prst="rect">
            <a:avLst/>
          </a:prstGeom>
        </p:spPr>
        <p:txBody>
          <a:bodyPr anchorCtr="0" anchor="t" bIns="34275" lIns="0" spcFirstLastPara="1" rIns="0" wrap="square" tIns="34275">
            <a:normAutofit/>
          </a:bodyPr>
          <a:lstStyle/>
          <a:p>
            <a:pPr indent="0" lvl="0" marL="0" rtl="0" algn="l">
              <a:lnSpc>
                <a:spcPct val="80000"/>
              </a:lnSpc>
              <a:spcBef>
                <a:spcPts val="900"/>
              </a:spcBef>
              <a:spcAft>
                <a:spcPts val="0"/>
              </a:spcAft>
              <a:buNone/>
            </a:pPr>
            <a:r>
              <a:rPr b="1" lang="en-GB" sz="1800"/>
              <a:t>Unlocked Options</a:t>
            </a:r>
            <a:r>
              <a:rPr b="1" lang="en-GB" sz="1800"/>
              <a:t>-</a:t>
            </a:r>
            <a:endParaRPr b="1" sz="1800"/>
          </a:p>
          <a:p>
            <a:pPr indent="-342900" lvl="0" marL="457200" rtl="0" algn="l">
              <a:lnSpc>
                <a:spcPct val="140000"/>
              </a:lnSpc>
              <a:spcBef>
                <a:spcPts val="900"/>
              </a:spcBef>
              <a:spcAft>
                <a:spcPts val="0"/>
              </a:spcAft>
              <a:buSzPts val="1800"/>
              <a:buChar char="●"/>
            </a:pPr>
            <a:r>
              <a:rPr lang="en-GB" sz="1800"/>
              <a:t>Can watch data analytics inferred from the crowd-sourced data</a:t>
            </a:r>
            <a:endParaRPr sz="1800"/>
          </a:p>
          <a:p>
            <a:pPr indent="-342900" lvl="0" marL="457200" rtl="0" algn="l">
              <a:lnSpc>
                <a:spcPct val="140000"/>
              </a:lnSpc>
              <a:spcBef>
                <a:spcPts val="0"/>
              </a:spcBef>
              <a:spcAft>
                <a:spcPts val="0"/>
              </a:spcAft>
              <a:buSzPts val="1800"/>
              <a:buChar char="●"/>
            </a:pPr>
            <a:r>
              <a:rPr lang="en-GB" sz="1800"/>
              <a:t>Can request knowledgeable users to answer questions about articles</a:t>
            </a:r>
            <a:endParaRPr sz="1800"/>
          </a:p>
        </p:txBody>
      </p:sp>
      <p:pic>
        <p:nvPicPr>
          <p:cNvPr id="147" name="Google Shape;147;p19"/>
          <p:cNvPicPr preferRelativeResize="0"/>
          <p:nvPr/>
        </p:nvPicPr>
        <p:blipFill rotWithShape="1">
          <a:blip r:embed="rId3">
            <a:alphaModFix/>
          </a:blip>
          <a:srcRect b="0" l="0" r="0" t="14339"/>
          <a:stretch/>
        </p:blipFill>
        <p:spPr>
          <a:xfrm>
            <a:off x="2733800" y="2763900"/>
            <a:ext cx="1861049" cy="1637801"/>
          </a:xfrm>
          <a:prstGeom prst="rect">
            <a:avLst/>
          </a:prstGeom>
          <a:noFill/>
          <a:ln>
            <a:noFill/>
          </a:ln>
        </p:spPr>
      </p:pic>
      <p:pic>
        <p:nvPicPr>
          <p:cNvPr id="148" name="Google Shape;148;p19"/>
          <p:cNvPicPr preferRelativeResize="0"/>
          <p:nvPr/>
        </p:nvPicPr>
        <p:blipFill rotWithShape="1">
          <a:blip r:embed="rId4">
            <a:alphaModFix/>
          </a:blip>
          <a:srcRect b="19310" l="0" r="0" t="12791"/>
          <a:stretch/>
        </p:blipFill>
        <p:spPr>
          <a:xfrm>
            <a:off x="4594850" y="2763900"/>
            <a:ext cx="1861050" cy="14020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822960" y="214952"/>
            <a:ext cx="7543800" cy="1088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GB"/>
              <a:t>Data</a:t>
            </a:r>
            <a:endParaRPr/>
          </a:p>
        </p:txBody>
      </p:sp>
      <p:sp>
        <p:nvSpPr>
          <p:cNvPr id="154" name="Google Shape;154;p20"/>
          <p:cNvSpPr txBox="1"/>
          <p:nvPr>
            <p:ph idx="1" type="body"/>
          </p:nvPr>
        </p:nvSpPr>
        <p:spPr>
          <a:xfrm>
            <a:off x="822947" y="1384300"/>
            <a:ext cx="7579200" cy="3017400"/>
          </a:xfrm>
          <a:prstGeom prst="rect">
            <a:avLst/>
          </a:prstGeom>
        </p:spPr>
        <p:txBody>
          <a:bodyPr anchorCtr="0" anchor="t" bIns="34275" lIns="0" spcFirstLastPara="1" rIns="0" wrap="square" tIns="34275">
            <a:noAutofit/>
          </a:bodyPr>
          <a:lstStyle/>
          <a:p>
            <a:pPr indent="-342900" lvl="0" marL="457200" rtl="0" algn="l">
              <a:lnSpc>
                <a:spcPct val="115000"/>
              </a:lnSpc>
              <a:spcBef>
                <a:spcPts val="900"/>
              </a:spcBef>
              <a:spcAft>
                <a:spcPts val="0"/>
              </a:spcAft>
              <a:buSzPts val="1800"/>
              <a:buChar char="•"/>
            </a:pPr>
            <a:r>
              <a:rPr lang="en-GB" sz="1800"/>
              <a:t>Used </a:t>
            </a:r>
            <a:r>
              <a:rPr lang="en-GB" sz="1800" u="sng">
                <a:solidFill>
                  <a:schemeClr val="hlink"/>
                </a:solidFill>
                <a:hlinkClick r:id="rId3"/>
              </a:rPr>
              <a:t>News_Dataset</a:t>
            </a:r>
            <a:r>
              <a:rPr lang="en-GB" sz="1800"/>
              <a:t> from </a:t>
            </a:r>
            <a:r>
              <a:rPr b="1" lang="en-GB" sz="1800"/>
              <a:t>Kaggle </a:t>
            </a:r>
            <a:r>
              <a:rPr lang="en-GB" sz="1800"/>
              <a:t>for articles (+ some manual additions)</a:t>
            </a:r>
            <a:endParaRPr sz="1800"/>
          </a:p>
          <a:p>
            <a:pPr indent="-342900" lvl="0" marL="457200" rtl="0" algn="l">
              <a:lnSpc>
                <a:spcPct val="115000"/>
              </a:lnSpc>
              <a:spcBef>
                <a:spcPts val="0"/>
              </a:spcBef>
              <a:spcAft>
                <a:spcPts val="0"/>
              </a:spcAft>
              <a:buSzPts val="1800"/>
              <a:buChar char="•"/>
            </a:pPr>
            <a:r>
              <a:rPr lang="en-GB" sz="1800"/>
              <a:t>Generated synthetic data for users, requests, answers, reports, ...</a:t>
            </a:r>
            <a:endParaRPr sz="1800"/>
          </a:p>
          <a:p>
            <a:pPr indent="-342900" lvl="0" marL="457200" rtl="0" algn="l">
              <a:lnSpc>
                <a:spcPct val="115000"/>
              </a:lnSpc>
              <a:spcBef>
                <a:spcPts val="0"/>
              </a:spcBef>
              <a:spcAft>
                <a:spcPts val="0"/>
              </a:spcAft>
              <a:buSzPts val="1800"/>
              <a:buChar char="•"/>
            </a:pPr>
            <a:r>
              <a:rPr lang="en-GB" sz="1800"/>
              <a:t>Generated requests and answers using </a:t>
            </a:r>
            <a:r>
              <a:rPr b="1" lang="en-GB" sz="1800"/>
              <a:t>GPT-2 </a:t>
            </a:r>
            <a:r>
              <a:rPr lang="en-GB" sz="1800"/>
              <a:t>variants</a:t>
            </a:r>
            <a:endParaRPr sz="1800"/>
          </a:p>
          <a:p>
            <a:pPr indent="-342900" lvl="0" marL="457200" rtl="0" algn="l">
              <a:lnSpc>
                <a:spcPct val="115000"/>
              </a:lnSpc>
              <a:spcBef>
                <a:spcPts val="0"/>
              </a:spcBef>
              <a:spcAft>
                <a:spcPts val="0"/>
              </a:spcAft>
              <a:buSzPts val="1800"/>
              <a:buChar char="•"/>
            </a:pPr>
            <a:r>
              <a:rPr lang="en-GB" sz="1800"/>
              <a:t>The system contains:</a:t>
            </a:r>
            <a:endParaRPr sz="1800"/>
          </a:p>
          <a:p>
            <a:pPr indent="-342900" lvl="1" marL="914400" rtl="0" algn="l">
              <a:lnSpc>
                <a:spcPct val="115000"/>
              </a:lnSpc>
              <a:spcBef>
                <a:spcPts val="0"/>
              </a:spcBef>
              <a:spcAft>
                <a:spcPts val="0"/>
              </a:spcAft>
              <a:buSzPts val="1800"/>
              <a:buChar char="•"/>
            </a:pPr>
            <a:r>
              <a:rPr lang="en-GB" sz="1800"/>
              <a:t>~2200 articles</a:t>
            </a:r>
            <a:endParaRPr sz="1800"/>
          </a:p>
          <a:p>
            <a:pPr indent="-342900" lvl="1" marL="914400" rtl="0" algn="l">
              <a:lnSpc>
                <a:spcPct val="115000"/>
              </a:lnSpc>
              <a:spcBef>
                <a:spcPts val="0"/>
              </a:spcBef>
              <a:spcAft>
                <a:spcPts val="0"/>
              </a:spcAft>
              <a:buSzPts val="1800"/>
              <a:buChar char="•"/>
            </a:pPr>
            <a:r>
              <a:rPr lang="en-GB" sz="1800"/>
              <a:t>~500 users</a:t>
            </a:r>
            <a:endParaRPr sz="1800"/>
          </a:p>
          <a:p>
            <a:pPr indent="-342900" lvl="1" marL="914400" rtl="0" algn="l">
              <a:lnSpc>
                <a:spcPct val="115000"/>
              </a:lnSpc>
              <a:spcBef>
                <a:spcPts val="0"/>
              </a:spcBef>
              <a:spcAft>
                <a:spcPts val="0"/>
              </a:spcAft>
              <a:buSzPts val="1800"/>
              <a:buChar char="•"/>
            </a:pPr>
            <a:r>
              <a:rPr lang="en-GB" sz="1800"/>
              <a:t>~7700 favorites</a:t>
            </a:r>
            <a:endParaRPr sz="1800"/>
          </a:p>
          <a:p>
            <a:pPr indent="-342900" lvl="1" marL="914400" rtl="0" algn="l">
              <a:lnSpc>
                <a:spcPct val="115000"/>
              </a:lnSpc>
              <a:spcBef>
                <a:spcPts val="0"/>
              </a:spcBef>
              <a:spcAft>
                <a:spcPts val="0"/>
              </a:spcAft>
              <a:buSzPts val="1800"/>
              <a:buChar char="•"/>
            </a:pPr>
            <a:r>
              <a:rPr lang="en-GB" sz="1800"/>
              <a:t>~700 requests</a:t>
            </a:r>
            <a:endParaRPr sz="1800"/>
          </a:p>
          <a:p>
            <a:pPr indent="-342900" lvl="1" marL="914400" rtl="0" algn="l">
              <a:lnSpc>
                <a:spcPct val="115000"/>
              </a:lnSpc>
              <a:spcBef>
                <a:spcPts val="0"/>
              </a:spcBef>
              <a:spcAft>
                <a:spcPts val="0"/>
              </a:spcAft>
              <a:buSzPts val="1800"/>
              <a:buChar char="•"/>
            </a:pPr>
            <a:r>
              <a:rPr lang="en-GB" sz="1800"/>
              <a:t>~1100 answers</a:t>
            </a:r>
            <a:endParaRPr sz="1800"/>
          </a:p>
        </p:txBody>
      </p:sp>
      <p:pic>
        <p:nvPicPr>
          <p:cNvPr id="155" name="Google Shape;155;p20"/>
          <p:cNvPicPr preferRelativeResize="0"/>
          <p:nvPr/>
        </p:nvPicPr>
        <p:blipFill>
          <a:blip r:embed="rId4">
            <a:alphaModFix/>
          </a:blip>
          <a:stretch>
            <a:fillRect/>
          </a:stretch>
        </p:blipFill>
        <p:spPr>
          <a:xfrm>
            <a:off x="6740300" y="3806200"/>
            <a:ext cx="1661850" cy="59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ctrTitle"/>
          </p:nvPr>
        </p:nvSpPr>
        <p:spPr>
          <a:xfrm>
            <a:off x="2100900" y="1729500"/>
            <a:ext cx="4942200" cy="9168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GB">
                <a:solidFill>
                  <a:schemeClr val="accent2"/>
                </a:solidFill>
              </a:rPr>
              <a:t>Live Showcase!</a:t>
            </a:r>
            <a:endParaRPr>
              <a:solidFill>
                <a:schemeClr val="accen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