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9259CE-26F7-4ED3-8CA4-4BCFA415B6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CC49-3BD0-4FD8-A807-5F79BD652E95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/>
              <a:t>动态代理</a:t>
            </a:r>
            <a:r>
              <a:rPr lang="en-US" altLang="zh-CN"/>
              <a:t>&amp;AOP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					</a:t>
            </a:r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																</a:t>
            </a:r>
            <a:r>
              <a:rPr lang="zh-CN" altLang="en-US">
                <a:solidFill>
                  <a:schemeClr val="bg2"/>
                </a:solidFill>
              </a:rPr>
              <a:t>刘欢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AOP:</a:t>
            </a:r>
            <a:r>
              <a:rPr lang="zh-CN" altLang="en-US" dirty="0">
                <a:solidFill>
                  <a:srgbClr val="FFFFFF"/>
                </a:solidFill>
              </a:rPr>
              <a:t>面向切面编程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altLang="zh-CN" dirty="0"/>
              <a:t>1. JdkDynamicAopProxy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TransactionAspectSupport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invokeWithinTransaction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@Transactional</a:t>
            </a:r>
            <a:r>
              <a:rPr lang="zh-CN" altLang="en-US"/>
              <a:t>不生效原因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1.数据库表结构存储引擎是MyISAM，MyISAM是不支持事务的，需要转换成InnoDB </a:t>
            </a:r>
            <a:endParaRPr lang="zh-CN" altLang="en-US"/>
          </a:p>
          <a:p>
            <a:r>
              <a:rPr lang="zh-CN" altLang="en-US"/>
              <a:t>2.Spring和SpringMVC同时使用的时候，SpringMVC扫描Controller的时候会把controller中需要注入的Service去进行IOC，这里MVC进行注入是不会进行ＡＯＰ扫描的，故扫描controller的表达式要去掉Service的包，需要在ApplicationContextLoader的listener的配置文件里面进行配置 </a:t>
            </a:r>
            <a:endParaRPr lang="zh-CN" altLang="en-US"/>
          </a:p>
          <a:p>
            <a:r>
              <a:rPr lang="zh-CN" altLang="en-US"/>
              <a:t>3.@Transactional是基于AOP动态代理做的，所以方法必须是public；其他的修饰符不生效。 </a:t>
            </a:r>
            <a:endParaRPr lang="zh-CN" altLang="en-US"/>
          </a:p>
          <a:p>
            <a:r>
              <a:rPr lang="zh-CN" altLang="en-US"/>
              <a:t>4.Spring事务控制器在catch里面做了判断只有RuntimeException或者错误信息的时候才会回滚，故不是RuntimeException的异常不会回滚。</a:t>
            </a:r>
            <a:endParaRPr lang="zh-CN" altLang="en-US"/>
          </a:p>
          <a:p>
            <a:r>
              <a:rPr lang="zh-CN" altLang="en-US"/>
              <a:t>5.同类方法调用事务不生效，若在同类方法中需要调用事务的话必须获取代理对象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							</a:t>
            </a:r>
            <a:r>
              <a:rPr lang="zh-CN" altLang="en-US">
                <a:sym typeface="+mn-ea"/>
              </a:rPr>
              <a:t>谢谢！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1645921"/>
            <a:ext cx="4113410" cy="219650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代理模式那些事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定义：给目标对象提供一个代理对象，并由代理对象控制对目标对象的引用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目的：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通过引用代理对象的方式来间接访问目标对象，防止直接访问目标对象给系统带来不必要的复杂性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通过代理对象对原有业务逻辑的增强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zh-CN" altLang="en-US" dirty="0"/>
              <a:t>代理模式类图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42" y="1147666"/>
            <a:ext cx="10468946" cy="510073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3503" y="1390261"/>
            <a:ext cx="3359020" cy="8770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接口</a:t>
            </a:r>
            <a:r>
              <a:rPr lang="en-US" altLang="zh-CN" dirty="0"/>
              <a:t>) </a:t>
            </a:r>
            <a:endParaRPr lang="en-US" altLang="zh-CN" dirty="0"/>
          </a:p>
          <a:p>
            <a:pPr algn="ctr"/>
            <a:r>
              <a:rPr lang="en-US" altLang="zh-CN" dirty="0"/>
              <a:t>Subject</a:t>
            </a:r>
            <a:r>
              <a:rPr lang="zh-CN" altLang="en-US" dirty="0"/>
              <a:t>：抽象对象，声明了真实对象和代理对象的公共接口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9509" y="3592286"/>
            <a:ext cx="2349017" cy="1352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ReadSubject</a:t>
            </a:r>
            <a:r>
              <a:rPr lang="en-US" altLang="zh-CN" dirty="0"/>
              <a:t>:</a:t>
            </a:r>
            <a:r>
              <a:rPr lang="zh-CN" altLang="en-US" dirty="0"/>
              <a:t>真实对象，代理对象所代表的真实对象，即最终被引用的对象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67325" y="3592286"/>
            <a:ext cx="2866263" cy="1352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Proxy:</a:t>
            </a:r>
            <a:r>
              <a:rPr lang="zh-CN" altLang="en-US" dirty="0"/>
              <a:t>代理对象，包含真实对象从而操作真实主题对象，相当于访问者和真实对象直接的中介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 flipH="1">
            <a:off x="2854018" y="2267338"/>
            <a:ext cx="2595060" cy="13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15608" y="2267338"/>
            <a:ext cx="2444621" cy="13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19015" y="2560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151548" y="4342628"/>
            <a:ext cx="251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19509" y="4342628"/>
            <a:ext cx="66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包含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7" name="Freeform: Shap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业务场景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br>
              <a:rPr lang="zh-CN" altLang="en-US" dirty="0">
                <a:solidFill>
                  <a:srgbClr val="FFFFFF"/>
                </a:solidFill>
              </a:rPr>
            </a:br>
            <a:endParaRPr lang="en-US" altLang="zh-CN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zh-CN" altLang="en-US" dirty="0"/>
              <a:t>小明想找美女约会</a:t>
            </a:r>
            <a:endParaRPr lang="en-US" altLang="zh-CN" dirty="0"/>
          </a:p>
          <a:p>
            <a:r>
              <a:rPr lang="zh-CN" altLang="en-US" dirty="0"/>
              <a:t>苦于没有资源，所以找月老牵线</a:t>
            </a:r>
            <a:endParaRPr lang="en-US" altLang="zh-CN" dirty="0"/>
          </a:p>
          <a:p>
            <a:r>
              <a:rPr lang="zh-CN" altLang="en-US" dirty="0"/>
              <a:t>通过月老成功约会美女？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22104" y="4422711"/>
            <a:ext cx="1194319" cy="7837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892073" y="4292082"/>
            <a:ext cx="1017036" cy="830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181600" y="429208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月老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536302" y="4795935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727371" y="4795935"/>
            <a:ext cx="178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业务场景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286162"/>
            <a:ext cx="8946541" cy="4270281"/>
          </a:xfrm>
        </p:spPr>
        <p:txBody>
          <a:bodyPr>
            <a:normAutofit/>
          </a:bodyPr>
          <a:lstStyle/>
          <a:p>
            <a:r>
              <a:rPr lang="zh-CN" altLang="en-US" dirty="0"/>
              <a:t>小明相约美女吃饭</a:t>
            </a:r>
            <a:endParaRPr lang="en-US" altLang="zh-CN" dirty="0"/>
          </a:p>
          <a:p>
            <a:r>
              <a:rPr lang="zh-CN" altLang="en-US" dirty="0"/>
              <a:t>月老就需要实现新的功能，（实现新接口）</a:t>
            </a:r>
            <a:endParaRPr lang="en-US" altLang="zh-CN" dirty="0"/>
          </a:p>
          <a:p>
            <a:r>
              <a:rPr lang="zh-CN" altLang="en-US" dirty="0"/>
              <a:t>这样下去，小明想做的越多，月老就越累、、、</a:t>
            </a:r>
            <a:endParaRPr lang="en-US" altLang="zh-CN" dirty="0"/>
          </a:p>
          <a:p>
            <a:r>
              <a:rPr lang="zh-CN" altLang="en-US" dirty="0"/>
              <a:t>（不合理，违反</a:t>
            </a:r>
            <a:r>
              <a:rPr lang="zh-CN" altLang="en-US" dirty="0">
                <a:solidFill>
                  <a:srgbClr val="0070C0"/>
                </a:solidFill>
              </a:rPr>
              <a:t>开闭原则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40139" y="4254759"/>
            <a:ext cx="1113453" cy="709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小明约会美女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82547" y="4805265"/>
            <a:ext cx="1113453" cy="6809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77750" y="4310033"/>
            <a:ext cx="1359557" cy="6809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美女约会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40140" y="5609390"/>
            <a:ext cx="1113452" cy="704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小明和美女吃饭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77750" y="5632694"/>
            <a:ext cx="1359557" cy="6809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美女吃饭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98980" y="4506686"/>
            <a:ext cx="1343608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610947" y="5486239"/>
            <a:ext cx="1259633" cy="6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</p:cNvCxnSpPr>
          <p:nvPr/>
        </p:nvCxnSpPr>
        <p:spPr>
          <a:xfrm flipV="1">
            <a:off x="6096000" y="4805265"/>
            <a:ext cx="1517780" cy="34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372808" y="5486239"/>
            <a:ext cx="1343608" cy="6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开闭原则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zh-CN" altLang="en-US" dirty="0"/>
              <a:t>程序对外扩展开放，对修改关闭；</a:t>
            </a:r>
            <a:endParaRPr lang="en-US" altLang="zh-CN" dirty="0"/>
          </a:p>
          <a:p>
            <a:r>
              <a:rPr lang="zh-CN" altLang="en-US" dirty="0"/>
              <a:t>即在需求发生变化时，我们通过添加新模块来满足新需求</a:t>
            </a:r>
            <a:r>
              <a:rPr lang="en-US" altLang="zh-CN" dirty="0"/>
              <a:t>,</a:t>
            </a:r>
            <a:r>
              <a:rPr lang="zh-CN" altLang="en-US" dirty="0"/>
              <a:t>而不是通过修改原来的代码来满足新需求。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静态代理就违反了这一原则，导致扩展能力差，可维护性差。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动态代理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zh-CN" altLang="en-US" dirty="0"/>
              <a:t>月老觉得这样很累，就想能不能自己只整合资源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月老中介所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0601" y="3320797"/>
            <a:ext cx="1161560" cy="421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0601" y="4189081"/>
            <a:ext cx="1161560" cy="3739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约吃饭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0601" y="5112385"/>
            <a:ext cx="1161560" cy="444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60433" y="3293674"/>
            <a:ext cx="1059506" cy="429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陪约会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9406" y="4318983"/>
            <a:ext cx="1161560" cy="3739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陪吃饭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9406" y="5112385"/>
            <a:ext cx="1161560" cy="444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302250" y="4048758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月老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198776" y="3517641"/>
            <a:ext cx="942391" cy="67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26767" y="4318983"/>
            <a:ext cx="933062" cy="24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497355" y="4963158"/>
            <a:ext cx="804895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216650" y="3742162"/>
            <a:ext cx="1033236" cy="5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98163" y="4563032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16650" y="4814596"/>
            <a:ext cx="1117211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991494" cy="4470821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月老中介所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JDK</a:t>
            </a:r>
            <a:r>
              <a:rPr lang="zh-CN" altLang="en-US" dirty="0"/>
              <a:t>动态代理）</a:t>
            </a:r>
            <a:endParaRPr lang="zh-CN" alt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优质的中介资源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Proxy(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jdk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动态代理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优质的中介服务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InvocationHandler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3196" y="1645920"/>
            <a:ext cx="4706797" cy="873547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类的完整生命周期</a:t>
            </a:r>
            <a:endParaRPr lang="zh-CN" alt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源文件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java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字节码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-class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实例对象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卸载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293442" y="2309567"/>
            <a:ext cx="1271765" cy="6598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391545" y="3582185"/>
            <a:ext cx="1355012" cy="5844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字节码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565207" y="5481688"/>
            <a:ext cx="1271765" cy="6598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427459" y="5481688"/>
            <a:ext cx="1069360" cy="6350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实例对象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383117" y="3582185"/>
            <a:ext cx="1044342" cy="820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卸载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565207" y="2790334"/>
            <a:ext cx="1144401" cy="7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304256" y="4166647"/>
            <a:ext cx="615963" cy="14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6"/>
          </p:cNvCxnSpPr>
          <p:nvPr/>
        </p:nvCxnSpPr>
        <p:spPr>
          <a:xfrm flipH="1" flipV="1">
            <a:off x="7496819" y="5799215"/>
            <a:ext cx="1068388" cy="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9" idx="4"/>
          </p:cNvCxnSpPr>
          <p:nvPr/>
        </p:nvCxnSpPr>
        <p:spPr>
          <a:xfrm flipH="1" flipV="1">
            <a:off x="5905288" y="4402318"/>
            <a:ext cx="678775" cy="117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059300" y="2790334"/>
            <a:ext cx="1302514" cy="79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932332" y="2579485"/>
            <a:ext cx="114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编译（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javac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20219" y="476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类加载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04797" y="5932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实例化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1198</Words>
  <Application>WPS 演示</Application>
  <PresentationFormat>宽屏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Century Gothic</vt:lpstr>
      <vt:lpstr>Yu Gothic UI</vt:lpstr>
      <vt:lpstr>微软雅黑</vt:lpstr>
      <vt:lpstr>Arial Unicode MS</vt:lpstr>
      <vt:lpstr>Symbol</vt:lpstr>
      <vt:lpstr>Calibri</vt:lpstr>
      <vt:lpstr>Century Gothic</vt:lpstr>
      <vt:lpstr>Segoe Print</vt:lpstr>
      <vt:lpstr>离子</vt:lpstr>
      <vt:lpstr>动态代理&amp;AOP</vt:lpstr>
      <vt:lpstr>代理模式那些事</vt:lpstr>
      <vt:lpstr>代理模式类图</vt:lpstr>
      <vt:lpstr>业务场景1 </vt:lpstr>
      <vt:lpstr>业务场景2</vt:lpstr>
      <vt:lpstr>开闭原则</vt:lpstr>
      <vt:lpstr>动态代理</vt:lpstr>
      <vt:lpstr>月老中介所 （JDK动态代理）</vt:lpstr>
      <vt:lpstr>类的完整生命周期</vt:lpstr>
      <vt:lpstr>AOP:面向切面编程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动态代理&amp;AOP</dc:title>
  <dc:creator>LiuHuan-PC</dc:creator>
  <cp:lastModifiedBy>Administrator</cp:lastModifiedBy>
  <cp:revision>14</cp:revision>
  <dcterms:created xsi:type="dcterms:W3CDTF">2018-10-14T02:57:00Z</dcterms:created>
  <dcterms:modified xsi:type="dcterms:W3CDTF">2018-10-15T01:43:32Z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