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76" r:id="rId9"/>
    <p:sldId id="282" r:id="rId10"/>
    <p:sldId id="277" r:id="rId11"/>
    <p:sldId id="278" r:id="rId12"/>
    <p:sldId id="279" r:id="rId13"/>
    <p:sldId id="280" r:id="rId14"/>
    <p:sldId id="262" r:id="rId15"/>
    <p:sldId id="263" r:id="rId16"/>
    <p:sldId id="273" r:id="rId17"/>
    <p:sldId id="274" r:id="rId18"/>
    <p:sldId id="264" r:id="rId19"/>
    <p:sldId id="26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3480" y="537845"/>
            <a:ext cx="7726680" cy="931545"/>
          </a:xfrm>
        </p:spPr>
        <p:txBody>
          <a:bodyPr>
            <a:normAutofit/>
          </a:bodyPr>
          <a:p>
            <a:r>
              <a:rPr lang="zh-CN" altLang="en-US" sz="4000"/>
              <a:t>项目客户端开发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3470" y="1565275"/>
            <a:ext cx="9144000" cy="629920"/>
          </a:xfrm>
        </p:spPr>
        <p:txBody>
          <a:bodyPr>
            <a:normAutofit/>
          </a:bodyPr>
          <a:p>
            <a:r>
              <a:rPr lang="en-US" altLang="zh-CN" b="1"/>
              <a:t>----------------</a:t>
            </a:r>
            <a:r>
              <a:rPr lang="zh-CN" altLang="en-US" b="1"/>
              <a:t>界面编写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967105" y="2195195"/>
            <a:ext cx="10678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界面总体框架搭建，分为四个大界面：</a:t>
            </a:r>
            <a:r>
              <a:rPr lang="en-US" altLang="zh-CN"/>
              <a:t>“</a:t>
            </a:r>
            <a:r>
              <a:rPr lang="zh-CN" altLang="en-US"/>
              <a:t>首页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书架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分析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我的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首页界面包括：搜索功能、书籍轮播、书籍分类、视频推送</a:t>
            </a:r>
            <a:endParaRPr lang="zh-CN" altLang="en-US"/>
          </a:p>
          <a:p>
            <a:r>
              <a:rPr lang="zh-CN" altLang="en-US"/>
              <a:t>书架界面包括：搜索功能、添加书籍功能、阅读书籍功能</a:t>
            </a:r>
            <a:endParaRPr lang="zh-CN" altLang="en-US"/>
          </a:p>
          <a:p>
            <a:r>
              <a:rPr lang="zh-CN" altLang="en-US"/>
              <a:t>分析界面包括：分析词频功能、绘制词云功能、显示人物关系功能</a:t>
            </a:r>
            <a:endParaRPr lang="zh-CN" altLang="en-US"/>
          </a:p>
          <a:p>
            <a:r>
              <a:rPr lang="zh-CN" altLang="en-US"/>
              <a:t>我的界面包括：显示用户信息、打开我的书籍信息、打开我的笔记、查看我的信息、查看我的账户、用户签到、帮助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02615"/>
          </a:xfrm>
        </p:spPr>
        <p:txBody>
          <a:bodyPr/>
          <a:p>
            <a:r>
              <a:rPr lang="zh-CN" altLang="en-US"/>
              <a:t>书籍的读取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918845"/>
            <a:ext cx="10515600" cy="525843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loadDir</a:t>
            </a:r>
            <a:r>
              <a:rPr lang="zh-CN" altLang="en-US"/>
              <a:t>函数中读取每本书的目录，并且随后调用</a:t>
            </a:r>
            <a:endParaRPr lang="zh-CN" altLang="en-US"/>
          </a:p>
          <a:p>
            <a:r>
              <a:rPr lang="en-US" altLang="zh-CN"/>
              <a:t>loadBook</a:t>
            </a:r>
            <a:r>
              <a:rPr lang="zh-CN" altLang="en-US"/>
              <a:t>函数详细读取每本书的章节及文字内容并</a:t>
            </a:r>
            <a:endParaRPr lang="zh-CN" altLang="en-US"/>
          </a:p>
          <a:p>
            <a:r>
              <a:rPr lang="zh-CN" altLang="en-US"/>
              <a:t>保存在</a:t>
            </a:r>
            <a:r>
              <a:rPr lang="en-US" altLang="zh-CN"/>
              <a:t>QList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4" name="图片 3" descr="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6275" y="1036320"/>
            <a:ext cx="4295775" cy="4784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74040"/>
          </a:xfrm>
        </p:spPr>
        <p:txBody>
          <a:bodyPr/>
          <a:p>
            <a:r>
              <a:rPr lang="en-US" altLang="zh-CN"/>
              <a:t>qml</a:t>
            </a:r>
            <a:r>
              <a:rPr lang="zh-CN" altLang="en-US"/>
              <a:t>中的调用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832485"/>
            <a:ext cx="10515600" cy="5344795"/>
          </a:xfrm>
        </p:spPr>
        <p:txBody>
          <a:bodyPr/>
          <a:p>
            <a:r>
              <a:rPr lang="zh-CN" altLang="en-US" sz="1400"/>
              <a:t>在</a:t>
            </a:r>
            <a:r>
              <a:rPr lang="en-US" altLang="zh-CN" sz="1400"/>
              <a:t>text:</a:t>
            </a:r>
            <a:r>
              <a:rPr lang="zh-CN" altLang="en-US" sz="1400"/>
              <a:t>中调用Settings.bookShelf.booksAt(Settings.bookShelf.currentBook).chartAt(Settings.bookShelf.booksAt(Settings.bookShelf.currentBook).currentChart).str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当发生点击事件后将会通过</a:t>
            </a:r>
            <a:r>
              <a:rPr lang="en-US" altLang="zh-CN" sz="1400"/>
              <a:t>chartAt</a:t>
            </a:r>
            <a:r>
              <a:rPr lang="zh-CN" altLang="en-US" sz="1400"/>
              <a:t>函数</a:t>
            </a:r>
            <a:endParaRPr lang="zh-CN" altLang="en-US" sz="1400"/>
          </a:p>
          <a:p>
            <a:r>
              <a:rPr lang="zh-CN" altLang="en-US" sz="1400"/>
              <a:t>去定位打开的是哪本书的哪个章节，</a:t>
            </a:r>
            <a:endParaRPr lang="zh-CN" altLang="en-US" sz="1400"/>
          </a:p>
          <a:p>
            <a:r>
              <a:rPr lang="zh-CN" altLang="en-US" sz="1400"/>
              <a:t>并且显示对应章节的所有字符</a:t>
            </a:r>
            <a:endParaRPr lang="zh-CN" altLang="en-US" sz="1400"/>
          </a:p>
        </p:txBody>
      </p:sp>
      <p:pic>
        <p:nvPicPr>
          <p:cNvPr id="6" name="图片 5" descr="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0980" y="1294130"/>
            <a:ext cx="8147050" cy="5260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96570"/>
          </a:xfrm>
        </p:spPr>
        <p:txBody>
          <a:bodyPr/>
          <a:p>
            <a:r>
              <a:rPr lang="zh-CN" altLang="en-US"/>
              <a:t>滑动切换章节</a:t>
            </a:r>
            <a:endParaRPr lang="zh-CN" altLang="en-US"/>
          </a:p>
        </p:txBody>
      </p:sp>
      <p:pic>
        <p:nvPicPr>
          <p:cNvPr id="7" name="内容占位符 6" descr="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700" y="1631950"/>
            <a:ext cx="963422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8045" y="755015"/>
            <a:ext cx="738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当滑动阅读界面时，通过判断滑动幅度去切换上下章节，并将视图位置定位为从第一排阅读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27710"/>
          </a:xfrm>
        </p:spPr>
        <p:txBody>
          <a:bodyPr/>
          <a:p>
            <a:r>
              <a:rPr lang="zh-CN" altLang="en-US"/>
              <a:t>阅读字体设置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812165"/>
            <a:ext cx="10515600" cy="53651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930" y="812165"/>
            <a:ext cx="3602990" cy="5663565"/>
          </a:xfrm>
          <a:prstGeom prst="rect">
            <a:avLst/>
          </a:prstGeom>
        </p:spPr>
      </p:pic>
      <p:pic>
        <p:nvPicPr>
          <p:cNvPr id="5" name="图片 4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812165"/>
            <a:ext cx="3523615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50875"/>
          </a:xfrm>
        </p:spPr>
        <p:txBody>
          <a:bodyPr/>
          <a:p>
            <a:r>
              <a:rPr lang="zh-CN" altLang="en-US"/>
              <a:t>阅读背景颜色设置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851535"/>
            <a:ext cx="10515600" cy="532574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851535"/>
            <a:ext cx="3584575" cy="5634990"/>
          </a:xfrm>
          <a:prstGeom prst="rect">
            <a:avLst/>
          </a:prstGeom>
        </p:spPr>
      </p:pic>
      <p:pic>
        <p:nvPicPr>
          <p:cNvPr id="5" name="图片 4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35" y="909955"/>
            <a:ext cx="3510915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426085"/>
            <a:ext cx="10515600" cy="5751195"/>
          </a:xfrm>
        </p:spPr>
        <p:txBody>
          <a:bodyPr/>
          <a:p>
            <a:r>
              <a:rPr lang="zh-CN" altLang="en-US"/>
              <a:t>字体设置与背景颜色设置都是通过</a:t>
            </a:r>
            <a:r>
              <a:rPr lang="en-US" altLang="zh-CN"/>
              <a:t>C++</a:t>
            </a:r>
            <a:r>
              <a:rPr lang="zh-CN" altLang="en-US"/>
              <a:t>与</a:t>
            </a:r>
            <a:r>
              <a:rPr lang="en-US" altLang="zh-CN"/>
              <a:t>qml</a:t>
            </a:r>
            <a:r>
              <a:rPr lang="zh-CN" altLang="en-US"/>
              <a:t>混合</a:t>
            </a:r>
            <a:r>
              <a:rPr lang="zh-CN" altLang="en-US"/>
              <a:t>编程实现：</a:t>
            </a:r>
            <a:endParaRPr lang="zh-CN" altLang="en-US"/>
          </a:p>
          <a:p>
            <a:pPr lvl="1"/>
            <a:r>
              <a:rPr lang="zh-CN" altLang="en-US"/>
              <a:t>在头文件中将背景和字体的改变分别用</a:t>
            </a:r>
            <a:r>
              <a:rPr lang="en-US" altLang="zh-CN"/>
              <a:t>QString</a:t>
            </a:r>
            <a:r>
              <a:rPr lang="zh-CN" altLang="en-US"/>
              <a:t>和</a:t>
            </a:r>
            <a:r>
              <a:rPr lang="en-US" altLang="zh-CN"/>
              <a:t>int</a:t>
            </a:r>
            <a:r>
              <a:rPr lang="zh-CN" altLang="en-US"/>
              <a:t>类型的变量表示</a:t>
            </a:r>
            <a:endParaRPr lang="zh-CN" altLang="en-US"/>
          </a:p>
          <a:p>
            <a:pPr lvl="1"/>
            <a:r>
              <a:rPr lang="zh-CN" altLang="en-US"/>
              <a:t>将变量</a:t>
            </a:r>
            <a:r>
              <a:rPr lang="en-US" altLang="zh-CN"/>
              <a:t>back_Color</a:t>
            </a:r>
            <a:r>
              <a:rPr lang="zh-CN" altLang="en-US"/>
              <a:t>、</a:t>
            </a:r>
            <a:r>
              <a:rPr lang="en-US" altLang="zh-CN"/>
              <a:t>theme</a:t>
            </a:r>
            <a:r>
              <a:rPr lang="zh-CN" altLang="en-US"/>
              <a:t>和设置属性的</a:t>
            </a:r>
            <a:r>
              <a:rPr lang="en-US" altLang="zh-CN"/>
              <a:t>setback_Color</a:t>
            </a:r>
            <a:r>
              <a:rPr lang="zh-CN" altLang="en-US"/>
              <a:t>和</a:t>
            </a:r>
            <a:r>
              <a:rPr lang="en-US" altLang="zh-CN"/>
              <a:t>settheme</a:t>
            </a:r>
            <a:r>
              <a:rPr lang="zh-CN" altLang="en-US"/>
              <a:t>的函数定义在</a:t>
            </a:r>
            <a:r>
              <a:rPr lang="en-US" altLang="zh-CN"/>
              <a:t>Q_PROPERTY</a:t>
            </a:r>
            <a:r>
              <a:rPr lang="zh-CN" altLang="en-US"/>
              <a:t>宏中。方便在</a:t>
            </a:r>
            <a:r>
              <a:rPr lang="en-US" altLang="zh-CN"/>
              <a:t>qml</a:t>
            </a:r>
            <a:r>
              <a:rPr lang="zh-CN" altLang="en-US"/>
              <a:t>中使用。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将其注册进</a:t>
            </a:r>
            <a:r>
              <a:rPr lang="en-US" altLang="zh-CN"/>
              <a:t>qml</a:t>
            </a:r>
            <a:r>
              <a:rPr lang="zh-CN" altLang="en-US"/>
              <a:t>中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835" y="1440180"/>
            <a:ext cx="4267200" cy="3533775"/>
          </a:xfrm>
          <a:prstGeom prst="rect">
            <a:avLst/>
          </a:prstGeom>
        </p:spPr>
      </p:pic>
      <p:pic>
        <p:nvPicPr>
          <p:cNvPr id="6" name="图片 5" descr="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030855"/>
            <a:ext cx="61531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71145"/>
            <a:ext cx="10515600" cy="5906135"/>
          </a:xfrm>
        </p:spPr>
        <p:txBody>
          <a:bodyPr/>
          <a:p>
            <a:pPr algn="l"/>
            <a:r>
              <a:rPr lang="zh-CN" altLang="en-US"/>
              <a:t>在背景颜色改变过程中：</a:t>
            </a:r>
            <a:endParaRPr lang="zh-CN" altLang="en-US"/>
          </a:p>
          <a:p>
            <a:pPr algn="l"/>
            <a:r>
              <a:rPr lang="zh-CN" altLang="en-US"/>
              <a:t>发生颜色改变的点击事件时，通过调用一个全局变量将</a:t>
            </a:r>
            <a:endParaRPr lang="zh-CN" altLang="en-US"/>
          </a:p>
          <a:p>
            <a:pPr algn="l"/>
            <a:r>
              <a:rPr lang="en-US" altLang="zh-CN"/>
              <a:t>bookSetting</a:t>
            </a:r>
            <a:r>
              <a:rPr lang="zh-CN" altLang="en-US"/>
              <a:t>中的</a:t>
            </a:r>
            <a:r>
              <a:rPr lang="en-US" altLang="zh-CN"/>
              <a:t>theme</a:t>
            </a:r>
            <a:r>
              <a:rPr lang="zh-CN" altLang="en-US"/>
              <a:t>属性设置为不同颜色相对应数值。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6945" y="2076450"/>
            <a:ext cx="4495800" cy="2295525"/>
          </a:xfrm>
          <a:prstGeom prst="rect">
            <a:avLst/>
          </a:prstGeom>
        </p:spPr>
      </p:pic>
      <p:pic>
        <p:nvPicPr>
          <p:cNvPr id="7" name="图片 6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60" y="271145"/>
            <a:ext cx="4010660" cy="5213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32410"/>
            <a:ext cx="10920730" cy="5944870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代码中的</a:t>
            </a:r>
            <a:r>
              <a:rPr lang="en-US" altLang="zh-CN"/>
              <a:t>settheme</a:t>
            </a:r>
            <a:r>
              <a:rPr lang="zh-CN" altLang="en-US"/>
              <a:t>函数中设置相应的颜色，并将字体颜色改变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字体设置也是同样操作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1020" y="643255"/>
            <a:ext cx="2955290" cy="5571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r>
              <a:rPr lang="zh-CN" altLang="en-US"/>
              <a:t>地址：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https://github.com/ZzzYL9/reader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由于最初编写时一直是提交在我自己的仓库，然后后面才合并到我们组的仓库中，所以我编写的部分主要的提交都在这个仓库中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16535"/>
            <a:ext cx="10515600" cy="5960745"/>
          </a:xfrm>
        </p:spPr>
        <p:txBody>
          <a:bodyPr/>
          <a:p>
            <a:r>
              <a:rPr lang="zh-CN" altLang="en-US"/>
              <a:t>将主界面划分为四个大组件，在每个组件中分别实现各个小组件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1725" y="216535"/>
            <a:ext cx="2698750" cy="628142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1584325"/>
            <a:ext cx="2066925" cy="3105150"/>
          </a:xfrm>
          <a:prstGeom prst="rect">
            <a:avLst/>
          </a:prstGeom>
        </p:spPr>
      </p:pic>
      <p:pic>
        <p:nvPicPr>
          <p:cNvPr id="10" name="图片 9" descr="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915035"/>
            <a:ext cx="2361565" cy="3683635"/>
          </a:xfrm>
          <a:prstGeom prst="rect">
            <a:avLst/>
          </a:prstGeom>
        </p:spPr>
      </p:pic>
      <p:pic>
        <p:nvPicPr>
          <p:cNvPr id="12" name="图片 11" descr="书架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255" y="981075"/>
            <a:ext cx="2318385" cy="3617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26695"/>
            <a:ext cx="10515600" cy="5950585"/>
          </a:xfrm>
        </p:spPr>
        <p:txBody>
          <a:bodyPr/>
          <a:p>
            <a:r>
              <a:rPr lang="zh-CN" altLang="en-US"/>
              <a:t>轮播效果编程实现：</a:t>
            </a: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810" y="1233170"/>
            <a:ext cx="1486535" cy="1501140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0" y="970915"/>
            <a:ext cx="5621020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60680"/>
            <a:ext cx="10515600" cy="5816600"/>
          </a:xfrm>
        </p:spPr>
        <p:txBody>
          <a:bodyPr/>
          <a:p>
            <a:r>
              <a:rPr lang="zh-CN" altLang="en-US"/>
              <a:t>书籍分类编程实现：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gridview</a:t>
            </a:r>
            <a:r>
              <a:rPr lang="zh-CN" altLang="en-US"/>
              <a:t>的</a:t>
            </a:r>
            <a:r>
              <a:rPr lang="en-US" altLang="zh-CN"/>
              <a:t>model</a:t>
            </a:r>
            <a:r>
              <a:rPr lang="zh-CN" altLang="en-US"/>
              <a:t>文件</a:t>
            </a:r>
            <a:r>
              <a:rPr lang="en-US" altLang="zh-CN"/>
              <a:t>GridBookModel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7490" y="4203065"/>
            <a:ext cx="1696085" cy="1696085"/>
          </a:xfrm>
          <a:prstGeom prst="rect">
            <a:avLst/>
          </a:prstGeom>
        </p:spPr>
      </p:pic>
      <p:pic>
        <p:nvPicPr>
          <p:cNvPr id="5" name="图片 4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49910"/>
            <a:ext cx="6110605" cy="2884170"/>
          </a:xfrm>
          <a:prstGeom prst="rect">
            <a:avLst/>
          </a:prstGeom>
        </p:spPr>
      </p:pic>
      <p:pic>
        <p:nvPicPr>
          <p:cNvPr id="7" name="图片 6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20" y="3077210"/>
            <a:ext cx="3609340" cy="3335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49885"/>
            <a:ext cx="10515600" cy="5827395"/>
          </a:xfrm>
        </p:spPr>
        <p:txBody>
          <a:bodyPr/>
          <a:p>
            <a:r>
              <a:rPr lang="zh-CN" altLang="en-US"/>
              <a:t>在对应按钮上点击后，进入相对应的分类界面：</a:t>
            </a:r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243205"/>
            <a:ext cx="3743325" cy="5934075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1765300"/>
            <a:ext cx="383857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71145"/>
            <a:ext cx="10515600" cy="5906135"/>
          </a:xfrm>
        </p:spPr>
        <p:txBody>
          <a:bodyPr/>
          <a:p>
            <a:r>
              <a:rPr lang="zh-CN" altLang="en-US"/>
              <a:t>通过一个</a:t>
            </a:r>
            <a:r>
              <a:rPr lang="en-US" altLang="zh-CN"/>
              <a:t>load_page()</a:t>
            </a:r>
            <a:r>
              <a:rPr lang="zh-CN" altLang="en-US"/>
              <a:t>函数实现，当点击之后，通过传递</a:t>
            </a:r>
            <a:r>
              <a:rPr lang="en-US" altLang="zh-CN"/>
              <a:t>index</a:t>
            </a:r>
            <a:r>
              <a:rPr lang="zh-CN" altLang="en-US"/>
              <a:t>参数确定在首页栈中</a:t>
            </a:r>
            <a:r>
              <a:rPr lang="en-US" altLang="zh-CN"/>
              <a:t>push</a:t>
            </a:r>
            <a:r>
              <a:rPr lang="zh-CN" altLang="en-US"/>
              <a:t>哪个组件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755" y="613410"/>
            <a:ext cx="5253990" cy="3806190"/>
          </a:xfrm>
          <a:prstGeom prst="rect">
            <a:avLst/>
          </a:prstGeom>
        </p:spPr>
      </p:pic>
      <p:pic>
        <p:nvPicPr>
          <p:cNvPr id="5" name="图片 4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1299845"/>
            <a:ext cx="44767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19100"/>
          </a:xfrm>
        </p:spPr>
        <p:txBody>
          <a:bodyPr>
            <a:normAutofit fontScale="90000"/>
          </a:bodyPr>
          <a:p>
            <a:r>
              <a:rPr lang="zh-CN" altLang="en-US"/>
              <a:t>分析界面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词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7385" y="894715"/>
            <a:ext cx="3237230" cy="5067935"/>
          </a:xfrm>
          <a:prstGeom prst="rect">
            <a:avLst/>
          </a:prstGeom>
        </p:spPr>
      </p:pic>
      <p:pic>
        <p:nvPicPr>
          <p:cNvPr id="5" name="图片 4" descr="词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95" y="1000760"/>
            <a:ext cx="2999740" cy="4719955"/>
          </a:xfrm>
          <a:prstGeom prst="rect">
            <a:avLst/>
          </a:prstGeom>
        </p:spPr>
      </p:pic>
      <p:pic>
        <p:nvPicPr>
          <p:cNvPr id="6" name="图片 5" descr="人物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" y="942340"/>
            <a:ext cx="309054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56285"/>
          </a:xfrm>
        </p:spPr>
        <p:txBody>
          <a:bodyPr/>
          <a:p>
            <a:r>
              <a:rPr lang="zh-CN" altLang="en-US"/>
              <a:t>阅读功能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937895"/>
            <a:ext cx="10515600" cy="523938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1150620"/>
            <a:ext cx="3077845" cy="4814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98500"/>
          </a:xfrm>
        </p:spPr>
        <p:txBody>
          <a:bodyPr/>
          <a:p>
            <a:r>
              <a:rPr lang="zh-CN" altLang="en-US"/>
              <a:t>基本阅读功能的实现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956945"/>
            <a:ext cx="10515600" cy="5220335"/>
          </a:xfrm>
        </p:spPr>
        <p:txBody>
          <a:bodyPr/>
          <a:p>
            <a:r>
              <a:rPr lang="zh-CN" altLang="en-US"/>
              <a:t>先设置关于书籍的一些属性，比如书的封面图片、章节名字、当前页、当前章节、字节的总数、当前目录、当前章节的文字内容、以及一个保存章节</a:t>
            </a:r>
            <a:r>
              <a:rPr lang="zh-CN" altLang="en-US">
                <a:sym typeface="+mn-ea"/>
              </a:rPr>
              <a:t>类</a:t>
            </a:r>
            <a:r>
              <a:rPr lang="zh-CN" altLang="en-US"/>
              <a:t>的</a:t>
            </a:r>
            <a:r>
              <a:rPr lang="en-US" altLang="zh-CN"/>
              <a:t>QList</a:t>
            </a:r>
            <a:r>
              <a:rPr lang="zh-CN" altLang="en-US"/>
              <a:t>，再将对应的一些设置函数定义在</a:t>
            </a:r>
            <a:r>
              <a:rPr lang="en-US" altLang="zh-CN"/>
              <a:t>Q_PROPERTY</a:t>
            </a:r>
            <a:r>
              <a:rPr lang="zh-CN" altLang="en-US"/>
              <a:t>宏中</a:t>
            </a:r>
            <a:endParaRPr lang="zh-CN" altLang="en-US"/>
          </a:p>
        </p:txBody>
      </p:sp>
      <p:pic>
        <p:nvPicPr>
          <p:cNvPr id="4" name="图片 3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1868170"/>
            <a:ext cx="5141595" cy="2774315"/>
          </a:xfrm>
          <a:prstGeom prst="rect">
            <a:avLst/>
          </a:prstGeom>
        </p:spPr>
      </p:pic>
      <p:pic>
        <p:nvPicPr>
          <p:cNvPr id="5" name="图片 4" descr="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2114550"/>
            <a:ext cx="6162675" cy="2066925"/>
          </a:xfrm>
          <a:prstGeom prst="rect">
            <a:avLst/>
          </a:prstGeom>
        </p:spPr>
      </p:pic>
      <p:pic>
        <p:nvPicPr>
          <p:cNvPr id="7" name="图片 6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344035"/>
            <a:ext cx="6153150" cy="194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演示</Application>
  <PresentationFormat>宽屏</PresentationFormat>
  <Paragraphs>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Black</vt:lpstr>
      <vt:lpstr>黑体</vt:lpstr>
      <vt:lpstr>Arial Unicode MS</vt:lpstr>
      <vt:lpstr>Office 主题​​</vt:lpstr>
      <vt:lpstr>项目客户端开发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分析界面</vt:lpstr>
      <vt:lpstr>阅读功能</vt:lpstr>
      <vt:lpstr>基本阅读功能的实现</vt:lpstr>
      <vt:lpstr>书籍的读取</vt:lpstr>
      <vt:lpstr>qml中的调用</vt:lpstr>
      <vt:lpstr>滑动切换章节</vt:lpstr>
      <vt:lpstr>阅读字体设置</vt:lpstr>
      <vt:lpstr>阅读背景颜色设置</vt:lpstr>
      <vt:lpstr>PowerPoint 演示文稿</vt:lpstr>
      <vt:lpstr>PowerPoint 演示文稿</vt:lpstr>
      <vt:lpstr>PowerPoint 演示文稿</vt:lpstr>
      <vt:lpstr>github地址：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Levn</cp:lastModifiedBy>
  <cp:revision>51</cp:revision>
  <dcterms:created xsi:type="dcterms:W3CDTF">2020-06-30T13:43:00Z</dcterms:created>
  <dcterms:modified xsi:type="dcterms:W3CDTF">2020-07-02T01:28:50Z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