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115" r:id="rId5"/>
    <p:sldId id="3116" r:id="rId6"/>
    <p:sldId id="3117" r:id="rId7"/>
    <p:sldId id="3118" r:id="rId8"/>
    <p:sldId id="3119" r:id="rId9"/>
    <p:sldId id="3120" r:id="rId10"/>
    <p:sldId id="3121" r:id="rId11"/>
    <p:sldId id="3123" r:id="rId12"/>
    <p:sldId id="3122" r:id="rId13"/>
    <p:sldId id="3125" r:id="rId14"/>
    <p:sldId id="3124" r:id="rId15"/>
    <p:sldId id="3126" r:id="rId16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교육 커리큘럼" id="{29333D7A-1E0A-4DE3-89ED-AE7BDD7F8D43}">
          <p14:sldIdLst>
            <p14:sldId id="3115"/>
            <p14:sldId id="3116"/>
            <p14:sldId id="3117"/>
            <p14:sldId id="3118"/>
            <p14:sldId id="3119"/>
            <p14:sldId id="3120"/>
            <p14:sldId id="3121"/>
            <p14:sldId id="3123"/>
            <p14:sldId id="3122"/>
            <p14:sldId id="3125"/>
            <p14:sldId id="3124"/>
            <p14:sldId id="3126"/>
          </p14:sldIdLst>
        </p14:section>
      </p14:sectionLst>
    </p:ext>
    <p:ext uri="{EFAFB233-063F-42B5-8137-9DF3F51BA10A}">
      <p15:sldGuideLst xmlns:p15="http://schemas.microsoft.com/office/powerpoint/2012/main">
        <p15:guide id="4" pos="158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1"/>
    <p:restoredTop sz="94673"/>
  </p:normalViewPr>
  <p:slideViewPr>
    <p:cSldViewPr snapToGrid="0">
      <p:cViewPr varScale="1">
        <p:scale>
          <a:sx n="129" d="100"/>
          <a:sy n="129" d="100"/>
        </p:scale>
        <p:origin x="1560" y="184"/>
      </p:cViewPr>
      <p:guideLst>
        <p:guide pos="158"/>
        <p:guide orient="horz" pos="482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4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C302F-EDB1-4903-A252-0B8069295EB5}" type="datetimeFigureOut">
              <a:rPr lang="ko-KR" altLang="en-US" smtClean="0"/>
              <a:t>2024. 6. 30.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1E7E7-7390-416F-B41C-95CE1417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7BEF-212C-4303-9890-F4162D010477}" type="datetimeFigureOut">
              <a:rPr lang="ko-KR" altLang="en-US" smtClean="0"/>
              <a:t>2024. 6. 30.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AF7-F33B-46FA-ADBF-3DBFD2DF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7BEF-212C-4303-9890-F4162D010477}" type="datetimeFigureOut">
              <a:rPr lang="ko-KR" altLang="en-US" smtClean="0"/>
              <a:t>2024. 6. 30.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AF7-F33B-46FA-ADBF-3DBFD2DF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7BEF-212C-4303-9890-F4162D010477}" type="datetimeFigureOut">
              <a:rPr lang="ko-KR" altLang="en-US" smtClean="0"/>
              <a:t>2024. 6. 30.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AF7-F33B-46FA-ADBF-3DBFD2DF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FD303E-ADF2-A947-4A0E-57F9861007B7}"/>
              </a:ext>
            </a:extLst>
          </p:cNvPr>
          <p:cNvSpPr/>
          <p:nvPr userDrawn="1"/>
        </p:nvSpPr>
        <p:spPr>
          <a:xfrm>
            <a:off x="0" y="33572"/>
            <a:ext cx="9144000" cy="581925"/>
          </a:xfrm>
          <a:prstGeom prst="rect">
            <a:avLst/>
          </a:prstGeom>
          <a:pattFill prst="pct50">
            <a:fgClr>
              <a:srgbClr val="D9D9D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14FDFE5-8729-1FCC-3986-4285FED9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35" y="104666"/>
            <a:ext cx="8594271" cy="41920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 spc="-100" baseline="0" dirty="0"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2D0998B-B9FA-A1D7-FA50-653FCFAE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1968"/>
            <a:ext cx="2057400" cy="365125"/>
          </a:xfrm>
          <a:prstGeom prst="rect">
            <a:avLst/>
          </a:prstGeom>
        </p:spPr>
        <p:txBody>
          <a:bodyPr anchor="b"/>
          <a:lstStyle>
            <a:lvl1pPr algn="r">
              <a:defRPr sz="900"/>
            </a:lvl1pPr>
          </a:lstStyle>
          <a:p>
            <a:fld id="{BF69241A-FEB4-4F6A-B828-9E14AB8E92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0515F9-4115-A90E-9761-8E7CC2A0580A}"/>
              </a:ext>
            </a:extLst>
          </p:cNvPr>
          <p:cNvCxnSpPr>
            <a:cxnSpLocks/>
          </p:cNvCxnSpPr>
          <p:nvPr userDrawn="1"/>
        </p:nvCxnSpPr>
        <p:spPr>
          <a:xfrm>
            <a:off x="0" y="18317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15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BEF-212C-4303-9890-F4162D010477}" type="datetimeFigureOut">
              <a:rPr lang="ko-KR" altLang="en-US" smtClean="0"/>
              <a:t>2024. 6. 30.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8AF7-F33B-46FA-ADBF-3DBFD2DF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세부 커리큘럼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ECA7B8-87C8-A708-5FA8-2B5A237F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8044"/>
              </p:ext>
            </p:extLst>
          </p:nvPr>
        </p:nvGraphicFramePr>
        <p:xfrm>
          <a:off x="250825" y="762220"/>
          <a:ext cx="8659133" cy="1242000"/>
        </p:xfrm>
        <a:graphic>
          <a:graphicData uri="http://schemas.openxmlformats.org/drawingml/2006/table">
            <a:tbl>
              <a:tblPr/>
              <a:tblGrid>
                <a:gridCol w="97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29">
                  <a:extLst>
                    <a:ext uri="{9D8B030D-6E8A-4147-A177-3AD203B41FA5}">
                      <a16:colId xmlns:a16="http://schemas.microsoft.com/office/drawing/2014/main" val="533351765"/>
                    </a:ext>
                  </a:extLst>
                </a:gridCol>
                <a:gridCol w="3141244">
                  <a:extLst>
                    <a:ext uri="{9D8B030D-6E8A-4147-A177-3AD203B41FA5}">
                      <a16:colId xmlns:a16="http://schemas.microsoft.com/office/drawing/2014/main" val="2850347877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100" b="1" kern="0" spc="-5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과 정 명</a:t>
                      </a:r>
                      <a:endParaRPr kumimoji="1" lang="en-US" altLang="ko-KR" sz="1100" b="1" kern="0" spc="-5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1400" b="1" i="0" u="none" strike="noStrike" kern="1200" cap="none" spc="-50" baseline="0" dirty="0">
                          <a:solidFill>
                            <a:srgbClr val="C00000"/>
                          </a:solidFill>
                          <a:uFillTx/>
                          <a:latin typeface="+mn-ea"/>
                          <a:ea typeface="+mn-ea"/>
                          <a:cs typeface="Arial"/>
                        </a:rPr>
                        <a:t>SAP In-memory DB(HANA DB) CDS view </a:t>
                      </a:r>
                      <a:r>
                        <a:rPr lang="ko-KR" altLang="en-US" sz="1400" b="1" i="0" u="none" strike="noStrike" kern="1200" cap="none" spc="-50" baseline="0" dirty="0">
                          <a:solidFill>
                            <a:srgbClr val="C00000"/>
                          </a:solidFill>
                          <a:uFillTx/>
                          <a:latin typeface="+mn-ea"/>
                          <a:ea typeface="+mn-ea"/>
                          <a:cs typeface="Arial"/>
                        </a:rPr>
                        <a:t>생성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100" b="1" kern="0" spc="-5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교육목표</a:t>
                      </a:r>
                      <a:endParaRPr kumimoji="1" lang="en-US" altLang="ko-KR" sz="1100" b="1" kern="0" spc="-5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2075" algn="l"/>
                          <a:tab pos="182563" algn="l"/>
                        </a:tabLst>
                        <a:defRPr/>
                      </a:pPr>
                      <a:r>
                        <a:rPr lang="en-US" altLang="ko-KR" sz="1000" kern="1200" spc="-5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나눔고딕 Bold"/>
                          <a:cs typeface="+mn-cs"/>
                          <a:sym typeface="Arial"/>
                        </a:rPr>
                        <a:t>CDS</a:t>
                      </a:r>
                      <a:r>
                        <a:rPr lang="ko-KR" altLang="en-US" sz="1000" kern="1200" spc="-5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나눔고딕 Bold"/>
                          <a:cs typeface="+mn-cs"/>
                          <a:sym typeface="Arial"/>
                        </a:rPr>
                        <a:t> 기본 개념 및 모델링 방법 및 쓰임새 습득</a:t>
                      </a:r>
                      <a:endParaRPr lang="en-US" altLang="ko-KR" sz="1000" kern="1200" spc="-5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나눔고딕 Bold"/>
                        <a:cs typeface="+mn-cs"/>
                        <a:sym typeface="Arial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100" b="1" kern="0" spc="-5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교육기간</a:t>
                      </a:r>
                      <a:endParaRPr kumimoji="1" lang="en-US" altLang="ko-KR" sz="1100" b="1" kern="0" spc="-5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defTabSz="99057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02</a:t>
                      </a:r>
                      <a:r>
                        <a:rPr lang="ko-KR" altLang="en-US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14</a:t>
                      </a:r>
                      <a:r>
                        <a:rPr lang="ko-KR" altLang="en-US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 </a:t>
                      </a:r>
                      <a:r>
                        <a:rPr lang="en-US" altLang="ko-KR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실습 </a:t>
                      </a:r>
                      <a:r>
                        <a:rPr lang="en-US" altLang="ko-KR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(00%), </a:t>
                      </a:r>
                      <a:r>
                        <a:rPr lang="ko-KR" altLang="en-US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이론 </a:t>
                      </a:r>
                      <a:r>
                        <a:rPr lang="en-US" altLang="ko-KR" sz="100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(100%)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9057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1" kern="0" spc="-5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선수지식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  <a:tab pos="182563" algn="l"/>
                        </a:tabLst>
                        <a:defRPr/>
                      </a:pPr>
                      <a:r>
                        <a:rPr lang="ko-KR" altLang="en-US" sz="1000" kern="1200" spc="-5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000" kern="1200" spc="-5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SAP</a:t>
                      </a:r>
                      <a:r>
                        <a:rPr lang="ko-KR" altLang="en-US" sz="1000" kern="1200" spc="-5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개발 경험</a:t>
                      </a:r>
                      <a:endParaRPr lang="en-US" altLang="ko-KR" sz="1000" kern="1200" spc="-5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6243A6-D29F-E8CA-B177-AD2CA5069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91395"/>
              </p:ext>
            </p:extLst>
          </p:nvPr>
        </p:nvGraphicFramePr>
        <p:xfrm>
          <a:off x="250825" y="2129413"/>
          <a:ext cx="8642350" cy="4420800"/>
        </p:xfrm>
        <a:graphic>
          <a:graphicData uri="http://schemas.openxmlformats.org/drawingml/2006/table">
            <a:tbl>
              <a:tblPr/>
              <a:tblGrid>
                <a:gridCol w="97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7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 rowSpan="5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kumimoji="1" lang="ko-KR" altLang="en-US" sz="11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교육내용</a:t>
                      </a:r>
                      <a:endParaRPr kumimoji="1" lang="en-US" altLang="ko-KR" sz="1100" b="1" kern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  <a:r>
                        <a:rPr kumimoji="1" lang="en-US" altLang="ko-KR" sz="1100" b="1" kern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(h)</a:t>
                      </a:r>
                      <a:endParaRPr kumimoji="1" lang="ko-KR" altLang="en-US" sz="1100" b="1" kern="0" spc="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1일</a:t>
                      </a:r>
                    </a:p>
                  </a:txBody>
                  <a:tcPr marL="54000" marR="54000" marT="54000" marB="54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뷰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Basic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25" marR="33225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3.5h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개발환경 설정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모델링을 위한 기본 문법 및 개념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Association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Annotations 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권한 관리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(Access Control)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뷰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Advanced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25" marR="33225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3.5h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어플리케이션 데이터 모델링 절차 및 기본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Annotation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사용 방법 설명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Virtual Data Model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소개 및 실 사용 예시 및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Naming Rule 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AMDP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생성 절차 및 모델링 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ABAP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프로그램내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뷰 활용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180554"/>
                  </a:ext>
                </a:extLst>
              </a:tr>
              <a:tr h="101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229" rtl="0" eaLnBrk="1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2일</a:t>
                      </a:r>
                    </a:p>
                  </a:txBody>
                  <a:tcPr marL="54000" marR="54000" marT="54000" marB="54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defTabSz="990570" rtl="0" eaLnBrk="1" fontAlgn="ctr" latinLnBrk="0" hangingPunct="1">
                        <a:spcBef>
                          <a:spcPts val="600"/>
                        </a:spcBef>
                        <a:buFont typeface="Wingdings" charset="2"/>
                        <a:buNone/>
                        <a:tabLst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유형별 개발 절차</a:t>
                      </a:r>
                    </a:p>
                  </a:txBody>
                  <a:tcPr marL="33231" marR="33231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000" b="0" i="0" u="none" strike="noStrike" cap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3.5h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분석 어플리케이션 모델링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트랜잭션 어플리케이션 모델링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계층구조 모델링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기반 검색 기능 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 Value Help 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91537"/>
                  </a:ext>
                </a:extLst>
              </a:tr>
              <a:tr h="101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90570" rtl="0" eaLnBrk="1" fontAlgn="ctr" latinLnBrk="0" hangingPunct="1">
                        <a:spcBef>
                          <a:spcPts val="600"/>
                        </a:spcBef>
                        <a:buFont typeface="Wingdings" charset="2"/>
                        <a:buNone/>
                        <a:tabLst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CDS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확장 및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Troubleshooting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1" marR="33231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000" b="0" i="0" u="none" strike="noStrike" cap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3.5h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Extension (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확장</a:t>
                      </a: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옵션 소개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CDS Entity Extension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altLang="ko-KR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CDS </a:t>
                      </a:r>
                      <a:r>
                        <a:rPr lang="ko-KR" altLang="en-US" sz="1000" kern="12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 시 고려사항 및 도구 소개 및 사용 방법</a:t>
                      </a:r>
                      <a:endParaRPr lang="en-US" altLang="ko-KR" sz="1000" kern="120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1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0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어플리케이션 데이터 모델링 절차 및 기본 </a:t>
            </a:r>
            <a:r>
              <a:rPr lang="en" altLang="ko-KR" dirty="0">
                <a:latin typeface="+mn-ea"/>
                <a:ea typeface="+mn-ea"/>
              </a:rPr>
              <a:t>Annotation </a:t>
            </a:r>
            <a:r>
              <a:rPr lang="ko-KR" altLang="en-US" dirty="0">
                <a:latin typeface="+mn-ea"/>
                <a:ea typeface="+mn-ea"/>
              </a:rPr>
              <a:t>사용 방법 설명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데이터 모델링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Field Label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Field Semantics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Field Aggregation</a:t>
            </a:r>
            <a:endParaRPr kumimoji="1"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D072D-780E-B67D-590D-9E73F7652469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System Date/Time</a:t>
            </a:r>
            <a:endParaRPr kumimoji="1"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3F187-B049-99C0-ED43-CAB0C5E01522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Text / Language</a:t>
            </a:r>
            <a:endParaRPr kumimoji="1"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9C486D-52E7-DC57-8277-12A5785559EA}"/>
              </a:ext>
            </a:extLst>
          </p:cNvPr>
          <p:cNvSpPr/>
          <p:nvPr/>
        </p:nvSpPr>
        <p:spPr>
          <a:xfrm>
            <a:off x="4572000" y="361144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Fiscal Year</a:t>
            </a:r>
            <a:endParaRPr kumimoji="1"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2CEBA5-7C97-F912-3797-0CAD35AA2388}"/>
              </a:ext>
            </a:extLst>
          </p:cNvPr>
          <p:cNvSpPr/>
          <p:nvPr/>
        </p:nvSpPr>
        <p:spPr>
          <a:xfrm>
            <a:off x="4572000" y="4156820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Foreign Key</a:t>
            </a:r>
            <a:endParaRPr kumimoji="1"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F95FB-44D1-9C27-EE22-90650FF1F3C2}"/>
              </a:ext>
            </a:extLst>
          </p:cNvPr>
          <p:cNvSpPr/>
          <p:nvPr/>
        </p:nvSpPr>
        <p:spPr>
          <a:xfrm>
            <a:off x="4572000" y="469610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Text Relation</a:t>
            </a:r>
            <a:endParaRPr kumimoji="1"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16881-D44D-C17A-954F-678E0C35AADD}"/>
              </a:ext>
            </a:extLst>
          </p:cNvPr>
          <p:cNvSpPr/>
          <p:nvPr/>
        </p:nvSpPr>
        <p:spPr>
          <a:xfrm>
            <a:off x="4572000" y="523538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Composition</a:t>
            </a:r>
            <a:endParaRPr kumimoji="1" lang="ko-KR" altLang="en-US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497053-ABF5-937F-CF63-C3E874A3254A}"/>
              </a:ext>
            </a:extLst>
          </p:cNvPr>
          <p:cNvSpPr/>
          <p:nvPr/>
        </p:nvSpPr>
        <p:spPr>
          <a:xfrm>
            <a:off x="4572000" y="5774666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Time dependent Data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42946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Virtual Data Model </a:t>
            </a:r>
            <a:r>
              <a:rPr lang="ko-KR" altLang="en-US" dirty="0">
                <a:latin typeface="+mn-ea"/>
                <a:ea typeface="+mn-ea"/>
              </a:rPr>
              <a:t>소개 및 실 사용 예시 및 </a:t>
            </a:r>
            <a:r>
              <a:rPr lang="en" altLang="ko-KR" dirty="0">
                <a:latin typeface="+mn-ea"/>
                <a:ea typeface="+mn-ea"/>
              </a:rPr>
              <a:t>Naming Rule </a:t>
            </a:r>
            <a:r>
              <a:rPr lang="ko-KR" altLang="en-US" dirty="0">
                <a:latin typeface="+mn-ea"/>
                <a:ea typeface="+mn-ea"/>
              </a:rPr>
              <a:t>설명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VDM (Virtual Data Model)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Contract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API State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VDM Layer</a:t>
            </a:r>
            <a:endParaRPr kumimoji="1"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D072D-780E-B67D-590D-9E73F7652469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Basic Interface View</a:t>
            </a:r>
            <a:endParaRPr kumimoji="1"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3F187-B049-99C0-ED43-CAB0C5E01522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Composite Interface View</a:t>
            </a:r>
            <a:endParaRPr kumimoji="1"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E2457-C2DF-C59E-371C-AFF14094FF1D}"/>
              </a:ext>
            </a:extLst>
          </p:cNvPr>
          <p:cNvSpPr/>
          <p:nvPr/>
        </p:nvSpPr>
        <p:spPr>
          <a:xfrm>
            <a:off x="4572000" y="361144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Consumption View</a:t>
            </a:r>
            <a:endParaRPr kumimoji="1"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5A2F17-332F-3760-8E4D-DF0C0C485689}"/>
              </a:ext>
            </a:extLst>
          </p:cNvPr>
          <p:cNvSpPr/>
          <p:nvPr/>
        </p:nvSpPr>
        <p:spPr>
          <a:xfrm>
            <a:off x="4572000" y="4156820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Other View</a:t>
            </a:r>
            <a:endParaRPr kumimoji="1"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02ACEB-99E4-9CFB-B947-EB49E748A207}"/>
              </a:ext>
            </a:extLst>
          </p:cNvPr>
          <p:cNvSpPr/>
          <p:nvPr/>
        </p:nvSpPr>
        <p:spPr>
          <a:xfrm>
            <a:off x="4572000" y="4702193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Naming Rule</a:t>
            </a:r>
            <a:endParaRPr kumimoji="1"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F9AC49-FF27-6CA4-1FBB-78EF210E4D59}"/>
              </a:ext>
            </a:extLst>
          </p:cNvPr>
          <p:cNvSpPr/>
          <p:nvPr/>
        </p:nvSpPr>
        <p:spPr>
          <a:xfrm>
            <a:off x="4572000" y="5247566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VDM Field/View/Parameter/Association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108097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Table Function and AMDP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HANA SQLScript and Table Function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Table Function </a:t>
            </a:r>
            <a:r>
              <a:rPr kumimoji="1" lang="ko-KR" altLang="en-US" b="1"/>
              <a:t>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AMDP</a:t>
            </a:r>
            <a:r>
              <a:rPr kumimoji="1" lang="ko-KR" altLang="en-US" b="1"/>
              <a:t> </a:t>
            </a:r>
            <a:r>
              <a:rPr kumimoji="1" lang="en-US" altLang="ko-KR" b="1"/>
              <a:t>Class </a:t>
            </a:r>
            <a:r>
              <a:rPr kumimoji="1" lang="ko-KR" altLang="en-US" b="1"/>
              <a:t>생성</a:t>
            </a:r>
            <a:r>
              <a:rPr kumimoji="1" lang="en-US" altLang="ko-KR" b="1"/>
              <a:t> 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Wrapper CDS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152204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개발환경 설정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9A1AD9-8D39-BF59-FF46-FE67B96F42FF}"/>
              </a:ext>
            </a:extLst>
          </p:cNvPr>
          <p:cNvSpPr/>
          <p:nvPr/>
        </p:nvSpPr>
        <p:spPr>
          <a:xfrm>
            <a:off x="397566" y="884582"/>
            <a:ext cx="279289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HANA Tools </a:t>
            </a:r>
            <a:r>
              <a:rPr kumimoji="1" lang="ko-KR" altLang="en-US" b="1" dirty="0"/>
              <a:t>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6575F-6CB0-3542-DE10-76AC10383AF5}"/>
              </a:ext>
            </a:extLst>
          </p:cNvPr>
          <p:cNvSpPr txBox="1"/>
          <p:nvPr/>
        </p:nvSpPr>
        <p:spPr>
          <a:xfrm>
            <a:off x="3583057" y="1052755"/>
            <a:ext cx="45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tools.hana.ondemand.com</a:t>
            </a:r>
            <a:r>
              <a:rPr lang="ko-KR" altLang="en-US" dirty="0"/>
              <a:t>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937356-B28C-B9E4-4EED-974D3FEF4305}"/>
              </a:ext>
            </a:extLst>
          </p:cNvPr>
          <p:cNvSpPr/>
          <p:nvPr/>
        </p:nvSpPr>
        <p:spPr>
          <a:xfrm>
            <a:off x="3583057" y="1656971"/>
            <a:ext cx="3404152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Eclipse</a:t>
            </a:r>
            <a:endParaRPr kumimoji="1"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65481-7953-54A7-0E18-CF7B51E109AD}"/>
              </a:ext>
            </a:extLst>
          </p:cNvPr>
          <p:cNvSpPr/>
          <p:nvPr/>
        </p:nvSpPr>
        <p:spPr>
          <a:xfrm>
            <a:off x="3583057" y="2120456"/>
            <a:ext cx="3404152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ADT </a:t>
            </a:r>
            <a:r>
              <a:rPr kumimoji="1" lang="ko-KR" altLang="en-US" b="1"/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4702D7-4007-1A7C-07A6-53972065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2" y="2985829"/>
            <a:ext cx="8785456" cy="22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CDS </a:t>
            </a:r>
            <a:r>
              <a:rPr lang="ko-KR" altLang="en-US" dirty="0">
                <a:latin typeface="+mn-ea"/>
                <a:ea typeface="+mn-ea"/>
              </a:rPr>
              <a:t>모델링을 위한 기본 문법 및 개념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CAB5CD-E0DE-B7CA-197A-8E26DBACB8B1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간단한 </a:t>
            </a:r>
            <a:r>
              <a:rPr kumimoji="1" lang="en-US" altLang="ko-KR" b="1" dirty="0"/>
              <a:t>CDS</a:t>
            </a:r>
            <a:r>
              <a:rPr kumimoji="1" lang="ko-KR" altLang="en-US" b="1" dirty="0"/>
              <a:t>를 통한 모델링 수행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B2DEE-5918-8B16-CD6F-E9A2D4E31F43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모델링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9E6F9-10C1-D37F-2962-47DAC34E46B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테이블생성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40D6F-4CAE-C05C-8A13-69775968FC4D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CDS </a:t>
            </a:r>
            <a:r>
              <a:rPr kumimoji="1" lang="ko-KR" altLang="en-US" b="1"/>
              <a:t>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D84AB1-37A3-C1B4-0C12-ABDC2155D18F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CDS </a:t>
            </a:r>
            <a:r>
              <a:rPr kumimoji="1" lang="ko-KR" altLang="en-US" b="1"/>
              <a:t>관계 설정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kumimoji="1" lang="en-US" altLang="ko-KR" b="1"/>
              <a:t>Association</a:t>
            </a:r>
            <a:endParaRPr kumimoji="1" lang="ko-KR" altLang="en-US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F97BD1-8362-B2E7-8792-B0BD990285E3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테이블 데이터 생성 프로그램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D7C956-50C4-9EB1-E368-4D94D19BDEAC}"/>
              </a:ext>
            </a:extLst>
          </p:cNvPr>
          <p:cNvSpPr/>
          <p:nvPr/>
        </p:nvSpPr>
        <p:spPr>
          <a:xfrm>
            <a:off x="4572000" y="361144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데이터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29A62-47BA-D4B4-566C-670890AF8087}"/>
              </a:ext>
            </a:extLst>
          </p:cNvPr>
          <p:cNvSpPr/>
          <p:nvPr/>
        </p:nvSpPr>
        <p:spPr>
          <a:xfrm>
            <a:off x="4572000" y="4156820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관련 도구 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BDF49-01F6-BC63-7778-1D597ECDE816}"/>
              </a:ext>
            </a:extLst>
          </p:cNvPr>
          <p:cNvSpPr/>
          <p:nvPr/>
        </p:nvSpPr>
        <p:spPr>
          <a:xfrm>
            <a:off x="4572000" y="4526152"/>
            <a:ext cx="20971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Where-Used List</a:t>
            </a:r>
            <a:endParaRPr kumimoji="1" lang="ko-KR" altLang="en-US" sz="14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68D37-A783-0E43-15DA-1D83431DB18F}"/>
              </a:ext>
            </a:extLst>
          </p:cNvPr>
          <p:cNvSpPr/>
          <p:nvPr/>
        </p:nvSpPr>
        <p:spPr>
          <a:xfrm>
            <a:off x="6669157" y="4526152"/>
            <a:ext cx="21074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Outline View</a:t>
            </a:r>
            <a:endParaRPr kumimoji="1" lang="ko-KR" altLang="en-US" sz="14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8A7A50-D3C1-4664-CD65-46035BB14D69}"/>
              </a:ext>
            </a:extLst>
          </p:cNvPr>
          <p:cNvSpPr/>
          <p:nvPr/>
        </p:nvSpPr>
        <p:spPr>
          <a:xfrm>
            <a:off x="4572000" y="4895484"/>
            <a:ext cx="20971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CDS Navigator</a:t>
            </a:r>
            <a:endParaRPr kumimoji="1" lang="ko-KR" altLang="en-US" sz="14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002D54-F60E-6BB1-C3FE-F98C79B9CB0D}"/>
              </a:ext>
            </a:extLst>
          </p:cNvPr>
          <p:cNvSpPr/>
          <p:nvPr/>
        </p:nvSpPr>
        <p:spPr>
          <a:xfrm>
            <a:off x="6669157" y="4895484"/>
            <a:ext cx="21074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/>
              <a:t>참조 객체 이동 </a:t>
            </a:r>
            <a:r>
              <a:rPr kumimoji="1" lang="en-US" altLang="ko-KR" sz="1400" b="1"/>
              <a:t>F3</a:t>
            </a:r>
            <a:endParaRPr kumimoji="1" lang="ko-KR" altLang="en-US" sz="1400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BB0170-C849-3AF0-6AFF-705B2176F94B}"/>
              </a:ext>
            </a:extLst>
          </p:cNvPr>
          <p:cNvSpPr/>
          <p:nvPr/>
        </p:nvSpPr>
        <p:spPr>
          <a:xfrm>
            <a:off x="4572000" y="5264816"/>
            <a:ext cx="20971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F1 Help</a:t>
            </a:r>
            <a:endParaRPr kumimoji="1" lang="ko-KR" altLang="en-US" sz="14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B7624F-AC23-AFBE-6BA3-AE912B591D5E}"/>
              </a:ext>
            </a:extLst>
          </p:cNvPr>
          <p:cNvSpPr/>
          <p:nvPr/>
        </p:nvSpPr>
        <p:spPr>
          <a:xfrm>
            <a:off x="6669157" y="5264816"/>
            <a:ext cx="21074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F2 </a:t>
            </a:r>
            <a:r>
              <a:rPr kumimoji="1" lang="ko-KR" altLang="en-US" sz="1400" b="1"/>
              <a:t>정보확인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2C20E6-31E7-1C89-7C49-49EAED8C7F19}"/>
              </a:ext>
            </a:extLst>
          </p:cNvPr>
          <p:cNvSpPr/>
          <p:nvPr/>
        </p:nvSpPr>
        <p:spPr>
          <a:xfrm>
            <a:off x="4572000" y="5634148"/>
            <a:ext cx="20971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Active Annotation</a:t>
            </a:r>
            <a:endParaRPr kumimoji="1" lang="ko-KR" altLang="en-US" sz="14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EA840B-5B23-B8D9-E048-DED18C96F380}"/>
              </a:ext>
            </a:extLst>
          </p:cNvPr>
          <p:cNvSpPr/>
          <p:nvPr/>
        </p:nvSpPr>
        <p:spPr>
          <a:xfrm>
            <a:off x="6669157" y="5634148"/>
            <a:ext cx="21074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/>
              <a:t>Annotation Propagation</a:t>
            </a:r>
            <a:endParaRPr kumimoji="1"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31966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CDS </a:t>
            </a:r>
            <a:r>
              <a:rPr lang="ko-KR" altLang="en-US" dirty="0">
                <a:latin typeface="+mn-ea"/>
                <a:ea typeface="+mn-ea"/>
              </a:rPr>
              <a:t>모델링을 위한 기본 문법 및 개념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CAB5CD-E0DE-B7CA-197A-8E26DBACB8B1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CDS </a:t>
            </a:r>
            <a:r>
              <a:rPr kumimoji="1" lang="ko-KR" altLang="en-US" b="1" dirty="0"/>
              <a:t>유형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7DB261-8703-4B60-5748-B8BF75B5A81A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CDS View</a:t>
            </a:r>
            <a:endParaRPr kumimoji="1"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EC9B01-BD17-6330-A3AF-4D0423E00016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CDS View Entity</a:t>
            </a:r>
            <a:endParaRPr kumimoji="1"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E82CF-887B-6A64-DD44-CEEE7CA4BA08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Projection View</a:t>
            </a:r>
            <a:endParaRPr kumimoji="1"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FB899-7304-A144-CD84-D8BF917AAA8D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View Extension</a:t>
            </a:r>
            <a:endParaRPr kumimoji="1"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9BF4B-E7B2-D298-432F-A47618D3C876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Table Functions</a:t>
            </a:r>
            <a:endParaRPr kumimoji="1"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6EA716-D6E2-FD1C-270E-3626FE5D8C47}"/>
              </a:ext>
            </a:extLst>
          </p:cNvPr>
          <p:cNvSpPr/>
          <p:nvPr/>
        </p:nvSpPr>
        <p:spPr>
          <a:xfrm>
            <a:off x="4572000" y="361144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Custom Entity</a:t>
            </a:r>
            <a:endParaRPr kumimoji="1"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CC44-1602-517F-F363-161C3851046D}"/>
              </a:ext>
            </a:extLst>
          </p:cNvPr>
          <p:cNvSpPr/>
          <p:nvPr/>
        </p:nvSpPr>
        <p:spPr>
          <a:xfrm>
            <a:off x="4572000" y="4156820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Abstract Entity</a:t>
            </a:r>
            <a:endParaRPr kumimoji="1"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E3D9A8-5E70-FD0A-F1B3-45C64A5F5449}"/>
              </a:ext>
            </a:extLst>
          </p:cNvPr>
          <p:cNvSpPr/>
          <p:nvPr/>
        </p:nvSpPr>
        <p:spPr>
          <a:xfrm>
            <a:off x="4572000" y="469610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Hierarchy Entity</a:t>
            </a:r>
            <a:endParaRPr kumimoji="1" lang="ko-KR" altLang="en-US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96805-9C49-E833-F278-1CC32351D257}"/>
              </a:ext>
            </a:extLst>
          </p:cNvPr>
          <p:cNvSpPr/>
          <p:nvPr/>
        </p:nvSpPr>
        <p:spPr>
          <a:xfrm>
            <a:off x="4572000" y="523538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Metadata Extension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280700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CDS </a:t>
            </a:r>
            <a:r>
              <a:rPr lang="ko-KR" altLang="en-US" dirty="0">
                <a:latin typeface="+mn-ea"/>
                <a:ea typeface="+mn-ea"/>
              </a:rPr>
              <a:t>모델링을 위한 기본 문법 및 개념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CAB5CD-E0DE-B7CA-197A-8E26DBACB8B1}"/>
              </a:ext>
            </a:extLst>
          </p:cNvPr>
          <p:cNvSpPr/>
          <p:nvPr/>
        </p:nvSpPr>
        <p:spPr>
          <a:xfrm>
            <a:off x="297998" y="884582"/>
            <a:ext cx="8548004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CDS </a:t>
            </a:r>
            <a:r>
              <a:rPr kumimoji="1" lang="ko-KR" altLang="en-US" b="1" dirty="0"/>
              <a:t>기초 문법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7DB261-8703-4B60-5748-B8BF75B5A81A}"/>
              </a:ext>
            </a:extLst>
          </p:cNvPr>
          <p:cNvSpPr/>
          <p:nvPr/>
        </p:nvSpPr>
        <p:spPr>
          <a:xfrm>
            <a:off x="297998" y="1995693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Key</a:t>
            </a:r>
            <a:endParaRPr kumimoji="1"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EC9B01-BD17-6330-A3AF-4D0423E00016}"/>
              </a:ext>
            </a:extLst>
          </p:cNvPr>
          <p:cNvSpPr/>
          <p:nvPr/>
        </p:nvSpPr>
        <p:spPr>
          <a:xfrm>
            <a:off x="297998" y="2541066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Cast</a:t>
            </a:r>
            <a:endParaRPr kumimoji="1"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E82CF-887B-6A64-DD44-CEEE7CA4BA08}"/>
              </a:ext>
            </a:extLst>
          </p:cNvPr>
          <p:cNvSpPr/>
          <p:nvPr/>
        </p:nvSpPr>
        <p:spPr>
          <a:xfrm>
            <a:off x="297998" y="3086439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Typed Literals</a:t>
            </a:r>
            <a:endParaRPr kumimoji="1"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FB899-7304-A144-CD84-D8BF917AAA8D}"/>
              </a:ext>
            </a:extLst>
          </p:cNvPr>
          <p:cNvSpPr/>
          <p:nvPr/>
        </p:nvSpPr>
        <p:spPr>
          <a:xfrm>
            <a:off x="297998" y="363181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Case</a:t>
            </a:r>
            <a:endParaRPr kumimoji="1"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9BF4B-E7B2-D298-432F-A47618D3C876}"/>
              </a:ext>
            </a:extLst>
          </p:cNvPr>
          <p:cNvSpPr/>
          <p:nvPr/>
        </p:nvSpPr>
        <p:spPr>
          <a:xfrm>
            <a:off x="297998" y="417718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Session Variables</a:t>
            </a:r>
            <a:endParaRPr kumimoji="1"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6EA716-D6E2-FD1C-270E-3626FE5D8C47}"/>
              </a:ext>
            </a:extLst>
          </p:cNvPr>
          <p:cNvSpPr/>
          <p:nvPr/>
        </p:nvSpPr>
        <p:spPr>
          <a:xfrm>
            <a:off x="297998" y="472255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Client Handling</a:t>
            </a:r>
            <a:endParaRPr kumimoji="1"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CC44-1602-517F-F363-161C3851046D}"/>
              </a:ext>
            </a:extLst>
          </p:cNvPr>
          <p:cNvSpPr/>
          <p:nvPr/>
        </p:nvSpPr>
        <p:spPr>
          <a:xfrm>
            <a:off x="297998" y="526793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Union View</a:t>
            </a:r>
            <a:endParaRPr kumimoji="1"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E3D9A8-5E70-FD0A-F1B3-45C64A5F5449}"/>
              </a:ext>
            </a:extLst>
          </p:cNvPr>
          <p:cNvSpPr/>
          <p:nvPr/>
        </p:nvSpPr>
        <p:spPr>
          <a:xfrm>
            <a:off x="297998" y="5807213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Intersect</a:t>
            </a:r>
            <a:endParaRPr kumimoji="1" lang="ko-KR" altLang="en-US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96805-9C49-E833-F278-1CC32351D257}"/>
              </a:ext>
            </a:extLst>
          </p:cNvPr>
          <p:cNvSpPr/>
          <p:nvPr/>
        </p:nvSpPr>
        <p:spPr>
          <a:xfrm>
            <a:off x="4641397" y="1995693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Except</a:t>
            </a:r>
            <a:endParaRPr kumimoji="1"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820A8-6530-C30C-F615-DB9A56F96D3F}"/>
              </a:ext>
            </a:extLst>
          </p:cNvPr>
          <p:cNvSpPr/>
          <p:nvPr/>
        </p:nvSpPr>
        <p:spPr>
          <a:xfrm>
            <a:off x="4641397" y="253497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Joins</a:t>
            </a:r>
            <a:endParaRPr kumimoji="1"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545BFD-592C-36EA-FA75-6D3C921147BC}"/>
              </a:ext>
            </a:extLst>
          </p:cNvPr>
          <p:cNvSpPr/>
          <p:nvPr/>
        </p:nvSpPr>
        <p:spPr>
          <a:xfrm>
            <a:off x="4641397" y="307425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Aggregations</a:t>
            </a:r>
            <a:endParaRPr kumimoji="1" lang="ko-KR" altLang="en-US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7E34A-2207-1DE8-105D-680AEF8B772C}"/>
              </a:ext>
            </a:extLst>
          </p:cNvPr>
          <p:cNvSpPr/>
          <p:nvPr/>
        </p:nvSpPr>
        <p:spPr>
          <a:xfrm>
            <a:off x="4641397" y="363181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Projection Field</a:t>
            </a:r>
            <a:endParaRPr kumimoji="1"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C14757-C15A-8EA5-349C-23EA382B56B7}"/>
              </a:ext>
            </a:extLst>
          </p:cNvPr>
          <p:cNvSpPr/>
          <p:nvPr/>
        </p:nvSpPr>
        <p:spPr>
          <a:xfrm>
            <a:off x="4641397" y="417718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Parameters</a:t>
            </a:r>
            <a:endParaRPr kumimoji="1" lang="ko-KR" altLang="en-US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B1534-E215-8F34-36AA-5AC4966DCBB9}"/>
              </a:ext>
            </a:extLst>
          </p:cNvPr>
          <p:cNvSpPr/>
          <p:nvPr/>
        </p:nvSpPr>
        <p:spPr>
          <a:xfrm>
            <a:off x="4641396" y="472255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Reference Fields</a:t>
            </a:r>
            <a:endParaRPr kumimoji="1" lang="ko-KR" altLang="en-US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97107-7369-3487-3B78-CBD1F6B60993}"/>
              </a:ext>
            </a:extLst>
          </p:cNvPr>
          <p:cNvSpPr/>
          <p:nvPr/>
        </p:nvSpPr>
        <p:spPr>
          <a:xfrm>
            <a:off x="4641396" y="526793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Conversion Function</a:t>
            </a:r>
            <a:endParaRPr kumimoji="1" lang="ko-KR" altLang="en-US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F1B08C-CC70-236E-0BDE-83F6265B58B4}"/>
              </a:ext>
            </a:extLst>
          </p:cNvPr>
          <p:cNvSpPr/>
          <p:nvPr/>
        </p:nvSpPr>
        <p:spPr>
          <a:xfrm>
            <a:off x="4641396" y="581330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Query View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9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Association </a:t>
            </a:r>
            <a:r>
              <a:rPr lang="ko-KR" altLang="en-US" dirty="0">
                <a:latin typeface="+mn-ea"/>
                <a:ea typeface="+mn-ea"/>
              </a:rPr>
              <a:t>및 </a:t>
            </a:r>
            <a:r>
              <a:rPr lang="en" altLang="ko-KR" dirty="0">
                <a:latin typeface="+mn-ea"/>
                <a:ea typeface="+mn-ea"/>
              </a:rPr>
              <a:t>Annotations </a:t>
            </a:r>
            <a:r>
              <a:rPr lang="ko-KR" altLang="en-US" dirty="0">
                <a:latin typeface="+mn-ea"/>
                <a:ea typeface="+mn-ea"/>
              </a:rPr>
              <a:t>이해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Association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Define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Expose</a:t>
            </a:r>
            <a:endParaRPr kumimoji="1"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0C9EED-4BDC-1AA6-CC63-B54FDA6A61CE}"/>
              </a:ext>
            </a:extLst>
          </p:cNvPr>
          <p:cNvSpPr/>
          <p:nvPr/>
        </p:nvSpPr>
        <p:spPr>
          <a:xfrm>
            <a:off x="397566" y="2170043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Composition</a:t>
            </a:r>
            <a:endParaRPr kumimoji="1"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71687-D09E-497E-9ECE-BB4AC7118D64}"/>
              </a:ext>
            </a:extLst>
          </p:cNvPr>
          <p:cNvSpPr/>
          <p:nvPr/>
        </p:nvSpPr>
        <p:spPr>
          <a:xfrm>
            <a:off x="4572000" y="2153550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Define</a:t>
            </a:r>
            <a:endParaRPr kumimoji="1"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727E90-C94C-8707-C196-1368848BD3B4}"/>
              </a:ext>
            </a:extLst>
          </p:cNvPr>
          <p:cNvSpPr/>
          <p:nvPr/>
        </p:nvSpPr>
        <p:spPr>
          <a:xfrm>
            <a:off x="4572000" y="2691056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Limitation</a:t>
            </a:r>
            <a:endParaRPr kumimoji="1" lang="ko-KR" altLang="en-US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B3EAFF-CAC4-1E91-7E4F-DEA3E2BD5870}"/>
              </a:ext>
            </a:extLst>
          </p:cNvPr>
          <p:cNvSpPr/>
          <p:nvPr/>
        </p:nvSpPr>
        <p:spPr>
          <a:xfrm>
            <a:off x="397566" y="3455504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Path Expression</a:t>
            </a:r>
            <a:endParaRPr kumimoji="1"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CBE7F3-5E41-127B-F692-CC964F00EB82}"/>
              </a:ext>
            </a:extLst>
          </p:cNvPr>
          <p:cNvSpPr/>
          <p:nvPr/>
        </p:nvSpPr>
        <p:spPr>
          <a:xfrm>
            <a:off x="4541828" y="345550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Grammer</a:t>
            </a:r>
            <a:endParaRPr kumimoji="1" lang="ko-KR" altLang="en-US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ACB9ED-5259-EAC8-0E44-AF4DC717A6F6}"/>
              </a:ext>
            </a:extLst>
          </p:cNvPr>
          <p:cNvSpPr/>
          <p:nvPr/>
        </p:nvSpPr>
        <p:spPr>
          <a:xfrm>
            <a:off x="4541828" y="3965787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INNER</a:t>
            </a:r>
            <a:endParaRPr kumimoji="1"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7D72E0-CFAF-7015-CEFD-792467064EBC}"/>
              </a:ext>
            </a:extLst>
          </p:cNvPr>
          <p:cNvSpPr/>
          <p:nvPr/>
        </p:nvSpPr>
        <p:spPr>
          <a:xfrm>
            <a:off x="4541828" y="448073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Filter</a:t>
            </a:r>
            <a:endParaRPr kumimoji="1" lang="ko-KR" altLang="en-US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40F26F-B6BE-B703-EC44-D5677A38589A}"/>
              </a:ext>
            </a:extLst>
          </p:cNvPr>
          <p:cNvSpPr/>
          <p:nvPr/>
        </p:nvSpPr>
        <p:spPr>
          <a:xfrm>
            <a:off x="4541828" y="499568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Used In ABAP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249171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latin typeface="+mn-ea"/>
                <a:ea typeface="+mn-ea"/>
              </a:rPr>
              <a:t>Association </a:t>
            </a:r>
            <a:r>
              <a:rPr lang="ko-KR" altLang="en-US" dirty="0">
                <a:latin typeface="+mn-ea"/>
                <a:ea typeface="+mn-ea"/>
              </a:rPr>
              <a:t>및 </a:t>
            </a:r>
            <a:r>
              <a:rPr lang="en" altLang="ko-KR" dirty="0">
                <a:latin typeface="+mn-ea"/>
                <a:ea typeface="+mn-ea"/>
              </a:rPr>
              <a:t>Annotations </a:t>
            </a:r>
            <a:r>
              <a:rPr lang="ko-KR" altLang="en-US" dirty="0">
                <a:latin typeface="+mn-ea"/>
                <a:ea typeface="+mn-ea"/>
              </a:rPr>
              <a:t>이해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Annotations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Annotations Files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Domain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표기방법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D072D-780E-B67D-590D-9E73F7652469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Propagation</a:t>
            </a:r>
            <a:endParaRPr kumimoji="1"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3F187-B049-99C0-ED43-CAB0C5E01522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Metadata Extension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114302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Access Control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Access Control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Define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SACM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Tracing</a:t>
            </a:r>
            <a:endParaRPr kumimoji="1"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D072D-780E-B67D-590D-9E73F7652469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60875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7873701-BB6A-52BB-A598-41B68834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어플리케이션 데이터 모델링 절차 및 기본 </a:t>
            </a:r>
            <a:r>
              <a:rPr lang="en" altLang="ko-KR" dirty="0">
                <a:latin typeface="+mn-ea"/>
                <a:ea typeface="+mn-ea"/>
              </a:rPr>
              <a:t>Annotation </a:t>
            </a:r>
            <a:r>
              <a:rPr lang="ko-KR" altLang="en-US" dirty="0">
                <a:latin typeface="+mn-ea"/>
                <a:ea typeface="+mn-ea"/>
              </a:rPr>
              <a:t>사용 방법 설명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96A52-6DDB-8F5D-05A4-D4627A7EA0BE}"/>
              </a:ext>
            </a:extLst>
          </p:cNvPr>
          <p:cNvSpPr/>
          <p:nvPr/>
        </p:nvSpPr>
        <p:spPr>
          <a:xfrm>
            <a:off x="397566" y="88458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Business Service</a:t>
            </a:r>
            <a:endParaRPr kumimoji="1"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E7D3C-EBD1-98E7-7B55-7BDAA2175A09}"/>
              </a:ext>
            </a:extLst>
          </p:cNvPr>
          <p:cNvSpPr/>
          <p:nvPr/>
        </p:nvSpPr>
        <p:spPr>
          <a:xfrm>
            <a:off x="4572000" y="884582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Projection View</a:t>
            </a:r>
            <a:endParaRPr kumimoji="1"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70E2A-C92A-264D-77D7-96A5326421A7}"/>
              </a:ext>
            </a:extLst>
          </p:cNvPr>
          <p:cNvSpPr/>
          <p:nvPr/>
        </p:nvSpPr>
        <p:spPr>
          <a:xfrm>
            <a:off x="4572000" y="1429955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Service Definition</a:t>
            </a:r>
            <a:endParaRPr kumimoji="1"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8EE-0066-5299-F838-8F0939D92773}"/>
              </a:ext>
            </a:extLst>
          </p:cNvPr>
          <p:cNvSpPr/>
          <p:nvPr/>
        </p:nvSpPr>
        <p:spPr>
          <a:xfrm>
            <a:off x="4572000" y="1975328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Service Binding</a:t>
            </a:r>
            <a:endParaRPr kumimoji="1"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D072D-780E-B67D-590D-9E73F7652469}"/>
              </a:ext>
            </a:extLst>
          </p:cNvPr>
          <p:cNvSpPr/>
          <p:nvPr/>
        </p:nvSpPr>
        <p:spPr>
          <a:xfrm>
            <a:off x="4572000" y="2520701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Service Publish</a:t>
            </a:r>
            <a:endParaRPr kumimoji="1"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3F187-B049-99C0-ED43-CAB0C5E01522}"/>
              </a:ext>
            </a:extLst>
          </p:cNvPr>
          <p:cNvSpPr/>
          <p:nvPr/>
        </p:nvSpPr>
        <p:spPr>
          <a:xfrm>
            <a:off x="4572000" y="3066074"/>
            <a:ext cx="420460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UI Annotations</a:t>
            </a:r>
            <a:endParaRPr kumimoji="1"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739EBA-0429-E1BC-F5EF-3CB29F85EC65}"/>
              </a:ext>
            </a:extLst>
          </p:cNvPr>
          <p:cNvSpPr/>
          <p:nvPr/>
        </p:nvSpPr>
        <p:spPr>
          <a:xfrm>
            <a:off x="397566" y="3660912"/>
            <a:ext cx="3925956" cy="705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Modeling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34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60C4EECD7F1246BF6FED85DB72926A" ma:contentTypeVersion="12" ma:contentTypeDescription="새 문서를 만듭니다." ma:contentTypeScope="" ma:versionID="bad50a871af563f7e292711a46244ecd">
  <xsd:schema xmlns:xsd="http://www.w3.org/2001/XMLSchema" xmlns:xs="http://www.w3.org/2001/XMLSchema" xmlns:p="http://schemas.microsoft.com/office/2006/metadata/properties" xmlns:ns2="08120642-4449-4779-af3b-73747b656ce9" xmlns:ns3="4a258846-6e04-498b-998d-588b8c6b5fd3" targetNamespace="http://schemas.microsoft.com/office/2006/metadata/properties" ma:root="true" ma:fieldsID="494a1f2d8d24c5fd752cca723250fd40" ns2:_="" ns3:_="">
    <xsd:import namespace="08120642-4449-4779-af3b-73747b656ce9"/>
    <xsd:import namespace="4a258846-6e04-498b-998d-588b8c6b5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20642-4449-4779-af3b-73747b656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75702a04-5a8d-4e22-8fc9-754da5c845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58846-6e04-498b-998d-588b8c6b5fd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46d09db-91a8-4547-a19d-ab871e653e64}" ma:internalName="TaxCatchAll" ma:showField="CatchAllData" ma:web="4a258846-6e04-498b-998d-588b8c6b5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120642-4449-4779-af3b-73747b656ce9">
      <Terms xmlns="http://schemas.microsoft.com/office/infopath/2007/PartnerControls"/>
    </lcf76f155ced4ddcb4097134ff3c332f>
    <TaxCatchAll xmlns="4a258846-6e04-498b-998d-588b8c6b5fd3" xsi:nil="true"/>
  </documentManagement>
</p:properties>
</file>

<file path=customXml/itemProps1.xml><?xml version="1.0" encoding="utf-8"?>
<ds:datastoreItem xmlns:ds="http://schemas.openxmlformats.org/officeDocument/2006/customXml" ds:itemID="{E2720558-ECF6-4D0C-8E3B-1717BC436B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90CCE-06E9-4101-95B9-B18B57E7E134}">
  <ds:schemaRefs>
    <ds:schemaRef ds:uri="08120642-4449-4779-af3b-73747b656ce9"/>
    <ds:schemaRef ds:uri="4a258846-6e04-498b-998d-588b8c6b5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D1CD7D-5009-4C3E-9BCD-4223E89EDFC1}">
  <ds:schemaRefs>
    <ds:schemaRef ds:uri="08120642-4449-4779-af3b-73747b656ce9"/>
    <ds:schemaRef ds:uri="4a258846-6e04-498b-998d-588b8c6b5f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7634</TotalTime>
  <Words>447</Words>
  <Application>Microsoft Macintosh PowerPoint</Application>
  <PresentationFormat>화면 슬라이드 쇼(4:3)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Arial,Sans-Serif</vt:lpstr>
      <vt:lpstr>Noto Sans Symbols</vt:lpstr>
      <vt:lpstr>Arial</vt:lpstr>
      <vt:lpstr>Calibri</vt:lpstr>
      <vt:lpstr>Calibri Light</vt:lpstr>
      <vt:lpstr>Wingdings</vt:lpstr>
      <vt:lpstr>Office 테마</vt:lpstr>
      <vt:lpstr>세부 커리큘럼</vt:lpstr>
      <vt:lpstr>개발환경 설정</vt:lpstr>
      <vt:lpstr>CDS 모델링을 위한 기본 문법 및 개념</vt:lpstr>
      <vt:lpstr>CDS 모델링을 위한 기본 문법 및 개념</vt:lpstr>
      <vt:lpstr>CDS 모델링을 위한 기본 문법 및 개념</vt:lpstr>
      <vt:lpstr>Association 및 Annotations 이해</vt:lpstr>
      <vt:lpstr>Association 및 Annotations 이해</vt:lpstr>
      <vt:lpstr>Access Control</vt:lpstr>
      <vt:lpstr>어플리케이션 데이터 모델링 절차 및 기본 Annotation 사용 방법 설명</vt:lpstr>
      <vt:lpstr>어플리케이션 데이터 모델링 절차 및 기본 Annotation 사용 방법 설명</vt:lpstr>
      <vt:lpstr>Virtual Data Model 소개 및 실 사용 예시 및 Naming Rule 설명</vt:lpstr>
      <vt:lpstr>Table Function and AMDP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Enterprise2</dc:creator>
  <cp:lastModifiedBy>한 광훈</cp:lastModifiedBy>
  <cp:revision>30</cp:revision>
  <cp:lastPrinted>2022-01-13T01:02:30Z</cp:lastPrinted>
  <dcterms:created xsi:type="dcterms:W3CDTF">2020-12-29T23:48:36Z</dcterms:created>
  <dcterms:modified xsi:type="dcterms:W3CDTF">2024-06-30T12:52:16Z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0x010100F160C4EECD7F1246BF6FED85DB72926A</vt:lpwstr>
  </property>
  <property fmtid="{D5CDD505-2E9C-101B-9397-08002B2CF9AE}" pid="3" name="MediaServiceImageTags">
    <vt:lpwstr/>
  </property>
</Properties>
</file>