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9" r:id="rId2"/>
    <p:sldId id="716" r:id="rId3"/>
    <p:sldId id="717" r:id="rId4"/>
    <p:sldId id="719" r:id="rId5"/>
    <p:sldId id="718" r:id="rId6"/>
    <p:sldId id="720" r:id="rId7"/>
    <p:sldId id="72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40D9B0-74E5-4E18-A91A-C6EC459D7479}">
          <p14:sldIdLst>
            <p14:sldId id="449"/>
            <p14:sldId id="716"/>
            <p14:sldId id="717"/>
            <p14:sldId id="719"/>
            <p14:sldId id="718"/>
            <p14:sldId id="720"/>
            <p14:sldId id="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xia chenao" initials="x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55A11"/>
    <a:srgbClr val="8FAADC"/>
    <a:srgbClr val="F0F7EB"/>
    <a:srgbClr val="FDC200"/>
    <a:srgbClr val="C65A11"/>
    <a:srgbClr val="94B6D2"/>
    <a:srgbClr val="DD7F47"/>
    <a:srgbClr val="383E40"/>
    <a:srgbClr val="41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2" autoAdjust="0"/>
    <p:restoredTop sz="88565" autoAdjust="0"/>
  </p:normalViewPr>
  <p:slideViewPr>
    <p:cSldViewPr snapToGrid="0" showGuides="1">
      <p:cViewPr varScale="1">
        <p:scale>
          <a:sx n="75" d="100"/>
          <a:sy n="75" d="100"/>
        </p:scale>
        <p:origin x="1219" y="58"/>
      </p:cViewPr>
      <p:guideLst>
        <p:guide orient="horz" pos="2229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这一页介绍自己总结自己这一周做了哪些工作</a:t>
            </a:r>
            <a:r>
              <a:rPr lang="en-US" altLang="zh-CN"/>
              <a:t> </a:t>
            </a:r>
            <a:r>
              <a:rPr lang="zh-CN" altLang="en-US"/>
              <a:t>（一周的时间不长也不短，你平时可以随意摸鱼，当时当你回顾这一周的工作，发现你学到的或者做到的对不起这一周的时间，就应该反思了）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参考： </a:t>
            </a:r>
            <a:r>
              <a:rPr lang="en-US" altLang="zh-CN" dirty="0"/>
              <a:t>[multimodality and large multimodal models](https://baoyu.io/translations/lmm/multimodality-and-large-multimodal-models);[CLIP](https://arxiv.org/abs/2103.00020);[CLIP GitHub](https://github.com/OpenAI/CLIP)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上面的两个损失</a:t>
            </a:r>
            <a:r>
              <a:rPr lang="en-US" altLang="zh-CN" dirty="0"/>
              <a:t>, </a:t>
            </a:r>
            <a:r>
              <a:rPr lang="en-US" altLang="zh-CN" dirty="0" err="1"/>
              <a:t>loss_i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loss_t</a:t>
            </a:r>
            <a:r>
              <a:rPr lang="en-US" altLang="zh-CN" dirty="0"/>
              <a:t> </a:t>
            </a:r>
            <a:r>
              <a:rPr lang="zh-CN" altLang="en-US" dirty="0"/>
              <a:t>主要目的是衡量两个向量之间的相似度</a:t>
            </a:r>
            <a:r>
              <a:rPr lang="en-US" altLang="zh-CN" dirty="0"/>
              <a:t>, </a:t>
            </a:r>
            <a:r>
              <a:rPr lang="zh-CN" altLang="en-US" dirty="0"/>
              <a:t>都使用交叉熵损失的公式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logits</a:t>
            </a:r>
            <a:r>
              <a:rPr lang="zh-CN" altLang="en-US" dirty="0"/>
              <a:t>矩阵的第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, </a:t>
            </a:r>
            <a:r>
              <a:rPr lang="zh-CN" altLang="en-US" dirty="0"/>
              <a:t>认为他的</a:t>
            </a:r>
            <a:r>
              <a:rPr lang="en-US" altLang="zh-CN" dirty="0"/>
              <a:t>label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然后正确的分数</a:t>
            </a:r>
            <a:r>
              <a:rPr lang="en-US" altLang="zh-CN" dirty="0"/>
              <a:t>(logit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就在第</a:t>
            </a:r>
            <a:r>
              <a:rPr lang="en-US" altLang="zh-CN" dirty="0" err="1"/>
              <a:t>i</a:t>
            </a:r>
            <a:r>
              <a:rPr lang="zh-CN" altLang="en-US" dirty="0"/>
              <a:t>列了</a:t>
            </a:r>
            <a:r>
              <a:rPr lang="en-US" altLang="zh-CN" dirty="0"/>
              <a:t>,</a:t>
            </a:r>
            <a:r>
              <a:rPr lang="zh-CN" altLang="en-US" dirty="0"/>
              <a:t>这样的话</a:t>
            </a:r>
            <a:r>
              <a:rPr lang="en-US" altLang="zh-CN" dirty="0"/>
              <a:t>,</a:t>
            </a:r>
            <a:r>
              <a:rPr lang="zh-CN" altLang="en-US" dirty="0"/>
              <a:t>对于每一行就可以给出一个</a:t>
            </a:r>
            <a:r>
              <a:rPr lang="en-US" altLang="zh-CN" dirty="0"/>
              <a:t>loss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719666" y="6450013"/>
            <a:ext cx="5952067" cy="311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5415" y="1124744"/>
            <a:ext cx="10657183" cy="1440160"/>
          </a:xfrm>
        </p:spPr>
        <p:txBody>
          <a:bodyPr anchor="b"/>
          <a:lstStyle>
            <a:lvl1pPr algn="ctr">
              <a:defRPr sz="4000"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3605" y="3573016"/>
            <a:ext cx="8940800" cy="1512168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rcRect l="321" r="321"/>
          <a:stretch>
            <a:fillRect/>
          </a:stretch>
        </p:blipFill>
        <p:spPr>
          <a:xfrm>
            <a:off x="11105977" y="174"/>
            <a:ext cx="1085850" cy="1085851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rcRect l="22890" b="-834"/>
          <a:stretch>
            <a:fillRect/>
          </a:stretch>
        </p:blipFill>
        <p:spPr>
          <a:xfrm>
            <a:off x="111125" y="197485"/>
            <a:ext cx="2141220" cy="69088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C9AD6-0D67-455E-A4D9-6A9C21E17F07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978E6-75E6-48AE-BCBF-80526548051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B60C33-563D-4026-883F-7939630F028B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4955AC-F55D-4EF9-A0E8-CEB26157A64F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6326C9-F290-4A5D-B51E-9BEA18CC2D15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click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5F148C-ABE4-4AA3-A56D-943E43B2721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2D9EB6-027E-4FA4-8949-B0E59553094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81EE71-9DCE-4B9B-AD1A-BD288EF9D10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1574E5-4047-44DF-A822-CAF77FCF252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55D58D-1C0E-4288-85A2-7C802EED5962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8FA9A-BE72-4ABD-9DC1-C7B520EA4138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694A8F-AED9-40BC-B643-8F35AAB265D6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CA83C8-4750-41DC-9D23-B7A15298B72F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FB3A1-0DCE-486C-B242-E54861D38F63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990C5-A130-4402-9DB1-275671C4A9B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F5A7D-A913-4365-B0C4-F4D002EF1598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C19FFA-D9BE-4D43-A549-2D05C781EA00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AD22B6-D973-4277-9A05-6981672BD26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3900" y="0"/>
            <a:ext cx="3162300" cy="4629150"/>
          </a:xfrm>
          <a:custGeom>
            <a:avLst/>
            <a:gdLst>
              <a:gd name="connsiteX0" fmla="*/ 0 w 3162300"/>
              <a:gd name="connsiteY0" fmla="*/ 0 h 4629150"/>
              <a:gd name="connsiteX1" fmla="*/ 3162300 w 3162300"/>
              <a:gd name="connsiteY1" fmla="*/ 0 h 4629150"/>
              <a:gd name="connsiteX2" fmla="*/ 3162300 w 3162300"/>
              <a:gd name="connsiteY2" fmla="*/ 4629150 h 4629150"/>
              <a:gd name="connsiteX3" fmla="*/ 0 w 316230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629150">
                <a:moveTo>
                  <a:pt x="0" y="0"/>
                </a:moveTo>
                <a:lnTo>
                  <a:pt x="3162300" y="0"/>
                </a:lnTo>
                <a:lnTo>
                  <a:pt x="316230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343900" y="2802404"/>
            <a:ext cx="3162300" cy="4055596"/>
          </a:xfrm>
          <a:custGeom>
            <a:avLst/>
            <a:gdLst>
              <a:gd name="connsiteX0" fmla="*/ 0 w 3162300"/>
              <a:gd name="connsiteY0" fmla="*/ 0 h 4055596"/>
              <a:gd name="connsiteX1" fmla="*/ 3162300 w 3162300"/>
              <a:gd name="connsiteY1" fmla="*/ 0 h 4055596"/>
              <a:gd name="connsiteX2" fmla="*/ 3162300 w 3162300"/>
              <a:gd name="connsiteY2" fmla="*/ 4055596 h 4055596"/>
              <a:gd name="connsiteX3" fmla="*/ 0 w 3162300"/>
              <a:gd name="connsiteY3" fmla="*/ 4055596 h 405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055596">
                <a:moveTo>
                  <a:pt x="0" y="0"/>
                </a:moveTo>
                <a:lnTo>
                  <a:pt x="3162300" y="0"/>
                </a:lnTo>
                <a:lnTo>
                  <a:pt x="3162300" y="4055596"/>
                </a:lnTo>
                <a:lnTo>
                  <a:pt x="0" y="405559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2023/12/12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3EDBEF-BB9B-4FDF-9B40-BE0642952BED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00DE8-E4F7-495A-B070-6DE81204F001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3"/>
          <p:cNvSpPr/>
          <p:nvPr userDrawn="1"/>
        </p:nvSpPr>
        <p:spPr>
          <a:xfrm>
            <a:off x="8467" y="91598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Slide Number Placeholder 9"/>
          <p:cNvSpPr txBox="1"/>
          <p:nvPr userDrawn="1"/>
        </p:nvSpPr>
        <p:spPr>
          <a:xfrm>
            <a:off x="8467" y="90805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CB037D-E1D6-4793-B17B-33D5894D583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3BE9-A2EF-4FEE-8BA7-288B6F297F7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7BC30029-9058-4FD4-A222-AC3863DC216E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CE2CC-513C-403C-8E21-48F63532F20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82EC5-08BA-49F9-9E6E-6D82CFED641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B3CF26E2-D51C-4C7A-A78B-8DEC64E2690C}" type="datetime1">
              <a:rPr lang="en-US" altLang="zh-CN" smtClean="0">
                <a:solidFill>
                  <a:prstClr val="black"/>
                </a:solidFill>
              </a:rPr>
              <a:t>12/12/2023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89EAC3-5AC7-4B69-B892-7D4B7EAD0053}" type="slidenum">
              <a:rPr lang="zh-CN" altLang="en-US" smtClean="0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B663D-04B8-4C14-B51D-633F0857D19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DC3390-C21B-4241-825A-F60EB3D7362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/>
          <a:srcRect l="321" r="321"/>
          <a:stretch>
            <a:fillRect/>
          </a:stretch>
        </p:blipFill>
        <p:spPr>
          <a:xfrm>
            <a:off x="11238865" y="0"/>
            <a:ext cx="953135" cy="972185"/>
          </a:xfrm>
          <a:prstGeom prst="ellipse">
            <a:avLst/>
          </a:prstGeom>
        </p:spPr>
      </p:pic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5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ws-docs.pages.dev/z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s-docs.pages.dev/zh/guide/quick-star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6118" y="1444237"/>
            <a:ext cx="10479761" cy="2050549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</a:rPr>
              <a:t>Diving</a:t>
            </a:r>
            <a:r>
              <a:rPr lang="en-US" altLang="zh-CN" sz="4400" dirty="0"/>
              <a:t> Deeper into CLIP </a:t>
            </a:r>
            <a:br>
              <a:rPr lang="en-US" altLang="zh-CN" sz="4400" dirty="0"/>
            </a:br>
            <a:r>
              <a:rPr lang="en-US" altLang="zh-CN" sz="4400" dirty="0"/>
              <a:t>&amp;</a:t>
            </a:r>
            <a:br>
              <a:rPr lang="en-US" altLang="zh-CN" sz="4400" dirty="0"/>
            </a:br>
            <a:r>
              <a:rPr lang="en-US" altLang="zh-CN" sz="4400" dirty="0"/>
              <a:t> Recent 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8467" y="4182549"/>
            <a:ext cx="261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：程浩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	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Date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12/08/2023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22685"/>
          <a:stretch>
            <a:fillRect/>
          </a:stretch>
        </p:blipFill>
        <p:spPr>
          <a:xfrm>
            <a:off x="9732010" y="5693410"/>
            <a:ext cx="214693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4C2C95-5ECB-E29B-6D6C-307BC5F9B6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756" y="1327136"/>
            <a:ext cx="11520487" cy="4968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Content</a:t>
            </a:r>
            <a:endParaRPr lang="en-US" altLang="zh-C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000" b="1" i="1" dirty="0"/>
              <a:t>CLIP</a:t>
            </a:r>
            <a:endParaRPr lang="en-US" altLang="zh-CN" sz="1000" b="1" i="1" dirty="0"/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Architecture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Implementation of Loss Function</a:t>
            </a:r>
          </a:p>
          <a:p>
            <a:r>
              <a:rPr lang="en-US" altLang="zh-CN" sz="2000" b="1" i="1" dirty="0"/>
              <a:t>Recent work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ChatGPT-Web-Share Setup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 </a:t>
            </a:r>
          </a:p>
          <a:p>
            <a:r>
              <a:rPr lang="en-US" altLang="zh-CN" sz="2000" b="1" i="1" dirty="0"/>
              <a:t>Next…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CWS setup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</a:rPr>
              <a:t>Diving</a:t>
            </a:r>
            <a:r>
              <a:rPr lang="en-US" altLang="zh-CN" sz="2000" dirty="0"/>
              <a:t> Deeper into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Multimodal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24015F-31AC-7DDA-CF11-58475FFF8F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8" y="1639423"/>
            <a:ext cx="6736902" cy="40243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63745-5A9C-E62B-9F1D-E173B4B6C2F5}"/>
                  </a:ext>
                </a:extLst>
              </p:cNvPr>
              <p:cNvSpPr txBox="1"/>
              <p:nvPr/>
            </p:nvSpPr>
            <p:spPr>
              <a:xfrm>
                <a:off x="147990" y="1926523"/>
                <a:ext cx="4506927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Introduction: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在处理每一组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个（图片和文本）数据时，模型都会创建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个文本向量和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个图片向量。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想象成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张图片的向量。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想象成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段文本的向量。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会计算出所有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种图片与文本向量组合的相似度。并确保正确的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image-text pair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有最高的相似度，而不正确的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相似度要尽量低。对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来说，一次处理的数据量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N=32,768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63745-5A9C-E62B-9F1D-E173B4B6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0" y="1926523"/>
                <a:ext cx="4506927" cy="3450112"/>
              </a:xfrm>
              <a:prstGeom prst="rect">
                <a:avLst/>
              </a:prstGeom>
              <a:blipFill>
                <a:blip r:embed="rId4"/>
                <a:stretch>
                  <a:fillRect l="-1081" t="-883" r="-2703" b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39E2E95-6F68-9BBA-04CE-B3BCDDD52F68}"/>
              </a:ext>
            </a:extLst>
          </p:cNvPr>
          <p:cNvSpPr txBox="1">
            <a:spLocks/>
          </p:cNvSpPr>
          <p:nvPr/>
        </p:nvSpPr>
        <p:spPr bwMode="auto">
          <a:xfrm>
            <a:off x="147990" y="1268760"/>
            <a:ext cx="115212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Architecture</a:t>
            </a: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02FB-6887-9E8D-F2B9-7200620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41558-38EC-CEE1-5372-80F444DEED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5205556"/>
          </a:xfrm>
        </p:spPr>
        <p:txBody>
          <a:bodyPr/>
          <a:lstStyle/>
          <a:p>
            <a:r>
              <a:rPr lang="en-US" altLang="zh-CN" sz="3200" dirty="0"/>
              <a:t>Pseudocode Implementation of Loss Function</a:t>
            </a:r>
          </a:p>
          <a:p>
            <a:pPr marL="0" indent="0">
              <a:buNone/>
            </a:pPr>
            <a:r>
              <a:rPr lang="en-US" altLang="zh-CN" sz="1600" dirty="0"/>
              <a:t>image</a:t>
            </a:r>
            <a:r>
              <a:rPr lang="zh-CN" altLang="en-US" sz="1600" dirty="0"/>
              <a:t>的</a:t>
            </a:r>
            <a:r>
              <a:rPr lang="en-US" altLang="zh-CN" sz="1600" dirty="0"/>
              <a:t>raw data</a:t>
            </a:r>
            <a:r>
              <a:rPr lang="zh-CN" altLang="en-US" sz="1600" dirty="0"/>
              <a:t>通常是一个 </a:t>
            </a:r>
            <a:r>
              <a:rPr lang="en-US" altLang="zh-CN" sz="1600" dirty="0"/>
              <a:t>(N,C,H,W)</a:t>
            </a:r>
            <a:r>
              <a:rPr lang="zh-CN" altLang="en-US" sz="1600" dirty="0"/>
              <a:t>的</a:t>
            </a:r>
            <a:r>
              <a:rPr lang="en-US" altLang="zh-CN" sz="1600" dirty="0"/>
              <a:t>tensor, </a:t>
            </a:r>
            <a:r>
              <a:rPr lang="zh-CN" altLang="en-US" sz="1600" dirty="0"/>
              <a:t>文本则是一个 </a:t>
            </a:r>
            <a:r>
              <a:rPr lang="en-US" altLang="zh-CN" sz="1600" dirty="0"/>
              <a:t>(N,L)</a:t>
            </a:r>
            <a:r>
              <a:rPr lang="zh-CN" altLang="en-US" sz="1600" dirty="0"/>
              <a:t>的</a:t>
            </a:r>
            <a:r>
              <a:rPr lang="en-US" altLang="zh-CN" sz="1600" dirty="0"/>
              <a:t>tensor    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(L) </a:t>
            </a:r>
            <a:r>
              <a:rPr lang="zh-CN" altLang="en-US" sz="1600" dirty="0"/>
              <a:t>为每一句的长度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63626-3CD3-6D93-B3B1-2DF171CD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44435"/>
            <a:ext cx="4610005" cy="4229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91776B-5E06-64B2-973D-8D8307655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35" y="2446853"/>
            <a:ext cx="5250612" cy="382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7C2D59-A4C6-65D0-751B-EC5EE9798C3A}"/>
                  </a:ext>
                </a:extLst>
              </p:cNvPr>
              <p:cNvSpPr txBox="1"/>
              <p:nvPr/>
            </p:nvSpPr>
            <p:spPr>
              <a:xfrm>
                <a:off x="5871607" y="6192512"/>
                <a:ext cx="6015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请注意以上插图未画出投影矩阵</a:t>
                </a:r>
                <a:r>
                  <a:rPr lang="en-US" altLang="zh-CN" dirty="0"/>
                  <a:t>(projector), </a:t>
                </a:r>
                <a:r>
                  <a:rPr lang="zh-CN" altLang="en-US" dirty="0"/>
                  <a:t>但代码实现里面是有的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7C2D59-A4C6-65D0-751B-EC5EE979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607" y="6192512"/>
                <a:ext cx="6015593" cy="646331"/>
              </a:xfrm>
              <a:prstGeom prst="rect">
                <a:avLst/>
              </a:prstGeom>
              <a:blipFill>
                <a:blip r:embed="rId5"/>
                <a:stretch>
                  <a:fillRect l="-811" t="-5660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0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Recent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2352626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ChatGPT-Web-Share Setup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项目介绍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https://cws-docs.pages.dev/zh/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/>
              <a:t>仓库地址</a:t>
            </a:r>
            <a:r>
              <a:rPr lang="en-US" altLang="zh-CN" sz="2000" dirty="0"/>
              <a:t>: https://github.com/chatpire/chatgpt-web-share  OR  ‘/home/</a:t>
            </a:r>
            <a:r>
              <a:rPr lang="en-US" altLang="zh-CN" sz="2000" dirty="0" err="1"/>
              <a:t>chenghao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cws</a:t>
            </a:r>
            <a:r>
              <a:rPr lang="en-US" altLang="zh-CN" sz="2000" dirty="0"/>
              <a:t>’</a:t>
            </a:r>
            <a:r>
              <a:rPr lang="zh-CN" altLang="en-US" sz="2000" dirty="0"/>
              <a:t> </a:t>
            </a:r>
            <a:r>
              <a:rPr lang="en-US" altLang="zh-CN" sz="2000" dirty="0"/>
              <a:t>on 3090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部署指南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https://cws-docs.pages.dev/zh/guide/quick-start.html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5C3DD-A4CF-B94E-5437-8CAD2A6F0716}"/>
              </a:ext>
            </a:extLst>
          </p:cNvPr>
          <p:cNvSpPr txBox="1"/>
          <p:nvPr/>
        </p:nvSpPr>
        <p:spPr>
          <a:xfrm>
            <a:off x="624691" y="4048898"/>
            <a:ext cx="48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usage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`docker-compose up -d` #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`docker-compose down` #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关闭服务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`docker-compose logs -f` #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查看日志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`docker-compose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ps`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查看服务状态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9B661D-E79F-192B-892F-FEC83742DB3E}"/>
              </a:ext>
            </a:extLst>
          </p:cNvPr>
          <p:cNvSpPr txBox="1"/>
          <p:nvPr/>
        </p:nvSpPr>
        <p:spPr>
          <a:xfrm>
            <a:off x="6627136" y="4664147"/>
            <a:ext cx="526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目前的问题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1. 3090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的端口都转发不出去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文件有问题导致无法越过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的验证码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配置可能有问题，导致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3C2F-2A71-1889-51A4-91C1BEFA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Recent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66AAD-21C6-E998-DC1A-D5AF864D0A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536064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 </a:t>
            </a:r>
          </a:p>
          <a:p>
            <a:pPr marL="0" indent="0">
              <a:buNone/>
            </a:pPr>
            <a:r>
              <a:rPr lang="zh-CN" altLang="en-US" sz="2000" dirty="0"/>
              <a:t>部署了一下</a:t>
            </a:r>
            <a:r>
              <a:rPr lang="en-US" altLang="zh-CN" sz="2000" dirty="0"/>
              <a:t>stable diffusion web UI </a:t>
            </a:r>
          </a:p>
          <a:p>
            <a:pPr marL="0" indent="0">
              <a:buNone/>
            </a:pPr>
            <a:r>
              <a:rPr lang="zh-CN" altLang="en-US" sz="2000" dirty="0"/>
              <a:t>下面贴几个例子</a:t>
            </a:r>
            <a:r>
              <a:rPr lang="en-US" altLang="zh-CN" sz="2000" dirty="0"/>
              <a:t>, </a:t>
            </a:r>
            <a:r>
              <a:rPr lang="zh-CN" altLang="en-US" sz="2000" dirty="0"/>
              <a:t>具体细节可以自己探索 </a:t>
            </a:r>
            <a:r>
              <a:rPr lang="en-US" altLang="zh-CN" sz="2000" dirty="0"/>
              <a:t>Share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en-US" altLang="zh-CN" sz="2000"/>
              <a:t>:  https://c82ea84d399f8ce7e1.gradio.live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2D527D-2181-3810-AEFA-E3EFE07054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50" y="2811097"/>
            <a:ext cx="1543616" cy="3087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9DF59-1820-01F1-383E-F6762FE61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03" y="2811097"/>
            <a:ext cx="1543616" cy="30872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8F0195-DA30-C898-EC86-C61D29E2D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5" y="2936816"/>
            <a:ext cx="2527425" cy="2527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86012D-5D9D-EC0E-9CDF-93462150F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18" y="2811097"/>
            <a:ext cx="2421243" cy="24212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1E4D33-CC08-730F-644E-8C8641524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4" y="3012675"/>
            <a:ext cx="2684073" cy="26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298C-C7FC-8D70-DFF5-DCD85D2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Next..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04E1E-831E-A5A2-F6AF-0BEEE329A5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CWS setup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Diving</a:t>
            </a:r>
            <a:r>
              <a:rPr lang="en-US" altLang="zh-CN" sz="3200" dirty="0"/>
              <a:t> Deeper into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Multimodal Models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Flamingo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BLIP-2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KOSMOS1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 Flamingo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962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7b1019b-e9c6-4b98-b65d-9365dc37546d"/>
  <p:tag name="COMMONDATA" val="eyJoZGlkIjoiNDIxN2MzZWJhMjA3NDE0OTk1ZWJkYTg0NTNmZGRjZ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601</Words>
  <Application>Microsoft Office PowerPoint</Application>
  <PresentationFormat>宽屏</PresentationFormat>
  <Paragraphs>63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微软雅黑</vt:lpstr>
      <vt:lpstr>华文仿宋</vt:lpstr>
      <vt:lpstr>Arial</vt:lpstr>
      <vt:lpstr>Calibri</vt:lpstr>
      <vt:lpstr>Cambria Math</vt:lpstr>
      <vt:lpstr>Palatino Linotype</vt:lpstr>
      <vt:lpstr>Times New Roman</vt:lpstr>
      <vt:lpstr>Tw Cen MT</vt:lpstr>
      <vt:lpstr>Wingdings</vt:lpstr>
      <vt:lpstr>Median</vt:lpstr>
      <vt:lpstr>Diving Deeper into CLIP  &amp;  Recent Work</vt:lpstr>
      <vt:lpstr>Outlines</vt:lpstr>
      <vt:lpstr>CLIP</vt:lpstr>
      <vt:lpstr>CLIP</vt:lpstr>
      <vt:lpstr>Recent work</vt:lpstr>
      <vt:lpstr>Recent work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Hao Cheng</cp:lastModifiedBy>
  <cp:revision>624</cp:revision>
  <dcterms:created xsi:type="dcterms:W3CDTF">2019-12-20T05:04:00Z</dcterms:created>
  <dcterms:modified xsi:type="dcterms:W3CDTF">2023-12-12T05:56:57Z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3B58F6A4B3E34C43914CBD5C256C7631_13</vt:lpwstr>
  </property>
</Properties>
</file>