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21"/>
  </p:notesMasterIdLst>
  <p:sldIdLst>
    <p:sldId id="449" r:id="rId2"/>
    <p:sldId id="768" r:id="rId3"/>
    <p:sldId id="811" r:id="rId4"/>
    <p:sldId id="841" r:id="rId5"/>
    <p:sldId id="851" r:id="rId6"/>
    <p:sldId id="842" r:id="rId7"/>
    <p:sldId id="852" r:id="rId8"/>
    <p:sldId id="843" r:id="rId9"/>
    <p:sldId id="844" r:id="rId10"/>
    <p:sldId id="810" r:id="rId11"/>
    <p:sldId id="845" r:id="rId12"/>
    <p:sldId id="847" r:id="rId13"/>
    <p:sldId id="848" r:id="rId14"/>
    <p:sldId id="849" r:id="rId15"/>
    <p:sldId id="846" r:id="rId16"/>
    <p:sldId id="853" r:id="rId17"/>
    <p:sldId id="749" r:id="rId18"/>
    <p:sldId id="850" r:id="rId19"/>
    <p:sldId id="722" r:id="rId20"/>
  </p:sldIdLst>
  <p:sldSz cx="12192000" cy="6858000"/>
  <p:notesSz cx="6858000" cy="9144000"/>
  <p:custDataLst>
    <p:tags r:id="rId22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ministrator" initials="A" lastIdx="1" clrIdx="0"/>
  <p:cmAuthor id="2" name="admin" initials="a" lastIdx="1" clrIdx="1"/>
  <p:cmAuthor id="3" name="关 鑫" initials="关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7D31"/>
    <a:srgbClr val="EAEFF7"/>
    <a:srgbClr val="FF5A19"/>
    <a:srgbClr val="4472C4"/>
    <a:srgbClr val="77A6D8"/>
    <a:srgbClr val="E6D9E8"/>
    <a:srgbClr val="E1FFFF"/>
    <a:srgbClr val="5B9BD5"/>
    <a:srgbClr val="B56321"/>
    <a:srgbClr val="C059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59" d="100"/>
          <a:sy n="59" d="100"/>
        </p:scale>
        <p:origin x="78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gs" Target="tags/tag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165064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05485747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048803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53705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54217305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70452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00863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8864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42426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999536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354182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916537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772998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tx1">
            <a:alpha val="3098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719666" y="6450013"/>
            <a:ext cx="5952067" cy="31115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Rectangle 5"/>
          <p:cNvSpPr/>
          <p:nvPr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pic>
        <p:nvPicPr>
          <p:cNvPr id="6" name="Picture 10"/>
          <p:cNvPicPr>
            <a:picLocks noChangeAspect="1" noChangeArrowheads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922000" y="108585"/>
            <a:ext cx="1155065" cy="10102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815415" y="1124744"/>
            <a:ext cx="10657183" cy="1440160"/>
          </a:xfrm>
        </p:spPr>
        <p:txBody>
          <a:bodyPr anchor="b"/>
          <a:lstStyle>
            <a:lvl1pPr algn="ctr">
              <a:defRPr sz="3400" cap="none" baseline="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73605" y="3573016"/>
            <a:ext cx="8940800" cy="1512168"/>
          </a:xfrm>
        </p:spPr>
        <p:txBody>
          <a:bodyPr anchor="ctr">
            <a:normAutofit/>
          </a:bodyPr>
          <a:lstStyle>
            <a:lvl1pPr marL="0" indent="0" algn="l">
              <a:buNone/>
              <a:defRPr sz="2600" baseline="0">
                <a:solidFill>
                  <a:schemeClr val="bg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hf hdr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5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54C9AD6-0D67-455E-A4D9-6A9C21E17F07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8128001" y="0"/>
            <a:ext cx="427567" cy="6858000"/>
          </a:xfrm>
          <a:prstGeom prst="rect">
            <a:avLst/>
          </a:prstGeom>
          <a:solidFill>
            <a:srgbClr val="FFFFFF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189384" y="609600"/>
            <a:ext cx="304800" cy="6248400"/>
          </a:xfrm>
          <a:prstGeom prst="rect">
            <a:avLst/>
          </a:prstGeom>
          <a:solidFill>
            <a:schemeClr val="accent1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189384" y="0"/>
            <a:ext cx="304800" cy="533400"/>
          </a:xfrm>
          <a:prstGeom prst="rect">
            <a:avLst/>
          </a:prstGeom>
          <a:solidFill>
            <a:schemeClr val="accent2"/>
          </a:solidFill>
          <a:ln w="1905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37600" y="609601"/>
            <a:ext cx="2743200" cy="551656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609600"/>
            <a:ext cx="7416800" cy="55165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0"/>
          </p:nvPr>
        </p:nvSpPr>
        <p:spPr>
          <a:xfrm rot="5400000">
            <a:off x="8075084" y="103717"/>
            <a:ext cx="533400" cy="325967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B56978E6-75E6-48AE-BCBF-80526548051E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, Conten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9B60C33-563D-4026-883F-7939630F028B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214955AC-F55D-4EF9-A0E8-CEB26157A64F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876326C9-F290-4A5D-B51E-9BEA18CC2D15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zh-CN" dirty="0">
                <a:solidFill>
                  <a:prstClr val="black"/>
                </a:solidFill>
              </a:rPr>
              <a:t>click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375F148C-ABE4-4AA3-A56D-943E43B2721D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295400"/>
            <a:ext cx="5486400" cy="5105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A2D9EB6-027E-4FA4-8949-B0E59553094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Title and Tex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181EE71-9DCE-4B9B-AD1A-BD288EF9D109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7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508000" y="1295400"/>
            <a:ext cx="5486400" cy="5105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FD1574E5-4047-44DF-A822-CAF77FCF252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 and 2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half" idx="3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EB55D58D-1C0E-4288-85A2-7C802EED5962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7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CA28FA9A-BE72-4ABD-9DC1-C7B520EA4138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080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197600" y="12954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5080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7600" y="3924300"/>
            <a:ext cx="54864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7D694A8F-AED9-40BC-B643-8F35AAB265D6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defRPr/>
            </a:lvl1pPr>
          </a:lstStyle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zh-CN" altLang="en-US">
                <a:solidFill>
                  <a:prstClr val="black"/>
                </a:solidFill>
              </a:rPr>
              <a:t>基于用户兴趣建模的推荐方法及应用研究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2CA83C8-4750-41DC-9D23-B7A15298B72F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295400"/>
            <a:ext cx="11176000" cy="24765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0" y="3924300"/>
            <a:ext cx="11176000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D68FB3A1-0DCE-486C-B242-E54861D38F63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6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5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63990C5-A130-4402-9DB1-275671C4A9B0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436864" cy="612648"/>
          </a:xfrm>
        </p:spPr>
        <p:txBody>
          <a:bodyPr/>
          <a:lstStyle>
            <a:lvl1pPr>
              <a:defRPr sz="3200" b="1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39349" y="1268760"/>
            <a:ext cx="11521280" cy="4968552"/>
          </a:xfrm>
        </p:spPr>
        <p:txBody>
          <a:bodyPr/>
          <a:lstStyle>
            <a:lvl1pPr>
              <a:defRPr sz="3200" baseline="0">
                <a:latin typeface="Times New Roman" panose="02020503050405090304" pitchFamily="18" charset="0"/>
                <a:cs typeface="Times New Roman" panose="02020503050405090304" pitchFamily="18" charset="0"/>
              </a:defRPr>
            </a:lvl1pPr>
            <a:lvl2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2pPr>
            <a:lvl3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3pPr>
            <a:lvl4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4pPr>
            <a:lvl5pPr>
              <a:defRPr baseline="0">
                <a:latin typeface="Palatino Linotype" panose="02040502050505030304" pitchFamily="18" charset="0"/>
                <a:cs typeface="Calibri" panose="020F0502020204030204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3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F8F5A7D-A913-4365-B0C4-F4D002EF1598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685" y="228600"/>
            <a:ext cx="8434916" cy="6096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508000" y="1295400"/>
            <a:ext cx="11176000" cy="51054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>
          <a:xfrm>
            <a:off x="8128000" y="6400801"/>
            <a:ext cx="3556000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95C19FFA-D9BE-4D43-A549-2D05C781EA00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508001" y="6400801"/>
            <a:ext cx="7228417" cy="21272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56AD22B6-D973-4277-9A05-6981672BD26B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</p:spPr>
        <p:txBody>
          <a:bodyPr/>
          <a:lstStyle/>
          <a:p>
            <a:fld id="{1C2680DE-3F36-42A2-BD4F-6750CBDD5F70}" type="datetime1">
              <a:rPr lang="zh-CN" altLang="en-US" smtClean="0"/>
              <a:t>2023/10/27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</p:spPr>
        <p:txBody>
          <a:bodyPr/>
          <a:lstStyle/>
          <a:p>
            <a:endParaRPr lang="zh-CN" altLang="en-US" dirty="0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</p:spPr>
        <p:txBody>
          <a:bodyPr/>
          <a:lstStyle/>
          <a:p>
            <a:fld id="{4F864FA4-2760-450F-A175-C4E6EC82B0B7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white">
          <a:xfrm>
            <a:off x="0" y="1524000"/>
            <a:ext cx="12192000" cy="1143000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1600200"/>
            <a:ext cx="1727200" cy="990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1828800" y="1600200"/>
            <a:ext cx="10363200" cy="990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8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10"/>
          <p:cNvSpPr/>
          <p:nvPr userDrawn="1"/>
        </p:nvSpPr>
        <p:spPr>
          <a:xfrm>
            <a:off x="0" y="914400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10" name="Slide Number Placeholder 22"/>
          <p:cNvSpPr txBox="1"/>
          <p:nvPr userDrawn="1"/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chemeClr val="bg1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173EDBEF-BB9B-4FDF-9B40-BE0642952BED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w Cen MT" panose="020B0602020104020603" pitchFamily="34" charset="0"/>
              <a:ea typeface="宋体" pitchFamily="2" charset="-122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828801" y="2743200"/>
            <a:ext cx="9497484" cy="1673225"/>
          </a:xfrm>
        </p:spPr>
        <p:txBody>
          <a:bodyPr/>
          <a:lstStyle>
            <a:lvl1pPr marL="0" indent="0">
              <a:buNone/>
              <a:defRPr sz="280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28800" y="1600200"/>
            <a:ext cx="10160000" cy="990600"/>
          </a:xfrm>
        </p:spPr>
        <p:txBody>
          <a:bodyPr/>
          <a:lstStyle>
            <a:lvl1pPr algn="l">
              <a:buNone/>
              <a:defRPr sz="4400" b="0" cap="none">
                <a:solidFill>
                  <a:srgbClr val="FFFFF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1752601"/>
            <a:ext cx="1727200" cy="701675"/>
          </a:xfrm>
          <a:prstGeom prst="rect">
            <a:avLst/>
          </a:prstGeom>
        </p:spPr>
        <p:txBody>
          <a:bodyPr>
            <a:noAutofit/>
          </a:bodyPr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4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2E200DE8-E4F7-495A-B070-6DE81204F001}" type="slidenum">
              <a:rPr lang="zh-CN" altLang="en-US" smtClean="0"/>
              <a:t>‹#›</a:t>
            </a:fld>
            <a:endParaRPr lang="en-US" altLang="zh-CN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12" name="Rectangle 13"/>
          <p:cNvSpPr/>
          <p:nvPr userDrawn="1"/>
        </p:nvSpPr>
        <p:spPr>
          <a:xfrm>
            <a:off x="8467" y="915988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13" name="Slide Number Placeholder 9"/>
          <p:cNvSpPr txBox="1"/>
          <p:nvPr userDrawn="1"/>
        </p:nvSpPr>
        <p:spPr>
          <a:xfrm>
            <a:off x="8467" y="908051"/>
            <a:ext cx="711200" cy="244475"/>
          </a:xfrm>
          <a:prstGeom prst="rect">
            <a:avLst/>
          </a:prstGeom>
        </p:spPr>
        <p:txBody>
          <a:bodyPr anchor="ctr">
            <a:normAutofit fontScale="85000" lnSpcReduction="20000"/>
          </a:bodyPr>
          <a:lstStyle>
            <a:defPPr>
              <a:defRPr lang="zh-CN"/>
            </a:defPPr>
            <a:lvl1pPr marL="0" algn="ctr" defTabSz="914400" rtl="0" eaLnBrk="1" latinLnBrk="0" hangingPunct="1">
              <a:defRPr sz="1400" b="1" kern="1200">
                <a:solidFill>
                  <a:srgbClr val="FFFFFF"/>
                </a:solidFill>
                <a:latin typeface="Tw Cen MT" panose="020B0602020104020603" pitchFamily="34" charset="0"/>
                <a:ea typeface="宋体" pitchFamily="2" charset="-122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6CCB037D-E1D6-4793-B17B-33D5894D583F}" type="slidenum">
              <a:rPr kumimoji="0" lang="zh-CN" altLang="en-US" sz="1400" b="1" i="0" u="none" strike="noStrike" kern="120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w Cen MT" panose="020B0602020104020603" pitchFamily="34" charset="0"/>
                <a:ea typeface="宋体" pitchFamily="2" charset="-122"/>
                <a:cs typeface="+mn-cs"/>
              </a:rPr>
              <a:t>‹#›</a:t>
            </a:fld>
            <a:endParaRPr kumimoji="0" lang="en-US" altLang="zh-CN" sz="1400" b="1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 pitchFamily="34" charset="0"/>
              <a:ea typeface="宋体" pitchFamily="2" charset="-122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812800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459868" y="1589567"/>
            <a:ext cx="51816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38B3BE9-A2EF-4FEE-8BA7-288B6F297F77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white">
          <a:xfrm>
            <a:off x="0" y="1235075"/>
            <a:ext cx="12192000" cy="319088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1279525"/>
            <a:ext cx="711200" cy="228600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787400" y="1279525"/>
            <a:ext cx="11404600" cy="228600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1200" y="273050"/>
            <a:ext cx="10871200" cy="8699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812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400800" y="2438400"/>
            <a:ext cx="5181600" cy="35814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"/>
          </p:nvPr>
        </p:nvSpPr>
        <p:spPr>
          <a:xfrm>
            <a:off x="812800" y="1752600"/>
            <a:ext cx="5181600" cy="640080"/>
          </a:xfrm>
          <a:solidFill>
            <a:schemeClr val="accent2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3"/>
          </p:nvPr>
        </p:nvSpPr>
        <p:spPr>
          <a:xfrm>
            <a:off x="6400800" y="1752600"/>
            <a:ext cx="5181600" cy="640080"/>
          </a:xfrm>
          <a:solidFill>
            <a:schemeClr val="accent4"/>
          </a:solidFill>
        </p:spPr>
        <p:txBody>
          <a:bodyPr rtlCol="0" anchor="ctr"/>
          <a:lstStyle>
            <a:lvl1pPr marL="0" indent="0">
              <a:buFontTx/>
              <a:buNone/>
              <a:defRPr sz="20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7BC30029-9058-4FD4-A222-AC3863DC216E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1"/>
          </p:nvPr>
        </p:nvSpPr>
        <p:spPr>
          <a:xfrm>
            <a:off x="0" y="1271589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F27CE2CC-513C-403C-8E21-48F63532F205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4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B6E82EC5-08BA-49F9-9E6E-6D82CFED641E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 dirty="0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128000" y="6248401"/>
            <a:ext cx="3556000" cy="365125"/>
          </a:xfrm>
          <a:prstGeom prst="rect">
            <a:avLst/>
          </a:prstGeom>
        </p:spPr>
        <p:txBody>
          <a:bodyPr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fld id="{B3CF26E2-D51C-4C7A-A78B-8DEC64E2690C}" type="datetime1">
              <a:rPr lang="en-US" altLang="zh-CN" smtClean="0">
                <a:solidFill>
                  <a:prstClr val="black"/>
                </a:solidFill>
              </a:rPr>
              <a:t>10/27/2023</a:t>
            </a:fld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812801" y="6248401"/>
            <a:ext cx="7228417" cy="365125"/>
          </a:xfrm>
          <a:prstGeom prst="rect">
            <a:avLst/>
          </a:prstGeom>
        </p:spPr>
        <p:txBody>
          <a:bodyPr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Tw Cen MT" panose="020B0602020104020603" pitchFamily="34" charset="0"/>
                <a:ea typeface="+mn-ea"/>
              </a:defRPr>
            </a:lvl1pPr>
          </a:lstStyle>
          <a:p>
            <a:pPr>
              <a:defRPr/>
            </a:pPr>
            <a:r>
              <a:rPr lang="zh-CN" altLang="en-US">
                <a:solidFill>
                  <a:prstClr val="black"/>
                </a:solidFill>
              </a:rPr>
              <a:t> 情境感知的信息推荐方法</a:t>
            </a:r>
            <a:endParaRPr lang="en-US" altLang="zh-CN">
              <a:solidFill>
                <a:prstClr val="black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0" y="6248400"/>
            <a:ext cx="711200" cy="381000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solidFill>
                  <a:schemeClr val="tx2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7089EAC3-5AC7-4B69-B892-7D4B7EAD0053}" type="slidenum">
              <a:rPr lang="zh-CN" altLang="en-US" smtClean="0">
                <a:solidFill>
                  <a:srgbClr val="775F55"/>
                </a:solidFill>
              </a:rPr>
              <a:t>‹#›</a:t>
            </a:fld>
            <a:endParaRPr lang="en-US" altLang="zh-CN">
              <a:solidFill>
                <a:srgbClr val="775F55"/>
              </a:solidFill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Lab of Media Computing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6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2800" y="273050"/>
            <a:ext cx="10769600" cy="869950"/>
          </a:xfrm>
        </p:spPr>
        <p:txBody>
          <a:bodyPr/>
          <a:lstStyle>
            <a:lvl1pPr algn="l">
              <a:buNone/>
              <a:defRPr sz="4400" b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12800" y="1752600"/>
            <a:ext cx="2133600" cy="4343400"/>
          </a:xfrm>
          <a:ln w="50800" cap="sq" cmpd="dbl" algn="ctr">
            <a:solidFill>
              <a:schemeClr val="accent2"/>
            </a:solidFill>
            <a:prstDash val="solid"/>
            <a:miter lim="800000"/>
          </a:ln>
          <a:effectLst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137160" tIns="182880" rIns="137160" bIns="91440"/>
          <a:lstStyle>
            <a:lvl1pPr marL="0" indent="0">
              <a:spcAft>
                <a:spcPts val="1000"/>
              </a:spcAft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3149600" y="1752600"/>
            <a:ext cx="85344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0"/>
          </p:nvPr>
        </p:nvSpPr>
        <p:spPr>
          <a:xfrm>
            <a:off x="0" y="914401"/>
            <a:ext cx="711200" cy="2444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>
                <a:latin typeface="+mn-lt"/>
                <a:ea typeface="+mn-ea"/>
              </a:defRPr>
            </a:lvl1pPr>
          </a:lstStyle>
          <a:p>
            <a:pPr>
              <a:defRPr/>
            </a:pPr>
            <a:fld id="{490B663D-04B8-4C14-B51D-633F0857D19A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en-US" altLang="zh-CN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 bwMode="white">
          <a:xfrm>
            <a:off x="-12700" y="4572001"/>
            <a:ext cx="12192000" cy="887413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-12699" y="4664075"/>
            <a:ext cx="1951567" cy="712788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2059517" y="4654550"/>
            <a:ext cx="10132483" cy="712788"/>
          </a:xfrm>
          <a:prstGeom prst="rect">
            <a:avLst/>
          </a:prstGeom>
          <a:solidFill>
            <a:schemeClr val="accent1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8" name="Rectangle 7"/>
          <p:cNvSpPr/>
          <p:nvPr/>
        </p:nvSpPr>
        <p:spPr bwMode="white">
          <a:xfrm>
            <a:off x="1930401" y="1"/>
            <a:ext cx="133351" cy="6867525"/>
          </a:xfrm>
          <a:prstGeom prst="rect">
            <a:avLst/>
          </a:prstGeom>
          <a:solidFill>
            <a:srgbClr val="FFFFFF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9" name="Rectangle 4"/>
          <p:cNvSpPr/>
          <p:nvPr userDrawn="1"/>
        </p:nvSpPr>
        <p:spPr>
          <a:xfrm>
            <a:off x="-12699" y="6453189"/>
            <a:ext cx="6684433" cy="31273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r>
              <a:rPr kumimoji="0" lang="en-US" altLang="zh-CN" sz="1800" b="1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 panose="02020503050405090304" pitchFamily="18" charset="0"/>
                <a:ea typeface="宋体" pitchFamily="2" charset="-122"/>
                <a:cs typeface="Times New Roman" panose="02020503050405090304" pitchFamily="18" charset="0"/>
              </a:rPr>
              <a:t>Hefei University of Technology</a:t>
            </a:r>
            <a:endParaRPr kumimoji="0" lang="zh-CN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imes New Roman" panose="02020503050405090304" pitchFamily="18" charset="0"/>
              <a:ea typeface="宋体" pitchFamily="2" charset="-122"/>
              <a:cs typeface="Times New Roman" panose="02020503050405090304" pitchFamily="18" charset="0"/>
            </a:endParaRPr>
          </a:p>
        </p:txBody>
      </p:sp>
      <p:sp>
        <p:nvSpPr>
          <p:cNvPr id="10" name="Rectangle 5"/>
          <p:cNvSpPr/>
          <p:nvPr userDrawn="1"/>
        </p:nvSpPr>
        <p:spPr>
          <a:xfrm>
            <a:off x="6671733" y="6453188"/>
            <a:ext cx="5520267" cy="304800"/>
          </a:xfrm>
          <a:prstGeom prst="rect">
            <a:avLst/>
          </a:prstGeom>
          <a:solidFill>
            <a:srgbClr val="D5D1D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133600" y="5486400"/>
            <a:ext cx="9753600" cy="685800"/>
          </a:xfrm>
        </p:spPr>
        <p:txBody>
          <a:bodyPr/>
          <a:lstStyle>
            <a:lvl1pPr marL="0" indent="0">
              <a:buFontTx/>
              <a:buNone/>
              <a:defRPr sz="17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33600" y="4648200"/>
            <a:ext cx="9753600" cy="685800"/>
          </a:xfrm>
        </p:spPr>
        <p:txBody>
          <a:bodyPr/>
          <a:lstStyle>
            <a:lvl1pPr algn="l">
              <a:buNone/>
              <a:defRPr sz="28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080768" y="0"/>
            <a:ext cx="10111232" cy="4568952"/>
          </a:xfrm>
          <a:solidFill>
            <a:schemeClr val="accent1">
              <a:tint val="40000"/>
            </a:schemeClr>
          </a:solidFill>
          <a:ln>
            <a:noFill/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11" name="Slide Number Placeholder 12"/>
          <p:cNvSpPr>
            <a:spLocks noGrp="1"/>
          </p:cNvSpPr>
          <p:nvPr>
            <p:ph type="sldNum" sz="quarter" idx="10"/>
          </p:nvPr>
        </p:nvSpPr>
        <p:spPr>
          <a:xfrm>
            <a:off x="0" y="4667251"/>
            <a:ext cx="1930400" cy="663575"/>
          </a:xfrm>
          <a:prstGeom prst="rect">
            <a:avLst/>
          </a:prstGeom>
        </p:spPr>
        <p:txBody>
          <a:bodyPr/>
          <a:lstStyle>
            <a:lvl1pPr eaLnBrk="1" fontAlgn="auto" hangingPunct="1">
              <a:spcBef>
                <a:spcPts val="0"/>
              </a:spcBef>
              <a:spcAft>
                <a:spcPts val="0"/>
              </a:spcAft>
              <a:defRPr sz="2800">
                <a:solidFill>
                  <a:srgbClr val="FFFFFF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fld id="{3CDC3390-C21B-4241-825A-F60EB3D7362A}" type="slidenum">
              <a:rPr lang="zh-CN" altLang="en-US" smtClean="0"/>
              <a:t>‹#›</a:t>
            </a:fld>
            <a:endParaRPr lang="en-US" altLang="zh-CN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3.pn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21"/>
          <p:cNvSpPr>
            <a:spLocks noGrp="1"/>
          </p:cNvSpPr>
          <p:nvPr>
            <p:ph type="title"/>
          </p:nvPr>
        </p:nvSpPr>
        <p:spPr bwMode="auto">
          <a:xfrm>
            <a:off x="302685" y="228600"/>
            <a:ext cx="8434916" cy="609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en-US" altLang="zh-CN"/>
              <a:t>Click to edit Master title style</a:t>
            </a:r>
          </a:p>
        </p:txBody>
      </p:sp>
      <p:sp>
        <p:nvSpPr>
          <p:cNvPr id="1027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508000" y="1295400"/>
            <a:ext cx="111760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</a:p>
        </p:txBody>
      </p:sp>
      <p:sp>
        <p:nvSpPr>
          <p:cNvPr id="9" name="Rectangle 8"/>
          <p:cNvSpPr/>
          <p:nvPr/>
        </p:nvSpPr>
        <p:spPr>
          <a:xfrm>
            <a:off x="787400" y="914400"/>
            <a:ext cx="11404600" cy="228600"/>
          </a:xfrm>
          <a:prstGeom prst="rect">
            <a:avLst/>
          </a:prstGeom>
          <a:solidFill>
            <a:srgbClr val="ED7D3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Tw Cen MT" panose="020B0602020104020603"/>
              <a:ea typeface="宋体" pitchFamily="2" charset="-122"/>
              <a:cs typeface="Arial" panose="020B0604020202090204" pitchFamily="34" charset="0"/>
            </a:endParaRPr>
          </a:p>
        </p:txBody>
      </p:sp>
      <p:pic>
        <p:nvPicPr>
          <p:cNvPr id="3" name="图片 2"/>
          <p:cNvPicPr>
            <a:picLocks noChangeAspect="1"/>
          </p:cNvPicPr>
          <p:nvPr userDrawn="1"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22204" y="30005"/>
            <a:ext cx="838800" cy="83880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</p:sldLayoutIdLst>
  <p:hf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kern="1200">
          <a:solidFill>
            <a:schemeClr val="tx2"/>
          </a:solidFill>
          <a:latin typeface="Palatino Linotype" panose="02040502050505030304" pitchFamily="18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>
          <a:solidFill>
            <a:schemeClr val="tx2"/>
          </a:solidFill>
          <a:latin typeface="Palatino Linotype" panose="02040502050505030304" pitchFamily="18" charset="0"/>
          <a:ea typeface="华文仿宋" panose="0201060004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w Cen MT" panose="020B0602020104020603" pitchFamily="34" charset="0"/>
        </a:defRPr>
      </a:lvl9pPr>
    </p:titleStyle>
    <p:bodyStyle>
      <a:lvl1pPr marL="319405" indent="-319405" algn="l" rtl="0" eaLnBrk="0" fontAlgn="base" hangingPunct="0">
        <a:spcBef>
          <a:spcPts val="700"/>
        </a:spcBef>
        <a:spcAft>
          <a:spcPct val="0"/>
        </a:spcAft>
        <a:buClr>
          <a:schemeClr val="accent2"/>
        </a:buClr>
        <a:buSzPct val="60000"/>
        <a:buFont typeface="Wingdings" panose="05000000000000000000" pitchFamily="2" charset="2"/>
        <a:buChar char=""/>
        <a:defRPr sz="24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1pPr>
      <a:lvl2pPr marL="640080" indent="-273050" algn="l" rtl="0" eaLnBrk="0" fontAlgn="base" hangingPunct="0">
        <a:spcBef>
          <a:spcPts val="550"/>
        </a:spcBef>
        <a:spcAft>
          <a:spcPct val="0"/>
        </a:spcAft>
        <a:buClr>
          <a:schemeClr val="accent1"/>
        </a:buClr>
        <a:buSzPct val="70000"/>
        <a:buFont typeface="Wingdings" panose="05000000000000000000" pitchFamily="2" charset="2"/>
        <a:buChar char="o"/>
        <a:defRPr sz="20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2pPr>
      <a:lvl3pPr marL="914400" indent="-228600" algn="l" rtl="0" eaLnBrk="0" fontAlgn="base" hangingPunct="0">
        <a:spcBef>
          <a:spcPts val="5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"/>
        <a:defRPr sz="18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3pPr>
      <a:lvl4pPr marL="1371600" indent="-228600" algn="l" rtl="0" eaLnBrk="0" fontAlgn="base" hangingPunct="0">
        <a:spcBef>
          <a:spcPts val="400"/>
        </a:spcBef>
        <a:spcAft>
          <a:spcPct val="0"/>
        </a:spcAft>
        <a:buClr>
          <a:srgbClr val="A5AB81"/>
        </a:buClr>
        <a:buSzPct val="7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4pPr>
      <a:lvl5pPr marL="1828800" indent="-228600" algn="l" rtl="0" eaLnBrk="0" fontAlgn="base" hangingPunct="0">
        <a:spcBef>
          <a:spcPts val="400"/>
        </a:spcBef>
        <a:spcAft>
          <a:spcPct val="0"/>
        </a:spcAft>
        <a:buClr>
          <a:srgbClr val="D8B25C"/>
        </a:buClr>
        <a:buSzPct val="65000"/>
        <a:buFont typeface="Wingdings" panose="05000000000000000000" pitchFamily="2" charset="2"/>
        <a:buChar char=""/>
        <a:defRPr sz="1600" kern="1200">
          <a:solidFill>
            <a:schemeClr val="tx1"/>
          </a:solidFill>
          <a:latin typeface="Palatino Linotype" panose="02040502050505030304" pitchFamily="18" charset="0"/>
          <a:ea typeface="+mn-ea"/>
          <a:cs typeface="+mn-cs"/>
        </a:defRPr>
      </a:lvl5pPr>
      <a:lvl6pPr marL="2103120" indent="-228600" algn="l" rtl="0" eaLnBrk="1" latinLnBrk="0" hangingPunct="1">
        <a:spcBef>
          <a:spcPct val="20000"/>
        </a:spcBef>
        <a:buClr>
          <a:schemeClr val="accent1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377440" indent="-228600" algn="l" rtl="0" eaLnBrk="1" latinLnBrk="0" hangingPunct="1">
        <a:spcBef>
          <a:spcPct val="20000"/>
        </a:spcBef>
        <a:buClr>
          <a:schemeClr val="accent2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651760" indent="-228600" algn="l" rtl="0" eaLnBrk="1" latinLnBrk="0" hangingPunct="1">
        <a:spcBef>
          <a:spcPct val="20000"/>
        </a:spcBef>
        <a:buClr>
          <a:schemeClr val="accent3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2926080" indent="-228600" algn="l" rtl="0" eaLnBrk="1" latinLnBrk="0" hangingPunct="1">
        <a:spcBef>
          <a:spcPct val="20000"/>
        </a:spcBef>
        <a:buClr>
          <a:schemeClr val="accent4"/>
        </a:buClr>
        <a:buFont typeface="Wingdings" panose="05000000000000000000"/>
        <a:buChar char="§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en-US" altLang="zh-CN" sz="5400" b="1" i="0" dirty="0">
                <a:solidFill>
                  <a:srgbClr val="ED7D31"/>
                </a:solidFill>
                <a:effectLst/>
                <a:latin typeface="Open Sans" panose="020F0502020204030204" pitchFamily="34" charset="0"/>
              </a:rPr>
              <a:t>Detection and Segmentation</a:t>
            </a:r>
          </a:p>
        </p:txBody>
      </p:sp>
      <p:sp>
        <p:nvSpPr>
          <p:cNvPr id="3" name="文本框 2"/>
          <p:cNvSpPr txBox="1"/>
          <p:nvPr/>
        </p:nvSpPr>
        <p:spPr>
          <a:xfrm>
            <a:off x="4799965" y="3429000"/>
            <a:ext cx="299847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Name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：崔凯</a:t>
            </a:r>
            <a:endParaRPr lang="en-US" altLang="zh-CN" sz="2400" dirty="0">
              <a:solidFill>
                <a:schemeClr val="bg1"/>
              </a:solidFill>
              <a:latin typeface="黑体" panose="02010609060101010101" charset="-122"/>
              <a:ea typeface="黑体" panose="02010609060101010101" charset="-122"/>
              <a:cs typeface="黑体" panose="02010609060101010101" charset="-122"/>
            </a:endParaRPr>
          </a:p>
          <a:p>
            <a:r>
              <a:rPr lang="en-US" altLang="zh-CN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Date</a:t>
            </a:r>
            <a:r>
              <a:rPr lang="zh-CN" altLang="en-US" sz="2400" dirty="0">
                <a:solidFill>
                  <a:schemeClr val="bg1"/>
                </a:solidFill>
                <a:latin typeface="黑体" panose="02010609060101010101" charset="-122"/>
                <a:ea typeface="黑体" panose="02010609060101010101" charset="-122"/>
                <a:cs typeface="黑体" panose="02010609060101010101" charset="-122"/>
              </a:rPr>
              <a:t>：</a:t>
            </a:r>
            <a:r>
              <a:rPr lang="en-US" altLang="zh-CN" sz="2400" dirty="0">
                <a:solidFill>
                  <a:schemeClr val="bg1"/>
                </a:solidFill>
                <a:latin typeface="Times New Roman" panose="02020503050405090304" pitchFamily="18" charset="0"/>
                <a:ea typeface="黑体" panose="02010609060101010101" charset="-122"/>
                <a:cs typeface="Times New Roman" panose="02020503050405090304" pitchFamily="18" charset="0"/>
              </a:rPr>
              <a:t>2023/10/27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0"/>
    </mc:Choice>
    <mc:Fallback xmlns="">
      <p:transition spd="slow" advTm="57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BD54-7EFC-B7DF-B5D6-4F153EE50B02}"/>
              </a:ext>
            </a:extLst>
          </p:cNvPr>
          <p:cNvSpPr txBox="1"/>
          <p:nvPr/>
        </p:nvSpPr>
        <p:spPr>
          <a:xfrm>
            <a:off x="239349" y="1375006"/>
            <a:ext cx="83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、滑动窗口算法 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 as classification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Sliding Window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1FC0BA90-DE1C-CDA4-C3F1-542E086505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7266" y="2080775"/>
            <a:ext cx="9023851" cy="4352681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BD54-7EFC-B7DF-B5D6-4F153EE50B02}"/>
              </a:ext>
            </a:extLst>
          </p:cNvPr>
          <p:cNvSpPr txBox="1"/>
          <p:nvPr/>
        </p:nvSpPr>
        <p:spPr>
          <a:xfrm>
            <a:off x="239349" y="1375006"/>
            <a:ext cx="83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、候选区域算法 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Region Proposals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DD1603A-0082-89D1-39EA-DD3E687DD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9216" y="2755474"/>
            <a:ext cx="10386995" cy="2727520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8434E2F-4106-3CDC-CC38-D514295E811E}"/>
              </a:ext>
            </a:extLst>
          </p:cNvPr>
          <p:cNvSpPr txBox="1"/>
          <p:nvPr/>
        </p:nvSpPr>
        <p:spPr>
          <a:xfrm>
            <a:off x="1448480" y="5802450"/>
            <a:ext cx="929504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使用候选区域的方法有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Selective Search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R-CNN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Fast R-CNN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Faster R-CNN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等。</a:t>
            </a:r>
          </a:p>
          <a:p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63993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BD54-7EFC-B7DF-B5D6-4F153EE50B02}"/>
              </a:ext>
            </a:extLst>
          </p:cNvPr>
          <p:cNvSpPr txBox="1"/>
          <p:nvPr/>
        </p:nvSpPr>
        <p:spPr>
          <a:xfrm>
            <a:off x="239349" y="1375006"/>
            <a:ext cx="83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、候选区域算法 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Region Proposals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6D241909-8028-2E36-4812-4767502F2E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2838" y="1993739"/>
            <a:ext cx="8986323" cy="44150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579859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BD54-7EFC-B7DF-B5D6-4F153EE50B02}"/>
              </a:ext>
            </a:extLst>
          </p:cNvPr>
          <p:cNvSpPr txBox="1"/>
          <p:nvPr/>
        </p:nvSpPr>
        <p:spPr>
          <a:xfrm>
            <a:off x="239349" y="1375006"/>
            <a:ext cx="83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、候选区域算法 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Region Proposals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59573DB-C9B7-D4F9-B0B8-F4FB27FDD0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1394" y="2135214"/>
            <a:ext cx="8238095" cy="4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15053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BD54-7EFC-B7DF-B5D6-4F153EE50B02}"/>
              </a:ext>
            </a:extLst>
          </p:cNvPr>
          <p:cNvSpPr txBox="1"/>
          <p:nvPr/>
        </p:nvSpPr>
        <p:spPr>
          <a:xfrm>
            <a:off x="239349" y="1375006"/>
            <a:ext cx="83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、候选区域算法 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Region Proposals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72D278E-413C-2EFC-1976-1A5E85306C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836" y="1980099"/>
            <a:ext cx="9154327" cy="4582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9118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Object Detection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FD23BD54-7EFC-B7DF-B5D6-4F153EE50B02}"/>
              </a:ext>
            </a:extLst>
          </p:cNvPr>
          <p:cNvSpPr txBox="1"/>
          <p:nvPr/>
        </p:nvSpPr>
        <p:spPr>
          <a:xfrm>
            <a:off x="239349" y="1375006"/>
            <a:ext cx="83004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Detection without Proposals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572084BA-2953-EA4F-A645-6665339827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0929" y="1943100"/>
            <a:ext cx="9130141" cy="44710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61412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Instance Segmentation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A49E5C0-9A5D-EC8B-89FA-25E758166B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1712" y="1173481"/>
            <a:ext cx="8788575" cy="4223733"/>
          </a:xfrm>
          <a:prstGeom prst="rect">
            <a:avLst/>
          </a:prstGeom>
        </p:spPr>
      </p:pic>
      <p:sp>
        <p:nvSpPr>
          <p:cNvPr id="3" name="文本框 2">
            <a:extLst>
              <a:ext uri="{FF2B5EF4-FFF2-40B4-BE49-F238E27FC236}">
                <a16:creationId xmlns:a16="http://schemas.microsoft.com/office/drawing/2014/main" id="{ADC73E5A-11A4-A88D-AF4A-81CE041AA906}"/>
              </a:ext>
            </a:extLst>
          </p:cNvPr>
          <p:cNvSpPr txBox="1"/>
          <p:nvPr/>
        </p:nvSpPr>
        <p:spPr>
          <a:xfrm>
            <a:off x="1248517" y="5812395"/>
            <a:ext cx="984028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通过添加一个用于在每个感兴趣区域（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RoI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）上预测分割掩码的分支来扩展</a:t>
            </a:r>
            <a:r>
              <a:rPr lang="en-US" altLang="zh-CN" b="0" i="0" dirty="0">
                <a:solidFill>
                  <a:srgbClr val="121212"/>
                </a:solidFill>
                <a:effectLst/>
                <a:latin typeface="-apple-system"/>
              </a:rPr>
              <a:t>Faster R-CNN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，就是在每个感兴趣区域（</a:t>
            </a:r>
            <a:r>
              <a:rPr lang="en-US" altLang="zh-CN" b="0" i="0" dirty="0" err="1">
                <a:solidFill>
                  <a:srgbClr val="121212"/>
                </a:solidFill>
                <a:effectLst/>
                <a:latin typeface="-apple-system"/>
              </a:rPr>
              <a:t>RoI</a:t>
            </a:r>
            <a:r>
              <a:rPr lang="zh-CN" altLang="en-US" b="0" i="0" dirty="0">
                <a:solidFill>
                  <a:srgbClr val="121212"/>
                </a:solidFill>
                <a:effectLst/>
                <a:latin typeface="-apple-system"/>
              </a:rPr>
              <a:t>）进行一个二分类的语义分割，在这个感兴趣区域同时做目标检测和分割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3399208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zh-CN" dirty="0"/>
              <a:t>Paper Reading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A622B0-9E1D-8C0B-AC5A-CC16CDC28285}"/>
              </a:ext>
            </a:extLst>
          </p:cNvPr>
          <p:cNvSpPr txBox="1"/>
          <p:nvPr/>
        </p:nvSpPr>
        <p:spPr>
          <a:xfrm>
            <a:off x="239349" y="1791091"/>
            <a:ext cx="1025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EEG-based emotion recognition using regularized graph neural networks[J]. IEEE Transactions on Affective Computing, 2020, 13(3): 1290-1301.</a:t>
            </a:r>
            <a:endParaRPr lang="en-US" altLang="zh-CN" i="0" dirty="0">
              <a:solidFill>
                <a:srgbClr val="23263B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0D6304B1-009A-4A16-F0A9-1F2DE07690DF}"/>
              </a:ext>
            </a:extLst>
          </p:cNvPr>
          <p:cNvSpPr txBox="1"/>
          <p:nvPr/>
        </p:nvSpPr>
        <p:spPr>
          <a:xfrm>
            <a:off x="239349" y="3160352"/>
            <a:ext cx="103742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ImageNet classification with deep convolutional neural networks[J]. Advances in neural information processing systems, 2012, 25.</a:t>
            </a:r>
            <a:endParaRPr lang="zh-CN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zh-CN" dirty="0"/>
              <a:t>Next…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6A21C828-4914-1DBC-4AAB-3E4AAE7290B1}"/>
              </a:ext>
            </a:extLst>
          </p:cNvPr>
          <p:cNvSpPr txBox="1"/>
          <p:nvPr/>
        </p:nvSpPr>
        <p:spPr>
          <a:xfrm>
            <a:off x="239349" y="1546163"/>
            <a:ext cx="24875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2400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Next Work</a:t>
            </a:r>
            <a:r>
              <a:rPr lang="zh-CN" altLang="en-US" sz="2400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endParaRPr lang="en-US" altLang="zh-CN" sz="2400" b="1" i="0" dirty="0">
              <a:solidFill>
                <a:srgbClr val="ED7D31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6CA622B0-9E1D-8C0B-AC5A-CC16CDC28285}"/>
              </a:ext>
            </a:extLst>
          </p:cNvPr>
          <p:cNvSpPr txBox="1"/>
          <p:nvPr/>
        </p:nvSpPr>
        <p:spPr>
          <a:xfrm>
            <a:off x="239349" y="224829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尽快将</a:t>
            </a:r>
            <a:r>
              <a:rPr lang="en-US" altLang="zh-CN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cs231n</a:t>
            </a:r>
            <a:r>
              <a:rPr lang="zh-CN" altLang="en-US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课程学完</a:t>
            </a:r>
            <a:endParaRPr lang="en-US" altLang="zh-CN" i="0" dirty="0">
              <a:solidFill>
                <a:srgbClr val="23263B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377B9B47-D300-9AB2-226C-C74C65547592}"/>
              </a:ext>
            </a:extLst>
          </p:cNvPr>
          <p:cNvSpPr txBox="1"/>
          <p:nvPr/>
        </p:nvSpPr>
        <p:spPr>
          <a:xfrm>
            <a:off x="239349" y="2808996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阅读一些领域内的经典文献</a:t>
            </a:r>
            <a:endParaRPr lang="en-US" altLang="zh-CN" i="0" dirty="0">
              <a:solidFill>
                <a:srgbClr val="23263B"/>
              </a:solidFill>
              <a:effectLst/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7761124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2405380" y="2368550"/>
            <a:ext cx="7205345" cy="7683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400">
                <a:latin typeface="Times New Roman" panose="02020503050405090304" pitchFamily="18" charset="0"/>
                <a:ea typeface="微软雅黑" panose="020B0503020204020204" pitchFamily="34" charset="-122"/>
                <a:cs typeface="Times New Roman" panose="02020503050405090304" pitchFamily="18" charset="0"/>
              </a:rPr>
              <a:t>Thanks!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02580" y="3422968"/>
            <a:ext cx="1046163" cy="2114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0" y="218484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Semantic Segmentation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53A3A4A3-8910-CF9B-0563-3A28B9A34CA0}"/>
              </a:ext>
            </a:extLst>
          </p:cNvPr>
          <p:cNvSpPr txBox="1"/>
          <p:nvPr/>
        </p:nvSpPr>
        <p:spPr>
          <a:xfrm>
            <a:off x="121104" y="1513506"/>
            <a:ext cx="48291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目标：输入图像，并对图像中的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每个像素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分类</a:t>
            </a:r>
            <a:endParaRPr lang="zh-CN" altLang="en-US" dirty="0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ABFD83DB-C2D4-B377-6444-64532E1EE5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653" y="3079877"/>
            <a:ext cx="5883535" cy="288005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7B8D4F73-BA6F-3E4D-6745-26C60974036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050129" y="1513506"/>
            <a:ext cx="3461514" cy="4934803"/>
          </a:xfrm>
          <a:prstGeom prst="rect">
            <a:avLst/>
          </a:prstGeom>
        </p:spPr>
      </p:pic>
      <p:sp>
        <p:nvSpPr>
          <p:cNvPr id="12" name="文本框 11">
            <a:extLst>
              <a:ext uri="{FF2B5EF4-FFF2-40B4-BE49-F238E27FC236}">
                <a16:creationId xmlns:a16="http://schemas.microsoft.com/office/drawing/2014/main" id="{23C7D06B-9EC0-5BD8-EAD1-996F8AD14DC6}"/>
              </a:ext>
            </a:extLst>
          </p:cNvPr>
          <p:cNvSpPr txBox="1"/>
          <p:nvPr/>
        </p:nvSpPr>
        <p:spPr>
          <a:xfrm>
            <a:off x="121104" y="2380419"/>
            <a:ext cx="662259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不足：不区分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instances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。如在右边的两头牛无法区分开，只会把这堆像素都标记为牛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Semantic Segmentation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E6940437-CF70-1847-2370-B3637E1A9B1C}"/>
              </a:ext>
            </a:extLst>
          </p:cNvPr>
          <p:cNvSpPr txBox="1"/>
          <p:nvPr/>
        </p:nvSpPr>
        <p:spPr>
          <a:xfrm>
            <a:off x="69941" y="1399205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1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、滑动窗口实现语义分割 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sliding window</a:t>
            </a:r>
          </a:p>
        </p:txBody>
      </p:sp>
      <p:sp>
        <p:nvSpPr>
          <p:cNvPr id="19" name="文本框 18">
            <a:extLst>
              <a:ext uri="{FF2B5EF4-FFF2-40B4-BE49-F238E27FC236}">
                <a16:creationId xmlns:a16="http://schemas.microsoft.com/office/drawing/2014/main" id="{D5831BC5-8802-72C3-095E-F7D8399F5B5B}"/>
              </a:ext>
            </a:extLst>
          </p:cNvPr>
          <p:cNvSpPr txBox="1"/>
          <p:nvPr/>
        </p:nvSpPr>
        <p:spPr>
          <a:xfrm>
            <a:off x="224955" y="2053415"/>
            <a:ext cx="6673759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将整张图片分解成若干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patch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，然后对每个</a:t>
            </a:r>
            <a:r>
              <a:rPr lang="en-US" altLang="zh-CN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patch</a:t>
            </a:r>
            <a:r>
              <a:rPr lang="zh-CN" altLang="en-US" b="0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进行分类。</a:t>
            </a:r>
            <a:endParaRPr lang="zh-CN" altLang="en-US" dirty="0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0D971557-C761-EF49-3B80-5130F92E2A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171" y="2933299"/>
            <a:ext cx="8699258" cy="347308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Semantic Segmentation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49766314-05C8-EA9B-E0D0-DD24002FFEBD}"/>
              </a:ext>
            </a:extLst>
          </p:cNvPr>
          <p:cNvSpPr txBox="1"/>
          <p:nvPr/>
        </p:nvSpPr>
        <p:spPr>
          <a:xfrm>
            <a:off x="69941" y="1415533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2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、全卷积</a:t>
            </a:r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Fully Convolutional</a:t>
            </a: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8C0BA9C3-5D99-48CD-68BC-55D67CFE25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88" y="2650881"/>
            <a:ext cx="8622545" cy="3488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02785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Semantic Segmentation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7920F-742F-BD44-DB99-295A2CFB47A3}"/>
              </a:ext>
            </a:extLst>
          </p:cNvPr>
          <p:cNvSpPr txBox="1"/>
          <p:nvPr/>
        </p:nvSpPr>
        <p:spPr>
          <a:xfrm>
            <a:off x="69941" y="144819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、下采样和上采样结合的卷积网络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3A6CAC1-9978-022C-3822-60D9C24187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3166" y="2253342"/>
            <a:ext cx="8885668" cy="39109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17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Semantic Segmentation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7920F-742F-BD44-DB99-295A2CFB47A3}"/>
              </a:ext>
            </a:extLst>
          </p:cNvPr>
          <p:cNvSpPr txBox="1"/>
          <p:nvPr/>
        </p:nvSpPr>
        <p:spPr>
          <a:xfrm>
            <a:off x="69941" y="144819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、下采样和上采样结合的卷积网络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26897401-2BB1-B2BB-E883-4F7BF5E66E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0972" y="2520719"/>
            <a:ext cx="9630055" cy="3586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1702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pPr algn="l"/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Semantic Segmentation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34D7920F-742F-BD44-DB99-295A2CFB47A3}"/>
              </a:ext>
            </a:extLst>
          </p:cNvPr>
          <p:cNvSpPr txBox="1"/>
          <p:nvPr/>
        </p:nvSpPr>
        <p:spPr>
          <a:xfrm>
            <a:off x="69941" y="1448191"/>
            <a:ext cx="609872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3</a:t>
            </a:r>
            <a:r>
              <a:rPr lang="zh-CN" altLang="en-US" b="1" i="0" dirty="0">
                <a:solidFill>
                  <a:srgbClr val="23263B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、下采样和上采样结合的卷积网络</a:t>
            </a: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988912B3-5229-2EB5-643C-550DD9A7C9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43973" y="2478634"/>
            <a:ext cx="9849376" cy="3319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00475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Classification and Localization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C3CBECD8-BF3A-DB4A-4F4B-D3AF1C2C5E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286" y="1471181"/>
            <a:ext cx="10040200" cy="4891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62143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/>
          <p:nvPr/>
        </p:nvSpPr>
        <p:spPr bwMode="auto">
          <a:xfrm>
            <a:off x="239349" y="132220"/>
            <a:ext cx="11858625" cy="612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200" b="1" kern="1200" baseline="0">
                <a:solidFill>
                  <a:schemeClr val="accent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微软雅黑" panose="020B0503020204020204" pitchFamily="34" charset="-122"/>
                <a:ea typeface="微软雅黑" panose="020B0503020204020204" pitchFamily="34" charset="-122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>
                <a:solidFill>
                  <a:schemeClr val="tx2"/>
                </a:solidFill>
                <a:latin typeface="Palatino Linotype" panose="02040502050505030304" pitchFamily="18" charset="0"/>
                <a:ea typeface="华文仿宋" panose="0201060004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anose="020B0602020104020603" pitchFamily="34" charset="0"/>
              </a:defRPr>
            </a:lvl9pPr>
          </a:lstStyle>
          <a:p>
            <a:r>
              <a:rPr lang="en-US" altLang="zh-CN" b="1" i="0" dirty="0">
                <a:solidFill>
                  <a:srgbClr val="ED7D31"/>
                </a:solidFill>
                <a:effectLst/>
                <a:latin typeface="楷体" panose="02010609060101010101" pitchFamily="49" charset="-122"/>
                <a:ea typeface="楷体" panose="02010609060101010101" pitchFamily="49" charset="-122"/>
              </a:rPr>
              <a:t>Classification and Localization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7247B669-970C-2968-E935-1AD4DF5197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4472" y="1705909"/>
            <a:ext cx="9497677" cy="4629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19573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MMONDATA" val="eyJoZGlkIjoiMTY2ODgyOTUwZWJjYmNkNGVkYmFlYjhkZjNiNjI2OGIifQ==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edia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edian">
      <a:maj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w Cen MT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Median">
      <a:fillStyleLst>
        <a:solidFill>
          <a:schemeClr val="phClr"/>
        </a:solidFill>
        <a:solidFill>
          <a:schemeClr val="phClr">
            <a:tint val="50000"/>
          </a:schemeClr>
        </a:solidFill>
        <a:solidFill>
          <a:schemeClr val="phClr"/>
        </a:solidFill>
      </a:fillStyleLst>
      <a:lnStyleLst>
        <a:ln w="100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47625" cap="flat" cmpd="dbl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300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  <a:scene3d>
            <a:camera prst="isometricTopDown" fov="0">
              <a:rot lat="0" lon="0" rev="0"/>
            </a:camera>
            <a:lightRig rig="balanced" dir="t">
              <a:rot lat="0" lon="0" rev="13800000"/>
            </a:lightRig>
          </a:scene3d>
          <a:sp3d extrusionH="12700" prstMaterial="plastic">
            <a:bevelT w="38100" h="25400" prst="softRound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  <a:blipFill>
          <a:blip xmlns:r="http://schemas.openxmlformats.org/officeDocument/2006/relationships" r:embed="rId2">
            <a:duotone>
              <a:schemeClr val="phClr">
                <a:shade val="90000"/>
                <a:satMod val="140000"/>
              </a:schemeClr>
              <a:schemeClr val="phClr">
                <a:satMod val="120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214</TotalTime>
  <Words>323</Words>
  <Application>Microsoft Office PowerPoint</Application>
  <PresentationFormat>宽屏</PresentationFormat>
  <Paragraphs>43</Paragraphs>
  <Slides>19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19</vt:i4>
      </vt:variant>
    </vt:vector>
  </HeadingPairs>
  <TitlesOfParts>
    <vt:vector size="31" baseType="lpstr">
      <vt:lpstr>-apple-system</vt:lpstr>
      <vt:lpstr>黑体</vt:lpstr>
      <vt:lpstr>楷体</vt:lpstr>
      <vt:lpstr>微软雅黑</vt:lpstr>
      <vt:lpstr>Arial</vt:lpstr>
      <vt:lpstr>Calibri</vt:lpstr>
      <vt:lpstr>Open Sans</vt:lpstr>
      <vt:lpstr>Palatino Linotype</vt:lpstr>
      <vt:lpstr>Times New Roman</vt:lpstr>
      <vt:lpstr>Tw Cen MT</vt:lpstr>
      <vt:lpstr>Wingdings</vt:lpstr>
      <vt:lpstr>Median</vt:lpstr>
      <vt:lpstr>Detection and Segmentation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kai cui</cp:lastModifiedBy>
  <cp:revision>2122</cp:revision>
  <dcterms:created xsi:type="dcterms:W3CDTF">2023-10-10T10:27:03Z</dcterms:created>
  <dcterms:modified xsi:type="dcterms:W3CDTF">2023-10-27T06:53:40Z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2052-6.2.0.8299</vt:lpwstr>
  </property>
  <property fmtid="{D5CDD505-2E9C-101B-9397-08002B2CF9AE}" pid="3" name="ICV">
    <vt:lpwstr>75444D91602E4DBC9693B1CD04B70ACB</vt:lpwstr>
  </property>
</Properties>
</file>