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49" r:id="rId3"/>
    <p:sldId id="716" r:id="rId5"/>
    <p:sldId id="719" r:id="rId6"/>
    <p:sldId id="720" r:id="rId7"/>
    <p:sldId id="717" r:id="rId8"/>
    <p:sldId id="723" r:id="rId9"/>
    <p:sldId id="722" r:id="rId10"/>
    <p:sldId id="721" r:id="rId11"/>
    <p:sldId id="718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9" userDrawn="1">
          <p15:clr>
            <a:srgbClr val="A4A3A4"/>
          </p15:clr>
        </p15:guide>
        <p15:guide id="2" pos="37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xia chenao" initials="xc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55A11"/>
    <a:srgbClr val="8FAADC"/>
    <a:srgbClr val="F0F7EB"/>
    <a:srgbClr val="FDC200"/>
    <a:srgbClr val="C65A11"/>
    <a:srgbClr val="94B6D2"/>
    <a:srgbClr val="DD7F47"/>
    <a:srgbClr val="383E40"/>
    <a:srgbClr val="413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2" autoAdjust="0"/>
    <p:restoredTop sz="81972" autoAdjust="0"/>
  </p:normalViewPr>
  <p:slideViewPr>
    <p:cSldViewPr snapToGrid="0" showGuides="1">
      <p:cViewPr>
        <p:scale>
          <a:sx n="93" d="100"/>
          <a:sy n="93" d="100"/>
        </p:scale>
        <p:origin x="1208" y="352"/>
      </p:cViewPr>
      <p:guideLst>
        <p:guide orient="horz" pos="2229"/>
        <p:guide pos="37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4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这一页介绍自己总结自己这一周做了哪些工作</a:t>
            </a:r>
            <a:r>
              <a:rPr lang="en-US" altLang="zh-CN"/>
              <a:t> </a:t>
            </a:r>
            <a:r>
              <a:rPr lang="zh-CN" altLang="en-US"/>
              <a:t>（一周的时间不长也不短，你平时可以随意摸鱼，当时当你回顾这一周的工作，发现你学到的或者做到的对不起这一周的时间，就应该反思</a:t>
            </a:r>
            <a:r>
              <a:rPr lang="zh-CN" altLang="en-US"/>
              <a:t>了）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Dynamic Facial Expression Recognition: Posture vs. Expression Changes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Posture Change (Head Movement)</a:t>
            </a:r>
            <a:endParaRPr lang="zh-CN" altLang="en-US"/>
          </a:p>
          <a:p>
            <a:r>
              <a:rPr lang="zh-CN" altLang="en-US"/>
              <a:t>Nature: Movement/rotation of the entire head (tilting, nodding, turning).</a:t>
            </a:r>
            <a:endParaRPr lang="zh-CN" altLang="en-US"/>
          </a:p>
          <a:p>
            <a:r>
              <a:rPr lang="zh-CN" altLang="en-US"/>
              <a:t>Impact: Alters appearance of facial features due to viewpoint changes and potential occlusions.</a:t>
            </a:r>
            <a:endParaRPr lang="zh-CN" altLang="en-US"/>
          </a:p>
          <a:p>
            <a:r>
              <a:rPr lang="zh-CN" altLang="en-US"/>
              <a:t>Challenge: Recognize expressions accurately from various angles and under different lighting conditions.</a:t>
            </a:r>
            <a:endParaRPr lang="zh-CN" altLang="en-US"/>
          </a:p>
          <a:p>
            <a:r>
              <a:rPr lang="zh-CN" altLang="en-US"/>
              <a:t>Expression Change (Facial Muscle Movement)</a:t>
            </a:r>
            <a:endParaRPr lang="zh-CN" altLang="en-US"/>
          </a:p>
          <a:p>
            <a:r>
              <a:rPr lang="zh-CN" altLang="en-US"/>
              <a:t>Nature: Movement of facial muscles to convey emotions (e.g., eyebrow raising, smiling, frowning).</a:t>
            </a:r>
            <a:endParaRPr lang="zh-CN" altLang="en-US"/>
          </a:p>
          <a:p>
            <a:r>
              <a:rPr lang="zh-CN" altLang="en-US"/>
              <a:t>Impact: Alters shape and position of facial features without changing head orientation.</a:t>
            </a:r>
            <a:endParaRPr lang="zh-CN" altLang="en-US"/>
          </a:p>
          <a:p>
            <a:r>
              <a:rPr lang="zh-CN" altLang="en-US"/>
              <a:t>Challenge: Capture and interpret subtle, transient facial muscle movements for emotion identification.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D Morphable Model (3DMM) 参数回归：</a:t>
            </a:r>
            <a:endParaRPr lang="zh-CN" altLang="en-US"/>
          </a:p>
          <a:p>
            <a:r>
              <a:rPr lang="zh-CN" altLang="en-US"/>
              <a:t>概念：3DMM是一种基于统计学的方法，它使用大量详细的3D扫描来创建面部的标准化模型。这些模型能够通过调整一组参数来表示各种面部形状和纹理。</a:t>
            </a:r>
            <a:endParaRPr lang="zh-CN" altLang="en-US"/>
          </a:p>
          <a:p>
            <a:r>
              <a:rPr lang="zh-CN" altLang="en-US"/>
              <a:t>工作原理：在3DMM参数回归中，算法学习将2D图像特征映射到3DMM参数上。通过这种方式，可以从单个或多个2D图像重建出3D面部模型。</a:t>
            </a:r>
            <a:endParaRPr lang="zh-CN" altLang="en-US"/>
          </a:p>
          <a:p>
            <a:r>
              <a:rPr lang="zh-CN" altLang="en-US"/>
              <a:t>应用：这种方法广泛用于面部识别、动画制作以及其他需要精确面部模型的领域。</a:t>
            </a:r>
            <a:endParaRPr lang="zh-CN" altLang="en-US"/>
          </a:p>
          <a:p>
            <a:r>
              <a:rPr lang="zh-CN" altLang="en-US"/>
              <a:t>稠密顶点回归（Dense Vertices Regression）：</a:t>
            </a:r>
            <a:endParaRPr lang="zh-CN" altLang="en-US"/>
          </a:p>
          <a:p>
            <a:r>
              <a:rPr lang="zh-CN" altLang="en-US"/>
              <a:t>概念：这种方法直接预测面部模型每个顶点的三维坐标，而不是依赖于参数化的模型。</a:t>
            </a:r>
            <a:endParaRPr lang="zh-CN" altLang="en-US"/>
          </a:p>
          <a:p>
            <a:r>
              <a:rPr lang="zh-CN" altLang="en-US"/>
              <a:t>工作原理：利用深度学习，特别是卷积神经网络（CNNs），直接从图像中学习每个顶点的三维位置。这种方法通常需要大量的标记数据，即已知3D坐标的面部图像。</a:t>
            </a:r>
            <a:endParaRPr lang="zh-CN" altLang="en-US"/>
          </a:p>
          <a:p>
            <a:r>
              <a:rPr lang="zh-CN" altLang="en-US"/>
              <a:t>应用：稠密顶点回归在处理高度个性化的面部特征或复杂表情时非常有效。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如下图所示, 对于任意给定的一张 2D 人脸图片, 其 3D 人脸可以由 3DMM 的一系列**人脸基向量**进行加权组合, 其中 M 表示基向量的数量, $\alpha_i$表示控制 Shape 的每个基向量的系数($β_i$) 表示控制 Texture 的基向量的系数), 意味着在特定**人脸基向量**上与 mean shape/texture 的距离(变形)有多远(比如$\alpha_1= 0.8$，这意味着特征 1 来说, 其人脸整体会**更小**, 皮肤颜色**更白**)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D Morphable Model (3DMM) 参数回归：</a:t>
            </a:r>
            <a:endParaRPr lang="zh-CN" altLang="en-US"/>
          </a:p>
          <a:p>
            <a:r>
              <a:rPr lang="zh-CN" altLang="en-US"/>
              <a:t>概念：3DMM是一种基于统计学的方法，它使用大量详细的3D扫描来创建面部的标准化模型。这些模型能够通过调整一组参数来表示各种面部形状和纹理。</a:t>
            </a:r>
            <a:endParaRPr lang="zh-CN" altLang="en-US"/>
          </a:p>
          <a:p>
            <a:r>
              <a:rPr lang="zh-CN" altLang="en-US"/>
              <a:t>工作原理：在3DMM参数回归中，算法学习将2D图像特征映射到3DMM参数上。通过这种方式，可以从单个或多个2D图像重建出3D面部模型。</a:t>
            </a:r>
            <a:endParaRPr lang="zh-CN" altLang="en-US"/>
          </a:p>
          <a:p>
            <a:r>
              <a:rPr lang="zh-CN" altLang="en-US"/>
              <a:t>应用：这种方法广泛用于面部识别、动画制作以及其他需要精确面部模型的领域。</a:t>
            </a:r>
            <a:endParaRPr lang="zh-CN" altLang="en-US"/>
          </a:p>
          <a:p>
            <a:r>
              <a:rPr lang="zh-CN" altLang="en-US"/>
              <a:t>稠密顶点回归（Dense Vertices Regression）：</a:t>
            </a:r>
            <a:endParaRPr lang="zh-CN" altLang="en-US"/>
          </a:p>
          <a:p>
            <a:r>
              <a:rPr lang="zh-CN" altLang="en-US"/>
              <a:t>概念：这种方法直接预测面部模型每个顶点的三维坐标，而不是依赖于参数化的模型。</a:t>
            </a:r>
            <a:endParaRPr lang="zh-CN" altLang="en-US"/>
          </a:p>
          <a:p>
            <a:r>
              <a:rPr lang="zh-CN" altLang="en-US"/>
              <a:t>工作原理：利用深度学习，特别是卷积神经网络（CNNs），直接从图像中学习每个顶点的三维位置。这种方法通常需要大量的标记数据，即已知3D坐标的面部图像。</a:t>
            </a:r>
            <a:endParaRPr lang="zh-CN" altLang="en-US"/>
          </a:p>
          <a:p>
            <a:r>
              <a:rPr lang="zh-CN" altLang="en-US"/>
              <a:t>应用：稠密顶点回归在处理高度个性化的面部特征或复杂表情时非常有效。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hemeOverride" Target="../theme/themeOverride1.xml"/><Relationship Id="rId5" Type="http://schemas.openxmlformats.org/officeDocument/2006/relationships/image" Target="../media/image2.tiff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tx1">
            <a:alpha val="3098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 userDrawn="1"/>
        </p:nvSpPr>
        <p:spPr>
          <a:xfrm>
            <a:off x="719666" y="6450013"/>
            <a:ext cx="5952067" cy="3111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Hefei University of Technology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5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15415" y="1124744"/>
            <a:ext cx="10657183" cy="1440160"/>
          </a:xfrm>
        </p:spPr>
        <p:txBody>
          <a:bodyPr anchor="b"/>
          <a:lstStyle>
            <a:lvl1pPr algn="ctr">
              <a:defRPr sz="4000" cap="none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73605" y="3573016"/>
            <a:ext cx="8940800" cy="1512168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 l="321" r="321"/>
          <a:stretch>
            <a:fillRect/>
          </a:stretch>
        </p:blipFill>
        <p:spPr>
          <a:xfrm>
            <a:off x="11105977" y="174"/>
            <a:ext cx="1085850" cy="1085851"/>
          </a:xfrm>
          <a:prstGeom prst="ellipse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 l="22890" b="-834"/>
          <a:stretch>
            <a:fillRect/>
          </a:stretch>
        </p:blipFill>
        <p:spPr>
          <a:xfrm>
            <a:off x="111125" y="197485"/>
            <a:ext cx="2141220" cy="69088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Hefei University of Technology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5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54C9AD6-0D67-455E-A4D9-6A9C21E17F07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7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8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 rot="5400000">
            <a:off x="8075084" y="103717"/>
            <a:ext cx="533400" cy="32596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6978E6-75E6-48AE-BCBF-80526548051E}" type="slidenum">
              <a:rPr lang="zh-CN" altLang="en-US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400801"/>
            <a:ext cx="3556000" cy="2127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9B60C33-563D-4026-883F-7939630F028B}" type="datetime1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8001" y="6400801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prstClr val="black"/>
                </a:solidFill>
              </a:rPr>
              <a:t>基于用户兴趣建模的推荐方法及应用研究</a:t>
            </a: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14955AC-F55D-4EF9-A0E8-CEB26157A64F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400801"/>
            <a:ext cx="3556000" cy="2127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76326C9-F290-4A5D-B51E-9BEA18CC2D15}" type="datetime1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8001" y="6400801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</a:rPr>
              <a:t>click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75F148C-ABE4-4AA3-A56D-943E43B2721D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A2D9EB6-027E-4FA4-8949-B0E595530940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181EE71-9DCE-4B9B-AD1A-BD288EF9D109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D1574E5-4047-44DF-A822-CAF77FCF252B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400801"/>
            <a:ext cx="3556000" cy="2127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55D58D-1C0E-4288-85A2-7C802EED5962}" type="datetime1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8001" y="6400801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prstClr val="black"/>
                </a:solidFill>
              </a:rPr>
              <a:t>基于用户兴趣建模的推荐方法及应用研究</a:t>
            </a: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A28FA9A-BE72-4ABD-9DC1-C7B520EA4138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0" y="39243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400801"/>
            <a:ext cx="3556000" cy="2127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D694A8F-AED9-40BC-B643-8F35AAB265D6}" type="datetime1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8001" y="6400801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prstClr val="black"/>
                </a:solidFill>
              </a:rPr>
              <a:t>基于用户兴趣建模的推荐方法及应用研究</a:t>
            </a: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2CA83C8-4750-41DC-9D23-B7A15298B72F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68FB3A1-0DCE-486C-B242-E54861D38F63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91440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5" name="Slide Number Placeholder 22"/>
          <p:cNvSpPr txBox="1"/>
          <p:nvPr userDrawn="1"/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>
            <a:defPPr>
              <a:defRPr lang="zh-CN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Tw Cen MT" panose="020B0602020104020603" pitchFamily="34" charset="0"/>
                <a:ea typeface="宋体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63990C5-A130-4402-9DB1-275671C4A9B0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宋体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 pitchFamily="34" charset="0"/>
              <a:ea typeface="宋体" pitchFamily="2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36864" cy="612648"/>
          </a:xfrm>
        </p:spPr>
        <p:txBody>
          <a:bodyPr/>
          <a:lstStyle>
            <a:lvl1pPr>
              <a:defRPr sz="3200" b="1" baseline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268760"/>
            <a:ext cx="11521280" cy="4968552"/>
          </a:xfrm>
        </p:spPr>
        <p:txBody>
          <a:bodyPr/>
          <a:lstStyle>
            <a:lvl1pPr>
              <a:defRPr sz="3200" baseline="0"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  <a:lvl2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2pPr>
            <a:lvl3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3pPr>
            <a:lvl4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4pPr>
            <a:lvl5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8F5A7D-A913-4365-B0C4-F4D002EF1598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295400"/>
            <a:ext cx="11176000" cy="5105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400801"/>
            <a:ext cx="3556000" cy="2127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5C19FFA-D9BE-4D43-A549-2D05C781EA00}" type="datetime1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8001" y="6400801"/>
            <a:ext cx="7228417" cy="2127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 情境感知的信息推荐方法</a:t>
            </a: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6AD22B6-D973-4277-9A05-6981672BD26B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540000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723900" y="0"/>
            <a:ext cx="3162300" cy="4629150"/>
          </a:xfrm>
          <a:custGeom>
            <a:avLst/>
            <a:gdLst>
              <a:gd name="connsiteX0" fmla="*/ 0 w 3162300"/>
              <a:gd name="connsiteY0" fmla="*/ 0 h 4629150"/>
              <a:gd name="connsiteX1" fmla="*/ 3162300 w 3162300"/>
              <a:gd name="connsiteY1" fmla="*/ 0 h 4629150"/>
              <a:gd name="connsiteX2" fmla="*/ 3162300 w 3162300"/>
              <a:gd name="connsiteY2" fmla="*/ 4629150 h 4629150"/>
              <a:gd name="connsiteX3" fmla="*/ 0 w 3162300"/>
              <a:gd name="connsiteY3" fmla="*/ 4629150 h 4629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300" h="4629150">
                <a:moveTo>
                  <a:pt x="0" y="0"/>
                </a:moveTo>
                <a:lnTo>
                  <a:pt x="3162300" y="0"/>
                </a:lnTo>
                <a:lnTo>
                  <a:pt x="3162300" y="4629150"/>
                </a:lnTo>
                <a:lnTo>
                  <a:pt x="0" y="4629150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vert="horz" wrap="square" lIns="90000" tIns="46800" rIns="90000" bIns="46800" rtlCol="0" anchor="ctr">
            <a:noAutofit/>
          </a:bodyPr>
          <a:lstStyle>
            <a:lvl1pPr algn="ctr">
              <a:defRPr sz="1600"/>
            </a:lvl1pPr>
          </a:lstStyle>
          <a:p>
            <a:pPr marL="228600" marR="0" lvl="0" indent="-22860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90204" pitchFamily="34" charset="0"/>
              <a:buChar char="●"/>
              <a:defRPr/>
            </a:pPr>
            <a:endParaRPr kumimoji="0" lang="en-US" sz="1600" b="0" i="0" u="none" strike="noStrike" kern="1200" cap="none" spc="15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343900" y="2802404"/>
            <a:ext cx="3162300" cy="4055596"/>
          </a:xfrm>
          <a:custGeom>
            <a:avLst/>
            <a:gdLst>
              <a:gd name="connsiteX0" fmla="*/ 0 w 3162300"/>
              <a:gd name="connsiteY0" fmla="*/ 0 h 4055596"/>
              <a:gd name="connsiteX1" fmla="*/ 3162300 w 3162300"/>
              <a:gd name="connsiteY1" fmla="*/ 0 h 4055596"/>
              <a:gd name="connsiteX2" fmla="*/ 3162300 w 3162300"/>
              <a:gd name="connsiteY2" fmla="*/ 4055596 h 4055596"/>
              <a:gd name="connsiteX3" fmla="*/ 0 w 3162300"/>
              <a:gd name="connsiteY3" fmla="*/ 4055596 h 4055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300" h="4055596">
                <a:moveTo>
                  <a:pt x="0" y="0"/>
                </a:moveTo>
                <a:lnTo>
                  <a:pt x="3162300" y="0"/>
                </a:lnTo>
                <a:lnTo>
                  <a:pt x="3162300" y="4055596"/>
                </a:lnTo>
                <a:lnTo>
                  <a:pt x="0" y="4055596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vert="horz" wrap="square" lIns="90000" tIns="46800" rIns="90000" bIns="46800" rtlCol="0" anchor="ctr">
            <a:noAutofit/>
          </a:bodyPr>
          <a:lstStyle>
            <a:lvl1pPr algn="ctr">
              <a:defRPr sz="1600"/>
            </a:lvl1pPr>
          </a:lstStyle>
          <a:p>
            <a:pPr marL="228600" marR="0" lvl="0" indent="-22860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90204" pitchFamily="34" charset="0"/>
              <a:buChar char="●"/>
              <a:defRPr/>
            </a:pPr>
            <a:endParaRPr kumimoji="0" lang="en-US" sz="1600" b="0" i="0" u="none" strike="noStrike" kern="1200" cap="none" spc="15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3"/>
          </p:nvPr>
        </p:nvSpPr>
        <p:spPr>
          <a:xfrm>
            <a:off x="612000" y="6314400"/>
            <a:ext cx="2700000" cy="316800"/>
          </a:xfrm>
        </p:spPr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60FBDFE-C587-4B4C-A407-44438C67B59E}" type="datetimeFigureOut"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+mn-cs"/>
              </a:rPr>
            </a:fld>
            <a:endParaRPr kumimoji="0" lang="zh-CN" alt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4"/>
          </p:nvPr>
        </p:nvSpPr>
        <p:spPr>
          <a:xfrm>
            <a:off x="4116000" y="6314400"/>
            <a:ext cx="3960000" cy="316800"/>
          </a:xfrm>
        </p:spPr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5"/>
          </p:nvPr>
        </p:nvSpPr>
        <p:spPr>
          <a:xfrm>
            <a:off x="8877600" y="6314400"/>
            <a:ext cx="2700000" cy="316800"/>
          </a:xfrm>
        </p:spPr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7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Hefei University of Technology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8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9" name="Rectangle 10"/>
          <p:cNvSpPr/>
          <p:nvPr userDrawn="1"/>
        </p:nvSpPr>
        <p:spPr>
          <a:xfrm>
            <a:off x="0" y="91440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10" name="Slide Number Placeholder 22"/>
          <p:cNvSpPr txBox="1"/>
          <p:nvPr userDrawn="1"/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>
            <a:defPPr>
              <a:defRPr lang="zh-CN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Tw Cen MT" panose="020B0602020104020603" pitchFamily="34" charset="0"/>
                <a:ea typeface="宋体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3EDBEF-BB9B-4FDF-9B40-BE0642952BED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宋体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10"/>
          </p:nvPr>
        </p:nvSpPr>
        <p:spPr>
          <a:xfrm>
            <a:off x="0" y="1752601"/>
            <a:ext cx="1727200" cy="701675"/>
          </a:xfrm>
          <a:prstGeom prst="rect">
            <a:avLst/>
          </a:prstGeom>
        </p:spPr>
        <p:txBody>
          <a:bodyPr>
            <a:noAutofit/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24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200DE8-E4F7-495A-B070-6DE81204F001}" type="slidenum">
              <a:rPr lang="zh-CN" altLang="en-US" smtClean="0"/>
            </a:fld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8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Hefei University of Technology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12" name="Rectangle 13"/>
          <p:cNvSpPr/>
          <p:nvPr userDrawn="1"/>
        </p:nvSpPr>
        <p:spPr>
          <a:xfrm>
            <a:off x="8467" y="915988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13" name="Slide Number Placeholder 9"/>
          <p:cNvSpPr txBox="1"/>
          <p:nvPr userDrawn="1"/>
        </p:nvSpPr>
        <p:spPr>
          <a:xfrm>
            <a:off x="8467" y="908051"/>
            <a:ext cx="711200" cy="244475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>
            <a:defPPr>
              <a:defRPr lang="zh-CN"/>
            </a:defPPr>
            <a:lvl1pPr marL="0" algn="ctr" defTabSz="914400" rtl="0" eaLnBrk="1" latinLnBrk="0" hangingPunct="1">
              <a:defRPr sz="1400" b="1" kern="1200">
                <a:solidFill>
                  <a:srgbClr val="FFFFFF"/>
                </a:solidFill>
                <a:latin typeface="Tw Cen MT" panose="020B0602020104020603" pitchFamily="34" charset="0"/>
                <a:ea typeface="宋体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CB037D-E1D6-4793-B17B-33D5894D583F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 panose="020B0602020104020603" pitchFamily="34" charset="0"/>
                <a:ea typeface="宋体" pitchFamily="2" charset="-122"/>
                <a:cs typeface="+mn-cs"/>
              </a:rPr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 pitchFamily="34" charset="0"/>
              <a:ea typeface="宋体" pitchFamily="2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38B3BE9-A2EF-4FEE-8BA7-288B6F297F7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Tw Cen MT" panose="020B0602020104020603" pitchFamily="34" charset="0"/>
                <a:ea typeface="+mn-ea"/>
              </a:defRPr>
            </a:lvl1pPr>
          </a:lstStyle>
          <a:p>
            <a:pPr>
              <a:defRPr/>
            </a:pPr>
            <a:fld id="{7BC30029-9058-4FD4-A222-AC3863DC216E}" type="datetime1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27CE2CC-513C-403C-8E21-48F63532F205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Hefei University of Technology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4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6E82EC5-08BA-49F9-9E6E-6D82CFED641E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Tw Cen MT" panose="020B0602020104020603" pitchFamily="34" charset="0"/>
                <a:ea typeface="+mn-ea"/>
              </a:defRPr>
            </a:lvl1pPr>
          </a:lstStyle>
          <a:p>
            <a:pPr>
              <a:defRPr/>
            </a:pPr>
            <a:fld id="{B3CF26E2-D51C-4C7A-A78B-8DEC64E2690C}" type="datetime1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Tw Cen MT" panose="020B0602020104020603" pitchFamily="34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 情境感知的信息推荐方法</a:t>
            </a: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89EAC3-5AC7-4B69-B892-7D4B7EAD0053}" type="slidenum">
              <a:rPr lang="zh-CN" altLang="en-US" smtClean="0">
                <a:solidFill>
                  <a:srgbClr val="775F55"/>
                </a:solidFill>
              </a:rPr>
            </a:fld>
            <a:endParaRPr lang="en-US" altLang="zh-CN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90B663D-04B8-4C14-B51D-633F0857D19A}" type="slidenum">
              <a:rPr lang="zh-CN" altLang="en-US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9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Hefei University of Technology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10"/>
          </p:nvPr>
        </p:nvSpPr>
        <p:spPr>
          <a:xfrm>
            <a:off x="0" y="4667251"/>
            <a:ext cx="1930400" cy="6635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28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CDC3390-C21B-4241-825A-F60EB3D7362A}" type="slidenum">
              <a:rPr lang="zh-CN" altLang="en-US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1.jpeg"/><Relationship Id="rId24" Type="http://schemas.openxmlformats.org/officeDocument/2006/relationships/tags" Target="../tags/tag9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>
            <p:custDataLst>
              <p:tags r:id="rId24"/>
            </p:custDataLst>
          </p:nvPr>
        </p:nvPicPr>
        <p:blipFill>
          <a:blip r:embed="rId25"/>
          <a:srcRect l="321" r="321"/>
          <a:stretch>
            <a:fillRect/>
          </a:stretch>
        </p:blipFill>
        <p:spPr>
          <a:xfrm>
            <a:off x="11238865" y="0"/>
            <a:ext cx="953135" cy="972185"/>
          </a:xfrm>
          <a:prstGeom prst="ellipse">
            <a:avLst/>
          </a:prstGeom>
        </p:spPr>
      </p:pic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302685" y="228600"/>
            <a:ext cx="843491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8000" y="1295400"/>
            <a:ext cx="11176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9" name="Rectangle 8"/>
          <p:cNvSpPr/>
          <p:nvPr userDrawn="1"/>
        </p:nvSpPr>
        <p:spPr>
          <a:xfrm>
            <a:off x="787400" y="914400"/>
            <a:ext cx="11404600" cy="228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  <a:ea typeface="华文仿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  <a:ea typeface="华文仿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  <a:ea typeface="华文仿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  <a:ea typeface="华文仿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9405" indent="-319405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40080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2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tags" Target="../tags/tag11.xml"/><Relationship Id="rId2" Type="http://schemas.openxmlformats.org/officeDocument/2006/relationships/image" Target="../media/image5.png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image" Target="../media/image7.png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15415" y="1762919"/>
            <a:ext cx="10657183" cy="1440160"/>
          </a:xfrm>
        </p:spPr>
        <p:txBody>
          <a:bodyPr/>
          <a:lstStyle/>
          <a:p>
            <a:r>
              <a:rPr lang="en-US" altLang="zh-CN"/>
              <a:t>3D </a:t>
            </a:r>
            <a:r>
              <a:rPr lang="en-US" altLang="zh-CN"/>
              <a:t>Face Restructruction for in-the-wild DFER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73500" y="3718560"/>
            <a:ext cx="48075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cs typeface="宋体" pitchFamily="2" charset="-122"/>
              </a:rPr>
              <a:t>汇报人：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cs typeface="宋体" pitchFamily="2" charset="-122"/>
              </a:rPr>
              <a:t>	Yin 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cs typeface="宋体" pitchFamily="2" charset="-122"/>
              </a:rPr>
              <a:t>Chen</a:t>
            </a:r>
            <a:endParaRPr lang="en-US" altLang="zh-CN" dirty="0">
              <a:solidFill>
                <a:schemeClr val="bg1"/>
              </a:solidFill>
              <a:latin typeface="+mj-ea"/>
              <a:ea typeface="+mj-ea"/>
              <a:cs typeface="宋体" pitchFamily="2" charset="-122"/>
            </a:endParaRPr>
          </a:p>
          <a:p>
            <a:pPr algn="l"/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cs typeface="宋体" pitchFamily="2" charset="-122"/>
              </a:rPr>
              <a:t>汇报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  <a:cs typeface="宋体" pitchFamily="2" charset="-122"/>
              </a:rPr>
              <a:t>时间：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  <a:cs typeface="宋体" pitchFamily="2" charset="-122"/>
              </a:rPr>
              <a:t>  	2024.01.19</a:t>
            </a:r>
            <a:endParaRPr lang="en-US" dirty="0">
              <a:solidFill>
                <a:schemeClr val="bg1"/>
              </a:solidFill>
              <a:latin typeface="+mj-ea"/>
              <a:ea typeface="+mj-ea"/>
              <a:cs typeface="宋体" pitchFamily="2" charset="-122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"/>
          <a:srcRect l="22685"/>
          <a:stretch>
            <a:fillRect/>
          </a:stretch>
        </p:blipFill>
        <p:spPr>
          <a:xfrm>
            <a:off x="9732010" y="5693410"/>
            <a:ext cx="2146935" cy="6851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2400" i="1"/>
              <a:t>Dynamic Facial Expression Recognition in the Wild</a:t>
            </a:r>
            <a:endParaRPr sz="2400" i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39395" y="1268730"/>
            <a:ext cx="11521440" cy="5102225"/>
          </a:xfrm>
        </p:spPr>
        <p:txBody>
          <a:bodyPr/>
          <a:p>
            <a:r>
              <a:rPr lang="en-US" altLang="zh-CN" i="1"/>
              <a:t>Definition</a:t>
            </a:r>
            <a:endParaRPr lang="en-US" altLang="zh-CN" i="1"/>
          </a:p>
          <a:p>
            <a:pPr lvl="1"/>
            <a:r>
              <a:rPr lang="en-US" altLang="zh-CN" i="1" dirty="0">
                <a:sym typeface="+mn-ea"/>
              </a:rPr>
              <a:t>It</a:t>
            </a:r>
            <a:r>
              <a:rPr lang="en-US" altLang="zh-CN" i="1" dirty="0">
                <a:sym typeface="+mn-ea"/>
              </a:rPr>
              <a:t> is a task of identifying and classifying facial expressions from video clips or images captured in uncontrolled, real-world environments.</a:t>
            </a:r>
            <a:endParaRPr lang="en-US" altLang="zh-CN" i="1" dirty="0">
              <a:sym typeface="+mn-ea"/>
            </a:endParaRPr>
          </a:p>
          <a:p>
            <a:r>
              <a:rPr lang="en-US" altLang="zh-CN" i="1" dirty="0">
                <a:sym typeface="+mn-ea"/>
              </a:rPr>
              <a:t>Challenge</a:t>
            </a:r>
            <a:endParaRPr lang="en-US" altLang="zh-CN" i="1" dirty="0">
              <a:sym typeface="+mn-ea"/>
            </a:endParaRPr>
          </a:p>
          <a:p>
            <a:pPr lvl="1"/>
            <a:r>
              <a:rPr lang="en-US" altLang="zh-CN" i="1" dirty="0">
                <a:sym typeface="+mn-ea"/>
              </a:rPr>
              <a:t>V</a:t>
            </a:r>
            <a:r>
              <a:rPr lang="zh-CN" altLang="en-US" i="1" dirty="0">
                <a:sym typeface="+mn-ea"/>
              </a:rPr>
              <a:t>ariations in lighting</a:t>
            </a:r>
            <a:endParaRPr lang="zh-CN" altLang="en-US" i="1" dirty="0">
              <a:sym typeface="+mn-ea"/>
            </a:endParaRPr>
          </a:p>
          <a:p>
            <a:pPr lvl="1"/>
            <a:r>
              <a:rPr lang="en-US" altLang="zh-CN" i="1" dirty="0">
                <a:sym typeface="+mn-ea"/>
              </a:rPr>
              <a:t>O</a:t>
            </a:r>
            <a:r>
              <a:rPr lang="zh-CN" altLang="en-US" i="1" dirty="0">
                <a:sym typeface="+mn-ea"/>
              </a:rPr>
              <a:t>cclusion</a:t>
            </a:r>
            <a:endParaRPr lang="zh-CN" altLang="en-US" i="1" dirty="0">
              <a:sym typeface="+mn-ea"/>
            </a:endParaRPr>
          </a:p>
          <a:p>
            <a:pPr lvl="1"/>
            <a:r>
              <a:rPr lang="en-US" altLang="zh-CN" i="1" dirty="0">
                <a:solidFill>
                  <a:srgbClr val="FF0000"/>
                </a:solidFill>
                <a:sym typeface="+mn-ea"/>
              </a:rPr>
              <a:t>H</a:t>
            </a:r>
            <a:r>
              <a:rPr lang="zh-CN" altLang="en-US" i="1" dirty="0">
                <a:solidFill>
                  <a:srgbClr val="FF0000"/>
                </a:solidFill>
                <a:sym typeface="+mn-ea"/>
              </a:rPr>
              <a:t>ead movement</a:t>
            </a:r>
            <a:r>
              <a:rPr lang="en-US" altLang="zh-CN" i="1" dirty="0">
                <a:solidFill>
                  <a:srgbClr val="FF0000"/>
                </a:solidFill>
                <a:sym typeface="+mn-ea"/>
              </a:rPr>
              <a:t> (Motion)</a:t>
            </a:r>
            <a:endParaRPr lang="zh-CN" altLang="en-US" i="1" dirty="0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 i="1" dirty="0">
                <a:sym typeface="+mn-ea"/>
              </a:rPr>
              <a:t>Complexity of expression</a:t>
            </a:r>
            <a:endParaRPr lang="zh-CN" altLang="en-US" i="1"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 i="1" dirty="0">
                <a:sym typeface="+mn-ea"/>
              </a:rPr>
              <a:t>Head </a:t>
            </a:r>
            <a:r>
              <a:rPr lang="en-US" altLang="zh-CN" i="1" dirty="0">
                <a:sym typeface="+mn-ea"/>
              </a:rPr>
              <a:t>vs. Expression Motion</a:t>
            </a:r>
            <a:endParaRPr lang="en-US" altLang="zh-CN" i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 i="1">
                <a:latin typeface="Times New Roman Italic" panose="02020503050405090304" charset="0"/>
                <a:cs typeface="Times New Roman Italic" panose="02020503050405090304" charset="0"/>
                <a:sym typeface="+mn-ea"/>
              </a:rPr>
              <a:t>Head </a:t>
            </a:r>
            <a:r>
              <a:rPr lang="en-US" altLang="zh-CN" i="1">
                <a:latin typeface="Times New Roman Italic" panose="02020503050405090304" charset="0"/>
                <a:cs typeface="Times New Roman Italic" panose="02020503050405090304" charset="0"/>
                <a:sym typeface="+mn-ea"/>
              </a:rPr>
              <a:t>Motion</a:t>
            </a:r>
            <a:endParaRPr lang="zh-CN" altLang="en-US" i="1">
              <a:latin typeface="Times New Roman Italic" panose="02020503050405090304" charset="0"/>
              <a:cs typeface="Times New Roman Italic" panose="02020503050405090304" charset="0"/>
              <a:sym typeface="+mn-ea"/>
            </a:endParaRPr>
          </a:p>
          <a:p>
            <a:pPr lvl="1"/>
            <a:r>
              <a:rPr lang="zh-CN" altLang="en-US" b="1">
                <a:sym typeface="+mn-ea"/>
              </a:rPr>
              <a:t>Nature</a:t>
            </a:r>
            <a:r>
              <a:rPr lang="zh-CN" altLang="en-US">
                <a:sym typeface="+mn-ea"/>
              </a:rPr>
              <a:t>: Movement/rotation of the entire head (tilting, nodding, turning).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b="1">
                <a:sym typeface="+mn-ea"/>
              </a:rPr>
              <a:t>Impact</a:t>
            </a:r>
            <a:r>
              <a:rPr lang="zh-CN" altLang="en-US">
                <a:sym typeface="+mn-ea"/>
              </a:rPr>
              <a:t>: Alters appearance of facial features due to viewpoint changes and potential occlusions.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 b="1">
                <a:sym typeface="+mn-ea"/>
              </a:rPr>
              <a:t>Challenge</a:t>
            </a:r>
            <a:r>
              <a:rPr lang="zh-CN" altLang="en-US">
                <a:sym typeface="+mn-ea"/>
              </a:rPr>
              <a:t>: Recognize expressions accurately from various angles and under different lighting conditions.</a:t>
            </a:r>
            <a:endParaRPr lang="zh-CN" altLang="en-US">
              <a:sym typeface="+mn-ea"/>
            </a:endParaRPr>
          </a:p>
          <a:p>
            <a:pPr lvl="0"/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 </a:t>
            </a:r>
            <a:r>
              <a:rPr lang="en-US" altLang="zh-CN" i="1" dirty="0">
                <a:sym typeface="+mn-ea"/>
              </a:rPr>
              <a:t>Posture vs. Expression Changes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pPr lvl="0"/>
            <a:r>
              <a:rPr lang="en-US" altLang="zh-CN" b="1" i="1">
                <a:latin typeface="Times New Roman Bold Italic" panose="02020503050405090304" charset="0"/>
                <a:cs typeface="Times New Roman Bold Italic" panose="02020503050405090304" charset="0"/>
                <a:sym typeface="+mn-ea"/>
              </a:rPr>
              <a:t>Expression motion</a:t>
            </a:r>
            <a:endParaRPr lang="en-US" altLang="zh-CN" b="1" i="1">
              <a:latin typeface="Times New Roman Bold Italic" panose="02020503050405090304" charset="0"/>
              <a:cs typeface="Times New Roman Bold Italic" panose="02020503050405090304" charset="0"/>
              <a:sym typeface="+mn-ea"/>
            </a:endParaRPr>
          </a:p>
          <a:p>
            <a:pPr lvl="1" algn="l"/>
            <a:r>
              <a:rPr lang="zh-CN" altLang="en-US" sz="2200" b="1">
                <a:sym typeface="+mn-ea"/>
              </a:rPr>
              <a:t>Nature: </a:t>
            </a:r>
            <a:r>
              <a:rPr lang="zh-CN" altLang="en-US" sz="2200">
                <a:sym typeface="+mn-ea"/>
              </a:rPr>
              <a:t>Movement of facial muscles to convey emotions (e.g., eyebrow raising, smiling, frowning).</a:t>
            </a:r>
            <a:endParaRPr lang="zh-CN" altLang="en-US" sz="2200" b="1">
              <a:sym typeface="+mn-ea"/>
            </a:endParaRPr>
          </a:p>
          <a:p>
            <a:pPr lvl="1" algn="l"/>
            <a:r>
              <a:rPr lang="zh-CN" altLang="en-US" sz="2200" b="1">
                <a:sym typeface="+mn-ea"/>
              </a:rPr>
              <a:t>Impact: </a:t>
            </a:r>
            <a:r>
              <a:rPr lang="zh-CN" altLang="en-US" sz="2200">
                <a:sym typeface="+mn-ea"/>
              </a:rPr>
              <a:t>Alters shape and position of facial features without changing head orientation.</a:t>
            </a:r>
            <a:endParaRPr lang="zh-CN" altLang="en-US" sz="2200">
              <a:sym typeface="+mn-ea"/>
            </a:endParaRPr>
          </a:p>
          <a:p>
            <a:pPr lvl="1" algn="l"/>
            <a:r>
              <a:rPr lang="zh-CN" altLang="en-US" sz="2200" b="1">
                <a:sym typeface="+mn-ea"/>
              </a:rPr>
              <a:t>Challenge: </a:t>
            </a:r>
            <a:r>
              <a:rPr lang="zh-CN" altLang="en-US" sz="2200">
                <a:sym typeface="+mn-ea"/>
              </a:rPr>
              <a:t>Capture and interpret subtle, transient facial muscle movements for emotion identification.</a:t>
            </a:r>
            <a:endParaRPr lang="zh-CN" altLang="en-US" sz="2200">
              <a:sym typeface="+mn-ea"/>
            </a:endParaRPr>
          </a:p>
          <a:p>
            <a:endParaRPr lang="zh-CN" altLang="en-US" sz="2000">
              <a:latin typeface="华文仿宋" panose="02010600040101010101" pitchFamily="2" charset="-122"/>
              <a:ea typeface="华文仿宋" panose="0201060004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i="1"/>
              <a:t>3D Face Reconstruction</a:t>
            </a:r>
            <a:endParaRPr lang="en-US" altLang="zh-CN" i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 i="1"/>
              <a:t>Definition</a:t>
            </a:r>
            <a:endParaRPr lang="en-US" altLang="zh-CN" i="1"/>
          </a:p>
          <a:p>
            <a:pPr lvl="1"/>
            <a:r>
              <a:rPr lang="en-US" altLang="zh-CN" i="1"/>
              <a:t>3D Face Reconstruction refers to the process of creating a three-dimensional digital representation of a human face</a:t>
            </a:r>
            <a:endParaRPr lang="en-US" altLang="zh-CN" i="1"/>
          </a:p>
          <a:p>
            <a:r>
              <a:rPr lang="en-US" altLang="zh-CN" i="1"/>
              <a:t>Learning paradigm</a:t>
            </a:r>
            <a:endParaRPr lang="en-US" altLang="zh-CN" i="1"/>
          </a:p>
          <a:p>
            <a:pPr lvl="1"/>
            <a:r>
              <a:rPr lang="en-US" altLang="zh-CN" i="1" dirty="0">
                <a:sym typeface="+mn-ea"/>
              </a:rPr>
              <a:t>1</a:t>
            </a:r>
            <a:r>
              <a:rPr lang="zh-CN" altLang="en-US" i="1" dirty="0">
                <a:sym typeface="+mn-ea"/>
              </a:rPr>
              <a:t>、3D Morphable Model (3DMM) parameters regression</a:t>
            </a:r>
            <a:endParaRPr lang="zh-CN" altLang="en-US" i="1" dirty="0">
              <a:sym typeface="+mn-ea"/>
            </a:endParaRPr>
          </a:p>
          <a:p>
            <a:pPr lvl="2"/>
            <a:r>
              <a:rPr lang="zh-CN" altLang="en-US" b="1" i="1" dirty="0">
                <a:sym typeface="+mn-ea"/>
              </a:rPr>
              <a:t>Concept</a:t>
            </a:r>
            <a:r>
              <a:rPr lang="zh-CN" altLang="en-US" i="1" dirty="0">
                <a:sym typeface="+mn-ea"/>
              </a:rPr>
              <a:t>: Utilizes a statistical model created from a comprehensive database of 3D face scans. The 3DMM represents various facial shapes and textures through adjustable parameters.</a:t>
            </a:r>
            <a:endParaRPr lang="zh-CN" altLang="en-US" i="1" dirty="0">
              <a:sym typeface="+mn-ea"/>
            </a:endParaRPr>
          </a:p>
          <a:p>
            <a:pPr lvl="2"/>
            <a:r>
              <a:rPr lang="zh-CN" altLang="en-US" b="1" i="1" dirty="0">
                <a:sym typeface="+mn-ea"/>
              </a:rPr>
              <a:t>How It Works</a:t>
            </a:r>
            <a:r>
              <a:rPr lang="zh-CN" altLang="en-US" i="1" dirty="0">
                <a:sym typeface="+mn-ea"/>
              </a:rPr>
              <a:t>: Algorithms learn to map 2D image features onto 3DMM parameters, enabling the reconstruction of 3D facial models from single or multiple 2D images.</a:t>
            </a:r>
            <a:endParaRPr lang="zh-CN" altLang="en-US" i="1" dirty="0">
              <a:sym typeface="+mn-ea"/>
            </a:endParaRPr>
          </a:p>
          <a:p>
            <a:pPr lvl="2"/>
            <a:r>
              <a:rPr lang="zh-CN" altLang="en-US" b="1" i="1" dirty="0">
                <a:sym typeface="+mn-ea"/>
              </a:rPr>
              <a:t>Applications</a:t>
            </a:r>
            <a:r>
              <a:rPr lang="zh-CN" altLang="en-US" i="1" dirty="0">
                <a:sym typeface="+mn-ea"/>
              </a:rPr>
              <a:t>: Widely used in facial recognition, animation, and areas requiring accurate facial models</a:t>
            </a:r>
            <a:endParaRPr lang="zh-CN" altLang="en-US" i="1" dirty="0">
              <a:sym typeface="+mn-ea"/>
            </a:endParaRPr>
          </a:p>
          <a:p>
            <a:pPr lvl="1"/>
            <a:endParaRPr lang="zh-CN" altLang="en-US" i="1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i="1">
                <a:sym typeface="+mn-ea"/>
              </a:rPr>
              <a:t>3D Face Reconstruction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sz="quarter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0390" y="1380490"/>
            <a:ext cx="5240020" cy="49688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08165" y="2936240"/>
            <a:ext cx="4140200" cy="1282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79110" y="6454140"/>
            <a:ext cx="679831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[数字人基础 | 人脸3DMM的前世今生 - 知乎](https://zhuanlan.zhihu.com/p/634381271)</a:t>
            </a:r>
            <a:endParaRPr lang="zh-CN" alt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i="1"/>
              <a:t>3D Face Reconstruction</a:t>
            </a:r>
            <a:endParaRPr lang="en-US" altLang="zh-CN" i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 altLang="zh-CN" i="1"/>
              <a:t>Learning paradigm</a:t>
            </a:r>
            <a:endParaRPr lang="en-US" altLang="zh-CN" i="1"/>
          </a:p>
          <a:p>
            <a:pPr lvl="1"/>
            <a:r>
              <a:rPr lang="en-US" altLang="zh-CN" sz="2000" i="1" dirty="0">
                <a:sym typeface="+mn-ea"/>
              </a:rPr>
              <a:t>2</a:t>
            </a:r>
            <a:r>
              <a:rPr lang="zh-CN" altLang="en-US" sz="2000" i="1" dirty="0">
                <a:sym typeface="+mn-ea"/>
              </a:rPr>
              <a:t>、</a:t>
            </a:r>
            <a:r>
              <a:rPr lang="en-US" altLang="zh-CN" sz="2000" i="1" dirty="0">
                <a:sym typeface="+mn-ea"/>
              </a:rPr>
              <a:t>D</a:t>
            </a:r>
            <a:r>
              <a:rPr lang="zh-CN" altLang="en-US" sz="2000" i="1" dirty="0">
                <a:sym typeface="+mn-ea"/>
              </a:rPr>
              <a:t>ense vertices regression</a:t>
            </a:r>
            <a:endParaRPr lang="zh-CN" altLang="en-US" sz="2000" i="1" dirty="0">
              <a:sym typeface="+mn-ea"/>
            </a:endParaRPr>
          </a:p>
          <a:p>
            <a:pPr lvl="2"/>
            <a:r>
              <a:rPr lang="zh-CN" altLang="en-US" sz="1800" b="1" i="1" dirty="0">
                <a:sym typeface="+mn-ea"/>
              </a:rPr>
              <a:t>Concept: </a:t>
            </a:r>
            <a:r>
              <a:rPr lang="zh-CN" altLang="en-US" sz="1800" i="1" dirty="0">
                <a:sym typeface="+mn-ea"/>
              </a:rPr>
              <a:t>Directly predicts the three-dimensional coordinates of each vertex on the facial model, bypassing parametric models.</a:t>
            </a:r>
            <a:endParaRPr lang="zh-CN" altLang="en-US" sz="1800" i="1" dirty="0">
              <a:sym typeface="+mn-ea"/>
            </a:endParaRPr>
          </a:p>
          <a:p>
            <a:pPr lvl="2"/>
            <a:r>
              <a:rPr lang="zh-CN" altLang="en-US" sz="1800" b="1" i="1" dirty="0">
                <a:sym typeface="+mn-ea"/>
              </a:rPr>
              <a:t>How It Works:</a:t>
            </a:r>
            <a:r>
              <a:rPr lang="zh-CN" altLang="en-US" sz="1800" i="1" dirty="0">
                <a:sym typeface="+mn-ea"/>
              </a:rPr>
              <a:t> Employs deep learning, especially Convolutional Neural Networks (CNNs), to learn the 3D positions of vertices directly from images. This method often requires extensive labeled data.</a:t>
            </a:r>
            <a:endParaRPr lang="zh-CN" altLang="en-US" sz="1800" i="1" dirty="0">
              <a:sym typeface="+mn-ea"/>
            </a:endParaRPr>
          </a:p>
          <a:p>
            <a:pPr lvl="2"/>
            <a:r>
              <a:rPr lang="zh-CN" altLang="en-US" sz="1800" b="1" i="1" dirty="0">
                <a:sym typeface="+mn-ea"/>
              </a:rPr>
              <a:t>Applications: </a:t>
            </a:r>
            <a:r>
              <a:rPr lang="zh-CN" altLang="en-US" sz="1800" i="1" dirty="0">
                <a:sym typeface="+mn-ea"/>
              </a:rPr>
              <a:t>Highly effective for capturing detailed, individual facial features and complex expressions.</a:t>
            </a:r>
            <a:endParaRPr lang="zh-CN" altLang="en-US" sz="1800" i="1" dirty="0">
              <a:sym typeface="+mn-ea"/>
            </a:endParaRPr>
          </a:p>
          <a:p>
            <a:pPr lvl="0"/>
            <a:r>
              <a:rPr lang="zh-CN" altLang="en-US" sz="2880" i="1" dirty="0">
                <a:sym typeface="+mn-ea"/>
              </a:rPr>
              <a:t>Key Differences</a:t>
            </a:r>
            <a:endParaRPr lang="zh-CN" altLang="en-US" sz="2880" i="1" dirty="0">
              <a:sym typeface="+mn-ea"/>
            </a:endParaRPr>
          </a:p>
          <a:p>
            <a:pPr lvl="1"/>
            <a:r>
              <a:rPr lang="zh-CN" altLang="en-US" sz="1980" i="1" dirty="0">
                <a:sym typeface="+mn-ea"/>
              </a:rPr>
              <a:t>3DMM Parameter Regression offers robustness against varying lighting and poses but may have limitations in capturing fine details.</a:t>
            </a:r>
            <a:endParaRPr lang="zh-CN" altLang="en-US" sz="1980" i="1" dirty="0">
              <a:sym typeface="+mn-ea"/>
            </a:endParaRPr>
          </a:p>
          <a:p>
            <a:pPr lvl="1"/>
            <a:r>
              <a:rPr lang="zh-CN" altLang="en-US" sz="1980" i="1" dirty="0">
                <a:sym typeface="+mn-ea"/>
              </a:rPr>
              <a:t>Dense Vertices Regression excels in detailing and individualization but demands high-quality and diverse training d</a:t>
            </a:r>
            <a:r>
              <a:rPr lang="en-US" altLang="zh-CN" sz="1980" i="1" dirty="0">
                <a:sym typeface="+mn-ea"/>
              </a:rPr>
              <a:t>ata</a:t>
            </a:r>
            <a:endParaRPr lang="en-US" altLang="zh-CN" sz="1980" i="1" dirty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/>
              <a:t>How to leverage 3D Face Restructruction for for in-the-wild DFER 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sz="quarter"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86965" y="1651000"/>
            <a:ext cx="6710045" cy="50012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7680" y="1255395"/>
            <a:ext cx="7251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Features of 3D face r</a:t>
            </a:r>
            <a:r>
              <a:rPr lang="en-US" altLang="zh-CN" sz="2400" b="1">
                <a:sym typeface="+mn-ea"/>
              </a:rPr>
              <a:t>estructruction </a:t>
            </a:r>
            <a:endParaRPr lang="en-US" altLang="zh-CN" sz="2400" b="1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93280" y="3368675"/>
            <a:ext cx="1330325" cy="3009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7193280" y="2129790"/>
            <a:ext cx="1330325" cy="3009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i="1"/>
              <a:t>如何和</a:t>
            </a:r>
            <a:r>
              <a:rPr lang="en-US" altLang="zh-CN" i="1"/>
              <a:t> DFER</a:t>
            </a:r>
            <a:r>
              <a:rPr lang="zh-CN" altLang="en-US" i="1"/>
              <a:t>结合起来辅助</a:t>
            </a:r>
            <a:r>
              <a:rPr lang="en-US" altLang="zh-CN" i="1"/>
              <a:t> DFER</a:t>
            </a:r>
            <a:endParaRPr lang="en-US" altLang="zh-CN" i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zh-CN" altLang="en-US" i="1"/>
              <a:t>遇到的困难</a:t>
            </a:r>
            <a:endParaRPr lang="en-US" altLang="zh-CN" i="1"/>
          </a:p>
          <a:p>
            <a:endParaRPr lang="zh-CN" altLang="en-US" i="1" dirty="0">
              <a:sym typeface="+mn-ea"/>
            </a:endParaRPr>
          </a:p>
          <a:p>
            <a:r>
              <a:rPr lang="zh-CN" altLang="en-US" i="1" dirty="0">
                <a:sym typeface="+mn-ea"/>
              </a:rPr>
              <a:t>后续</a:t>
            </a:r>
            <a:r>
              <a:rPr lang="zh-CN" altLang="en-US" i="1" dirty="0">
                <a:sym typeface="+mn-ea"/>
              </a:rPr>
              <a:t>计划</a:t>
            </a:r>
            <a:endParaRPr lang="zh-CN" altLang="en-US" i="1" dirty="0"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710.0015748031497,&quot;width&quot;:1710}"/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PP_MARK_KEY" val="77b1019b-e9c6-4b98-b65d-9365dc37546d"/>
  <p:tag name="COMMONDATA" val="eyJoZGlkIjoiYmM2MDQ2OWNjNmM4MDExNzFlOWI0MGM5MjA2Yzk0MzUifQ=="/>
  <p:tag name="commondata" val="eyJoZGlkIjoiNDIxN2MzZWJhMjA3NDE0OTk1ZWJkYTg0NTNmZGRjZDA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PLACING_PICTURE_USER_VIEWPORT" val="{&quot;height&quot;:1710.0015748031497,&quot;width&quot;:1710}"/>
  <p:tag name="KSO_WM_BEAUTIFY_FLAG" val="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2632</Words>
  <Application>WPS 表格</Application>
  <PresentationFormat>宽屏</PresentationFormat>
  <Paragraphs>67</Paragraphs>
  <Slides>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33" baseType="lpstr">
      <vt:lpstr>Arial</vt:lpstr>
      <vt:lpstr>宋体</vt:lpstr>
      <vt:lpstr>Wingdings</vt:lpstr>
      <vt:lpstr>Tw Cen MT</vt:lpstr>
      <vt:lpstr>Palatino Linotype</vt:lpstr>
      <vt:lpstr>苹方-简</vt:lpstr>
      <vt:lpstr>华文仿宋</vt:lpstr>
      <vt:lpstr>Tw Cen MT</vt:lpstr>
      <vt:lpstr>Wingdings</vt:lpstr>
      <vt:lpstr>Times New Roman</vt:lpstr>
      <vt:lpstr>汉仪书宋二KW</vt:lpstr>
      <vt:lpstr>微软雅黑</vt:lpstr>
      <vt:lpstr>汉仪旗黑</vt:lpstr>
      <vt:lpstr>Calibri</vt:lpstr>
      <vt:lpstr>Helvetica Neue</vt:lpstr>
      <vt:lpstr>宋体</vt:lpstr>
      <vt:lpstr>Arial Unicode MS</vt:lpstr>
      <vt:lpstr>Times New Roman Italic</vt:lpstr>
      <vt:lpstr>Times New Roman Bold</vt:lpstr>
      <vt:lpstr>微软雅黑</vt:lpstr>
      <vt:lpstr>汉仪楷体KW</vt:lpstr>
      <vt:lpstr>Heiti SC Light</vt:lpstr>
      <vt:lpstr>Times New Roman Bold Italic</vt:lpstr>
      <vt:lpstr>Median</vt:lpstr>
      <vt:lpstr>3D Face Restructruction for DFER </vt:lpstr>
      <vt:lpstr>动态人脸表情识别的问题-姿态变化</vt:lpstr>
      <vt:lpstr>PowerPoint 演示文稿</vt:lpstr>
      <vt:lpstr>PowerPoint 演示文稿</vt:lpstr>
      <vt:lpstr>3D 人脸重建</vt:lpstr>
      <vt:lpstr>PowerPoint 演示文稿</vt:lpstr>
      <vt:lpstr>3D Face Reconstruction</vt:lpstr>
      <vt:lpstr>PowerPoint 演示文稿</vt:lpstr>
      <vt:lpstr>如何和 DFER结合起来辅助 DFER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chenyin</cp:lastModifiedBy>
  <cp:revision>638</cp:revision>
  <dcterms:created xsi:type="dcterms:W3CDTF">2024-01-19T07:51:37Z</dcterms:created>
  <dcterms:modified xsi:type="dcterms:W3CDTF">2024-01-19T07:51:37Z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3B58F6A4B3E34C43914CBD5C256C7631_13</vt:lpwstr>
  </property>
</Properties>
</file>