
<file path=[Content_Types].xml><?xml version="1.0" encoding="utf-8"?>
<Types xmlns="http://schemas.openxmlformats.org/package/2006/content-types">
  <Default Extension="jpeg" ContentType="image/jpeg"/>
  <Default Extension="JPG" ContentType="image/.jp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49" r:id="rId3"/>
    <p:sldId id="716" r:id="rId5"/>
    <p:sldId id="717" r:id="rId6"/>
    <p:sldId id="718" r:id="rId7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9" userDrawn="1">
          <p15:clr>
            <a:srgbClr val="A4A3A4"/>
          </p15:clr>
        </p15:guide>
        <p15:guide id="2" pos="37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  <p:cmAuthor id="2" name="xia chenao" initials="xc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C55A11"/>
    <a:srgbClr val="8FAADC"/>
    <a:srgbClr val="F0F7EB"/>
    <a:srgbClr val="FDC200"/>
    <a:srgbClr val="C65A11"/>
    <a:srgbClr val="94B6D2"/>
    <a:srgbClr val="DD7F47"/>
    <a:srgbClr val="383E40"/>
    <a:srgbClr val="413F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02" autoAdjust="0"/>
    <p:restoredTop sz="81972" autoAdjust="0"/>
  </p:normalViewPr>
  <p:slideViewPr>
    <p:cSldViewPr snapToGrid="0" showGuides="1">
      <p:cViewPr>
        <p:scale>
          <a:sx n="93" d="100"/>
          <a:sy n="93" d="100"/>
        </p:scale>
        <p:origin x="1208" y="352"/>
      </p:cViewPr>
      <p:guideLst>
        <p:guide orient="horz" pos="2229"/>
        <p:guide pos="37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0.xml"/><Relationship Id="rId11" Type="http://schemas.openxmlformats.org/officeDocument/2006/relationships/commentAuthors" Target="commentAuthors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这一页介绍自己总结自己这一周做了哪些工作</a:t>
            </a:r>
            <a:r>
              <a:rPr lang="en-US" altLang="zh-CN"/>
              <a:t> </a:t>
            </a:r>
            <a:r>
              <a:rPr lang="zh-CN" altLang="en-US"/>
              <a:t>（一周的时间不长也不短，你平时可以随意摸鱼，当时当你回顾这一周的工作，发现你学到的或者做到的对不起这一周的时间，就应该反思</a:t>
            </a:r>
            <a:r>
              <a:rPr lang="zh-CN" altLang="en-US"/>
              <a:t>了）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包括但不限于分享论文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hemeOverride" Target="../theme/themeOverride1.xml"/><Relationship Id="rId5" Type="http://schemas.openxmlformats.org/officeDocument/2006/relationships/image" Target="../media/image2.tiff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tx1">
            <a:alpha val="3098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/>
          <p:nvPr userDrawn="1"/>
        </p:nvSpPr>
        <p:spPr>
          <a:xfrm>
            <a:off x="719666" y="6450013"/>
            <a:ext cx="5952067" cy="3111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Hefei University of Technology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5"/>
          <p:cNvSpPr/>
          <p:nvPr userDrawn="1"/>
        </p:nvSpPr>
        <p:spPr>
          <a:xfrm>
            <a:off x="6671733" y="6453188"/>
            <a:ext cx="5520267" cy="304800"/>
          </a:xfrm>
          <a:prstGeom prst="rect">
            <a:avLst/>
          </a:prstGeom>
          <a:solidFill>
            <a:srgbClr val="D5D1D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815415" y="1124744"/>
            <a:ext cx="10657183" cy="1440160"/>
          </a:xfrm>
        </p:spPr>
        <p:txBody>
          <a:bodyPr anchor="b"/>
          <a:lstStyle>
            <a:lvl1pPr algn="ctr">
              <a:defRPr sz="4000" cap="none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73605" y="3573016"/>
            <a:ext cx="8940800" cy="1512168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 baseline="0">
                <a:solidFill>
                  <a:schemeClr val="bg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 l="321" r="321"/>
          <a:stretch>
            <a:fillRect/>
          </a:stretch>
        </p:blipFill>
        <p:spPr>
          <a:xfrm>
            <a:off x="11105977" y="174"/>
            <a:ext cx="1085850" cy="1085851"/>
          </a:xfrm>
          <a:prstGeom prst="ellipse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 l="22890" b="-834"/>
          <a:stretch>
            <a:fillRect/>
          </a:stretch>
        </p:blipFill>
        <p:spPr>
          <a:xfrm>
            <a:off x="111125" y="197485"/>
            <a:ext cx="2141220" cy="69088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/>
          <p:nvPr userDrawn="1"/>
        </p:nvSpPr>
        <p:spPr>
          <a:xfrm>
            <a:off x="-12699" y="6453189"/>
            <a:ext cx="6684433" cy="31273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Hefei University of Technology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5"/>
          <p:cNvSpPr/>
          <p:nvPr userDrawn="1"/>
        </p:nvSpPr>
        <p:spPr>
          <a:xfrm>
            <a:off x="6671733" y="6453188"/>
            <a:ext cx="5520267" cy="304800"/>
          </a:xfrm>
          <a:prstGeom prst="rect">
            <a:avLst/>
          </a:prstGeom>
          <a:solidFill>
            <a:srgbClr val="D5D1D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0"/>
          </p:nvPr>
        </p:nvSpPr>
        <p:spPr>
          <a:xfrm>
            <a:off x="0" y="914401"/>
            <a:ext cx="711200" cy="2444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54C9AD6-0D67-455E-A4D9-6A9C21E17F07}" type="slidenum">
              <a:rPr lang="zh-CN" altLang="en-US" smtClean="0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8128001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Rectangle 4"/>
          <p:cNvSpPr/>
          <p:nvPr userDrawn="1"/>
        </p:nvSpPr>
        <p:spPr>
          <a:xfrm>
            <a:off x="-12699" y="6453189"/>
            <a:ext cx="6684433" cy="31273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Lab of Media Computing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5"/>
          <p:cNvSpPr/>
          <p:nvPr userDrawn="1"/>
        </p:nvSpPr>
        <p:spPr>
          <a:xfrm>
            <a:off x="6671733" y="6453188"/>
            <a:ext cx="5520267" cy="304800"/>
          </a:xfrm>
          <a:prstGeom prst="rect">
            <a:avLst/>
          </a:prstGeom>
          <a:solidFill>
            <a:srgbClr val="D5D1D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>
          <a:xfrm rot="5400000">
            <a:off x="8075084" y="103717"/>
            <a:ext cx="533400" cy="32596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56978E6-75E6-48AE-BCBF-80526548051E}" type="slidenum">
              <a:rPr lang="zh-CN" altLang="en-US" smtClean="0"/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5" y="228600"/>
            <a:ext cx="8434916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295400"/>
            <a:ext cx="54864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295400"/>
            <a:ext cx="54864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24300"/>
            <a:ext cx="54864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>
          <a:xfrm>
            <a:off x="8128000" y="6400801"/>
            <a:ext cx="3556000" cy="2127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9B60C33-563D-4026-883F-7939630F028B}" type="datetime1">
              <a:rPr lang="en-US" altLang="zh-CN" smtClean="0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8001" y="6400801"/>
            <a:ext cx="7228417" cy="212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>
                <a:solidFill>
                  <a:prstClr val="black"/>
                </a:solidFill>
              </a:rPr>
              <a:t>基于用户兴趣建模的推荐方法及应用研究</a:t>
            </a: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0" y="914401"/>
            <a:ext cx="711200" cy="2444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14955AC-F55D-4EF9-A0E8-CEB26157A64F}" type="slidenum">
              <a:rPr lang="zh-CN" altLang="en-US" smtClean="0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5" y="228600"/>
            <a:ext cx="8434916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8000" y="1295400"/>
            <a:ext cx="5486400" cy="5105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0"/>
            <a:ext cx="54864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>
          <a:xfrm>
            <a:off x="8128000" y="6400801"/>
            <a:ext cx="3556000" cy="2127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76326C9-F290-4A5D-B51E-9BEA18CC2D15}" type="datetime1">
              <a:rPr lang="en-US" altLang="zh-CN" smtClean="0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8001" y="6400801"/>
            <a:ext cx="7228417" cy="212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</a:rPr>
              <a:t>click</a:t>
            </a:r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0" y="914401"/>
            <a:ext cx="711200" cy="2444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75F148C-ABE4-4AA3-A56D-943E43B2721D}" type="slidenum">
              <a:rPr lang="zh-CN" altLang="en-US" smtClean="0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2699" y="6453189"/>
            <a:ext cx="6684433" cy="31273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Lab of Media Computing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671733" y="6453188"/>
            <a:ext cx="5520267" cy="304800"/>
          </a:xfrm>
          <a:prstGeom prst="rect">
            <a:avLst/>
          </a:prstGeom>
          <a:solidFill>
            <a:srgbClr val="D5D1D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5" y="228600"/>
            <a:ext cx="8434916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295400"/>
            <a:ext cx="5486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0"/>
            <a:ext cx="5486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0"/>
          </p:nvPr>
        </p:nvSpPr>
        <p:spPr>
          <a:xfrm>
            <a:off x="0" y="914401"/>
            <a:ext cx="711200" cy="2444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A2D9EB6-027E-4FA4-8949-B0E595530940}" type="slidenum">
              <a:rPr lang="zh-CN" altLang="en-US" smtClean="0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2699" y="6453189"/>
            <a:ext cx="6684433" cy="31273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Lab of Media Computing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671733" y="6453188"/>
            <a:ext cx="5520267" cy="304800"/>
          </a:xfrm>
          <a:prstGeom prst="rect">
            <a:avLst/>
          </a:prstGeom>
          <a:solidFill>
            <a:srgbClr val="D5D1D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5" y="228600"/>
            <a:ext cx="8434916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8000" y="1295400"/>
            <a:ext cx="111760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3924300"/>
            <a:ext cx="111760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0"/>
          </p:nvPr>
        </p:nvSpPr>
        <p:spPr>
          <a:xfrm>
            <a:off x="0" y="914401"/>
            <a:ext cx="711200" cy="2444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181EE71-9DCE-4B9B-AD1A-BD288EF9D109}" type="slidenum">
              <a:rPr lang="zh-CN" altLang="en-US" smtClean="0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/>
          <p:nvPr userDrawn="1"/>
        </p:nvSpPr>
        <p:spPr>
          <a:xfrm>
            <a:off x="-12699" y="6453189"/>
            <a:ext cx="6684433" cy="31273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Lab of Media Computing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5"/>
          <p:cNvSpPr/>
          <p:nvPr userDrawn="1"/>
        </p:nvSpPr>
        <p:spPr>
          <a:xfrm>
            <a:off x="6671733" y="6453188"/>
            <a:ext cx="5520267" cy="304800"/>
          </a:xfrm>
          <a:prstGeom prst="rect">
            <a:avLst/>
          </a:prstGeom>
          <a:solidFill>
            <a:srgbClr val="D5D1D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5" y="228600"/>
            <a:ext cx="8434916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8000" y="1295400"/>
            <a:ext cx="54864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295400"/>
            <a:ext cx="54864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24300"/>
            <a:ext cx="54864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0"/>
          </p:nvPr>
        </p:nvSpPr>
        <p:spPr>
          <a:xfrm>
            <a:off x="0" y="914401"/>
            <a:ext cx="711200" cy="2444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D1574E5-4047-44DF-A822-CAF77FCF252B}" type="slidenum">
              <a:rPr lang="zh-CN" altLang="en-US" smtClean="0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5" y="228600"/>
            <a:ext cx="8434916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0" y="1295400"/>
            <a:ext cx="54864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295400"/>
            <a:ext cx="54864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508000" y="3924300"/>
            <a:ext cx="111760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>
          <a:xfrm>
            <a:off x="8128000" y="6400801"/>
            <a:ext cx="3556000" cy="2127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B55D58D-1C0E-4288-85A2-7C802EED5962}" type="datetime1">
              <a:rPr lang="en-US" altLang="zh-CN" smtClean="0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8001" y="6400801"/>
            <a:ext cx="7228417" cy="212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>
                <a:solidFill>
                  <a:prstClr val="black"/>
                </a:solidFill>
              </a:rPr>
              <a:t>基于用户兴趣建模的推荐方法及应用研究</a:t>
            </a: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0" y="914401"/>
            <a:ext cx="711200" cy="2444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A28FA9A-BE72-4ABD-9DC1-C7B520EA4138}" type="slidenum">
              <a:rPr lang="zh-CN" altLang="en-US" smtClean="0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02685" y="228600"/>
            <a:ext cx="8434916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0" y="1295400"/>
            <a:ext cx="54864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295400"/>
            <a:ext cx="54864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0" y="3924300"/>
            <a:ext cx="54864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924300"/>
            <a:ext cx="54864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>
          <a:xfrm>
            <a:off x="8128000" y="6400801"/>
            <a:ext cx="3556000" cy="2127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D694A8F-AED9-40BC-B643-8F35AAB265D6}" type="datetime1">
              <a:rPr lang="en-US" altLang="zh-CN" smtClean="0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8001" y="6400801"/>
            <a:ext cx="7228417" cy="212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>
                <a:solidFill>
                  <a:prstClr val="black"/>
                </a:solidFill>
              </a:rPr>
              <a:t>基于用户兴趣建模的推荐方法及应用研究</a:t>
            </a: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0" y="914401"/>
            <a:ext cx="711200" cy="2444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2CA83C8-4750-41DC-9D23-B7A15298B72F}" type="slidenum">
              <a:rPr lang="zh-CN" altLang="en-US" smtClean="0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2699" y="6453189"/>
            <a:ext cx="6684433" cy="31273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Lab of Media Computing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671733" y="6453188"/>
            <a:ext cx="5520267" cy="304800"/>
          </a:xfrm>
          <a:prstGeom prst="rect">
            <a:avLst/>
          </a:prstGeom>
          <a:solidFill>
            <a:srgbClr val="D5D1D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5" y="228600"/>
            <a:ext cx="8434916" cy="6096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295400"/>
            <a:ext cx="11176000" cy="24765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3924300"/>
            <a:ext cx="111760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0"/>
          </p:nvPr>
        </p:nvSpPr>
        <p:spPr>
          <a:xfrm>
            <a:off x="0" y="914401"/>
            <a:ext cx="711200" cy="2444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68FB3A1-0DCE-486C-B242-E54861D38F63}" type="slidenum">
              <a:rPr lang="zh-CN" altLang="en-US" smtClean="0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91440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Slide Number Placeholder 22"/>
          <p:cNvSpPr txBox="1"/>
          <p:nvPr userDrawn="1"/>
        </p:nvSpPr>
        <p:spPr>
          <a:xfrm>
            <a:off x="0" y="914401"/>
            <a:ext cx="711200" cy="244475"/>
          </a:xfrm>
          <a:prstGeom prst="rect">
            <a:avLst/>
          </a:prstGeom>
        </p:spPr>
        <p:txBody>
          <a:bodyPr anchor="ctr">
            <a:normAutofit fontScale="85000" lnSpcReduction="20000"/>
          </a:bodyPr>
          <a:lstStyle>
            <a:defPPr>
              <a:defRPr lang="zh-CN"/>
            </a:defPPr>
            <a:lvl1pPr marL="0" algn="ctr" defTabSz="914400" rtl="0" eaLnBrk="1" latinLnBrk="0" hangingPunct="1">
              <a:defRPr sz="1400" b="1" kern="1200">
                <a:solidFill>
                  <a:schemeClr val="bg1"/>
                </a:solidFill>
                <a:latin typeface="Tw Cen MT" panose="020B0602020104020603" pitchFamily="34" charset="0"/>
                <a:ea typeface="宋体" panose="02010600030101010101" pitchFamily="2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63990C5-A130-4402-9DB1-275671C4A9B0}" type="slidenum"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36864" cy="612648"/>
          </a:xfrm>
        </p:spPr>
        <p:txBody>
          <a:bodyPr/>
          <a:lstStyle>
            <a:lvl1pPr>
              <a:defRPr sz="3200" b="1" baseline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39349" y="1268760"/>
            <a:ext cx="11521280" cy="4968552"/>
          </a:xfrm>
        </p:spPr>
        <p:txBody>
          <a:bodyPr/>
          <a:lstStyle>
            <a:lvl1pPr>
              <a:defRPr sz="32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2pPr>
            <a:lvl3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3pPr>
            <a:lvl4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4pPr>
            <a:lvl5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 userDrawn="1"/>
        </p:nvSpPr>
        <p:spPr>
          <a:xfrm>
            <a:off x="-12699" y="6453189"/>
            <a:ext cx="6684433" cy="31273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Lab of Media Computing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5"/>
          <p:cNvSpPr/>
          <p:nvPr userDrawn="1"/>
        </p:nvSpPr>
        <p:spPr>
          <a:xfrm>
            <a:off x="6671733" y="6453188"/>
            <a:ext cx="5520267" cy="304800"/>
          </a:xfrm>
          <a:prstGeom prst="rect">
            <a:avLst/>
          </a:prstGeom>
          <a:solidFill>
            <a:srgbClr val="D5D1D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0"/>
          </p:nvPr>
        </p:nvSpPr>
        <p:spPr>
          <a:xfrm>
            <a:off x="0" y="914401"/>
            <a:ext cx="711200" cy="2444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F8F5A7D-A913-4365-B0C4-F4D002EF1598}" type="slidenum">
              <a:rPr lang="zh-CN" altLang="en-US" smtClean="0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5" y="228600"/>
            <a:ext cx="8434916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8000" y="1295400"/>
            <a:ext cx="11176000" cy="51054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xfrm>
            <a:off x="8128000" y="6400801"/>
            <a:ext cx="3556000" cy="2127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5C19FFA-D9BE-4D43-A549-2D05C781EA00}" type="datetime1">
              <a:rPr lang="en-US" altLang="zh-CN" smtClean="0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8001" y="6400801"/>
            <a:ext cx="7228417" cy="2127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 情境感知的信息推荐方法</a:t>
            </a: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0" y="914401"/>
            <a:ext cx="711200" cy="2444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6AD22B6-D973-4277-9A05-6981672BD26B}" type="slidenum">
              <a:rPr lang="zh-CN" altLang="en-US" smtClean="0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bg>
      <p:bgPr>
        <a:gradFill rotWithShape="0">
          <a:gsLst>
            <a:gs pos="0">
              <a:srgbClr val="FFFFFF"/>
            </a:gs>
            <a:gs pos="100000">
              <a:srgbClr val="D9D9D9"/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723900" y="0"/>
            <a:ext cx="3162300" cy="4629150"/>
          </a:xfrm>
          <a:custGeom>
            <a:avLst/>
            <a:gdLst>
              <a:gd name="connsiteX0" fmla="*/ 0 w 3162300"/>
              <a:gd name="connsiteY0" fmla="*/ 0 h 4629150"/>
              <a:gd name="connsiteX1" fmla="*/ 3162300 w 3162300"/>
              <a:gd name="connsiteY1" fmla="*/ 0 h 4629150"/>
              <a:gd name="connsiteX2" fmla="*/ 3162300 w 3162300"/>
              <a:gd name="connsiteY2" fmla="*/ 4629150 h 4629150"/>
              <a:gd name="connsiteX3" fmla="*/ 0 w 3162300"/>
              <a:gd name="connsiteY3" fmla="*/ 4629150 h 462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2300" h="4629150">
                <a:moveTo>
                  <a:pt x="0" y="0"/>
                </a:moveTo>
                <a:lnTo>
                  <a:pt x="3162300" y="0"/>
                </a:lnTo>
                <a:lnTo>
                  <a:pt x="3162300" y="4629150"/>
                </a:lnTo>
                <a:lnTo>
                  <a:pt x="0" y="462915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vert="horz" wrap="square" lIns="90000" tIns="46800" rIns="90000" bIns="46800" rtlCol="0" anchor="ctr">
            <a:noAutofit/>
          </a:bodyPr>
          <a:lstStyle>
            <a:lvl1pPr algn="ctr">
              <a:defRPr sz="1600"/>
            </a:lvl1pPr>
          </a:lstStyle>
          <a:p>
            <a:pPr marL="228600" marR="0" lvl="0" indent="-22860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/>
            </a:pPr>
            <a:endParaRPr kumimoji="0" lang="en-US" sz="1600" b="0" i="0" u="none" strike="noStrike" kern="1200" cap="none" spc="15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343900" y="2802404"/>
            <a:ext cx="3162300" cy="4055596"/>
          </a:xfrm>
          <a:custGeom>
            <a:avLst/>
            <a:gdLst>
              <a:gd name="connsiteX0" fmla="*/ 0 w 3162300"/>
              <a:gd name="connsiteY0" fmla="*/ 0 h 4055596"/>
              <a:gd name="connsiteX1" fmla="*/ 3162300 w 3162300"/>
              <a:gd name="connsiteY1" fmla="*/ 0 h 4055596"/>
              <a:gd name="connsiteX2" fmla="*/ 3162300 w 3162300"/>
              <a:gd name="connsiteY2" fmla="*/ 4055596 h 4055596"/>
              <a:gd name="connsiteX3" fmla="*/ 0 w 3162300"/>
              <a:gd name="connsiteY3" fmla="*/ 4055596 h 4055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2300" h="4055596">
                <a:moveTo>
                  <a:pt x="0" y="0"/>
                </a:moveTo>
                <a:lnTo>
                  <a:pt x="3162300" y="0"/>
                </a:lnTo>
                <a:lnTo>
                  <a:pt x="3162300" y="4055596"/>
                </a:lnTo>
                <a:lnTo>
                  <a:pt x="0" y="4055596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vert="horz" wrap="square" lIns="90000" tIns="46800" rIns="90000" bIns="46800" rtlCol="0" anchor="ctr">
            <a:noAutofit/>
          </a:bodyPr>
          <a:lstStyle>
            <a:lvl1pPr algn="ctr">
              <a:defRPr sz="1600"/>
            </a:lvl1pPr>
          </a:lstStyle>
          <a:p>
            <a:pPr marL="228600" marR="0" lvl="0" indent="-22860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/>
            </a:pPr>
            <a:endParaRPr kumimoji="0" lang="en-US" sz="1600" b="0" i="0" u="none" strike="noStrike" kern="1200" cap="none" spc="15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3"/>
          </p:nvPr>
        </p:nvSpPr>
        <p:spPr>
          <a:xfrm>
            <a:off x="612000" y="6314400"/>
            <a:ext cx="2700000" cy="316800"/>
          </a:xfrm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60FBDFE-C587-4B4C-A407-44438C67B59E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10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4"/>
          </p:nvPr>
        </p:nvSpPr>
        <p:spPr>
          <a:xfrm>
            <a:off x="4116000" y="6314400"/>
            <a:ext cx="3960000" cy="316800"/>
          </a:xfrm>
        </p:spPr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5"/>
          </p:nvPr>
        </p:nvSpPr>
        <p:spPr>
          <a:xfrm>
            <a:off x="8877600" y="6314400"/>
            <a:ext cx="2700000" cy="316800"/>
          </a:xfrm>
        </p:spPr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Rectangle 4"/>
          <p:cNvSpPr/>
          <p:nvPr userDrawn="1"/>
        </p:nvSpPr>
        <p:spPr>
          <a:xfrm>
            <a:off x="-12699" y="6453189"/>
            <a:ext cx="6684433" cy="31273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Hefei University of Technology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5"/>
          <p:cNvSpPr/>
          <p:nvPr userDrawn="1"/>
        </p:nvSpPr>
        <p:spPr>
          <a:xfrm>
            <a:off x="6671733" y="6453188"/>
            <a:ext cx="5520267" cy="304800"/>
          </a:xfrm>
          <a:prstGeom prst="rect">
            <a:avLst/>
          </a:prstGeom>
          <a:solidFill>
            <a:srgbClr val="D5D1D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 10"/>
          <p:cNvSpPr/>
          <p:nvPr userDrawn="1"/>
        </p:nvSpPr>
        <p:spPr>
          <a:xfrm>
            <a:off x="0" y="91440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Slide Number Placeholder 22"/>
          <p:cNvSpPr txBox="1"/>
          <p:nvPr userDrawn="1"/>
        </p:nvSpPr>
        <p:spPr>
          <a:xfrm>
            <a:off x="0" y="914401"/>
            <a:ext cx="711200" cy="244475"/>
          </a:xfrm>
          <a:prstGeom prst="rect">
            <a:avLst/>
          </a:prstGeom>
        </p:spPr>
        <p:txBody>
          <a:bodyPr anchor="ctr">
            <a:normAutofit fontScale="85000" lnSpcReduction="20000"/>
          </a:bodyPr>
          <a:lstStyle>
            <a:defPPr>
              <a:defRPr lang="zh-CN"/>
            </a:defPPr>
            <a:lvl1pPr marL="0" algn="ctr" defTabSz="914400" rtl="0" eaLnBrk="1" latinLnBrk="0" hangingPunct="1">
              <a:defRPr sz="1400" b="1" kern="1200">
                <a:solidFill>
                  <a:schemeClr val="bg1"/>
                </a:solidFill>
                <a:latin typeface="Tw Cen MT" panose="020B0602020104020603" pitchFamily="34" charset="0"/>
                <a:ea typeface="宋体" panose="02010600030101010101" pitchFamily="2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73EDBEF-BB9B-4FDF-9B40-BE0642952BED}" type="slidenum"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1" name="Slide Number Placeholder 12"/>
          <p:cNvSpPr>
            <a:spLocks noGrp="1"/>
          </p:cNvSpPr>
          <p:nvPr>
            <p:ph type="sldNum" sz="quarter" idx="10"/>
          </p:nvPr>
        </p:nvSpPr>
        <p:spPr>
          <a:xfrm>
            <a:off x="0" y="1752601"/>
            <a:ext cx="1727200" cy="701675"/>
          </a:xfrm>
          <a:prstGeom prst="rect">
            <a:avLst/>
          </a:prstGeom>
        </p:spPr>
        <p:txBody>
          <a:bodyPr>
            <a:noAutofit/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240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E200DE8-E4F7-495A-B070-6DE81204F001}" type="slidenum">
              <a:rPr lang="zh-CN" altLang="en-US" smtClean="0"/>
            </a:fld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Rectangle 4"/>
          <p:cNvSpPr/>
          <p:nvPr userDrawn="1"/>
        </p:nvSpPr>
        <p:spPr>
          <a:xfrm>
            <a:off x="-12699" y="6453189"/>
            <a:ext cx="6684433" cy="31273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Hefei University of Technology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5"/>
          <p:cNvSpPr/>
          <p:nvPr userDrawn="1"/>
        </p:nvSpPr>
        <p:spPr>
          <a:xfrm>
            <a:off x="6671733" y="6453188"/>
            <a:ext cx="5520267" cy="304800"/>
          </a:xfrm>
          <a:prstGeom prst="rect">
            <a:avLst/>
          </a:prstGeom>
          <a:solidFill>
            <a:srgbClr val="D5D1D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Rectangle 13"/>
          <p:cNvSpPr/>
          <p:nvPr userDrawn="1"/>
        </p:nvSpPr>
        <p:spPr>
          <a:xfrm>
            <a:off x="8467" y="915988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Slide Number Placeholder 9"/>
          <p:cNvSpPr txBox="1"/>
          <p:nvPr userDrawn="1"/>
        </p:nvSpPr>
        <p:spPr>
          <a:xfrm>
            <a:off x="8467" y="908051"/>
            <a:ext cx="711200" cy="244475"/>
          </a:xfrm>
          <a:prstGeom prst="rect">
            <a:avLst/>
          </a:prstGeom>
        </p:spPr>
        <p:txBody>
          <a:bodyPr anchor="ctr">
            <a:normAutofit fontScale="85000" lnSpcReduction="20000"/>
          </a:bodyPr>
          <a:lstStyle>
            <a:defPPr>
              <a:defRPr lang="zh-CN"/>
            </a:defPPr>
            <a:lvl1pPr marL="0" algn="ctr" defTabSz="914400" rtl="0" eaLnBrk="1" latinLnBrk="0" hangingPunct="1">
              <a:defRPr sz="1400" b="1" kern="1200">
                <a:solidFill>
                  <a:srgbClr val="FFFFFF"/>
                </a:solidFill>
                <a:latin typeface="Tw Cen MT" panose="020B0602020104020603" pitchFamily="34" charset="0"/>
                <a:ea typeface="宋体" panose="02010600030101010101" pitchFamily="2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CCB037D-E1D6-4793-B17B-33D5894D583F}" type="slidenum"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 panose="020B0602020104020603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0" y="1271589"/>
            <a:ext cx="711200" cy="2444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38B3BE9-A2EF-4FEE-8BA7-288B6F297F7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Tw Cen MT" panose="020B0602020104020603" pitchFamily="34" charset="0"/>
                <a:ea typeface="+mn-ea"/>
              </a:defRPr>
            </a:lvl1pPr>
          </a:lstStyle>
          <a:p>
            <a:pPr>
              <a:defRPr/>
            </a:pPr>
            <a:fld id="{7BC30029-9058-4FD4-A222-AC3863DC216E}" type="datetime1">
              <a:rPr lang="en-US" altLang="zh-CN" smtClean="0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>
          <a:xfrm>
            <a:off x="0" y="1271589"/>
            <a:ext cx="711200" cy="2444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27CE2CC-513C-403C-8E21-48F63532F20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/>
          <p:nvPr userDrawn="1"/>
        </p:nvSpPr>
        <p:spPr>
          <a:xfrm>
            <a:off x="-12699" y="6453189"/>
            <a:ext cx="6684433" cy="31273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Hefei University of Technology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5"/>
          <p:cNvSpPr/>
          <p:nvPr userDrawn="1"/>
        </p:nvSpPr>
        <p:spPr>
          <a:xfrm>
            <a:off x="6671733" y="6453188"/>
            <a:ext cx="5520267" cy="304800"/>
          </a:xfrm>
          <a:prstGeom prst="rect">
            <a:avLst/>
          </a:prstGeom>
          <a:solidFill>
            <a:srgbClr val="D5D1D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0"/>
          </p:nvPr>
        </p:nvSpPr>
        <p:spPr>
          <a:xfrm>
            <a:off x="0" y="914401"/>
            <a:ext cx="711200" cy="2444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6E82EC5-08BA-49F9-9E6E-6D82CFED641E}" type="slidenum">
              <a:rPr lang="zh-CN" altLang="en-US" smtClean="0">
                <a:solidFill>
                  <a:prstClr val="black"/>
                </a:solidFill>
              </a:rPr>
            </a:fld>
            <a:endParaRPr lang="en-US" alt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Tw Cen MT" panose="020B0602020104020603" pitchFamily="34" charset="0"/>
                <a:ea typeface="+mn-ea"/>
              </a:defRPr>
            </a:lvl1pPr>
          </a:lstStyle>
          <a:p>
            <a:pPr>
              <a:defRPr/>
            </a:pPr>
            <a:fld id="{B3CF26E2-D51C-4C7A-A78B-8DEC64E2690C}" type="datetime1">
              <a:rPr lang="en-US" altLang="zh-CN" smtClean="0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</p:spPr>
        <p:txBody>
          <a:bodyPr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Tw Cen MT" panose="020B0602020104020603" pitchFamily="34" charset="0"/>
                <a:ea typeface="+mn-ea"/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 情境感知的信息推荐方法</a:t>
            </a: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89EAC3-5AC7-4B69-B892-7D4B7EAD0053}" type="slidenum">
              <a:rPr lang="zh-CN" altLang="en-US" smtClean="0">
                <a:solidFill>
                  <a:srgbClr val="775F55"/>
                </a:solidFill>
              </a:rPr>
            </a:fld>
            <a:endParaRPr lang="en-US" altLang="zh-CN">
              <a:solidFill>
                <a:srgbClr val="775F55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2699" y="6453189"/>
            <a:ext cx="6684433" cy="31273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Lab of Media Computing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671733" y="6453188"/>
            <a:ext cx="5520267" cy="304800"/>
          </a:xfrm>
          <a:prstGeom prst="rect">
            <a:avLst/>
          </a:prstGeom>
          <a:solidFill>
            <a:srgbClr val="D5D1D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0"/>
          </p:nvPr>
        </p:nvSpPr>
        <p:spPr>
          <a:xfrm>
            <a:off x="0" y="914401"/>
            <a:ext cx="711200" cy="2444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90B663D-04B8-4C14-B51D-633F0857D19A}" type="slidenum">
              <a:rPr lang="zh-CN" altLang="en-US" smtClean="0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12700" y="4572001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2699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930401" y="1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 4"/>
          <p:cNvSpPr/>
          <p:nvPr userDrawn="1"/>
        </p:nvSpPr>
        <p:spPr>
          <a:xfrm>
            <a:off x="-12699" y="6453189"/>
            <a:ext cx="6684433" cy="31273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Hefei University of Technology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5"/>
          <p:cNvSpPr/>
          <p:nvPr userDrawn="1"/>
        </p:nvSpPr>
        <p:spPr>
          <a:xfrm>
            <a:off x="6671733" y="6453188"/>
            <a:ext cx="5520267" cy="304800"/>
          </a:xfrm>
          <a:prstGeom prst="rect">
            <a:avLst/>
          </a:prstGeom>
          <a:solidFill>
            <a:srgbClr val="D5D1D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2"/>
          <p:cNvSpPr>
            <a:spLocks noGrp="1"/>
          </p:cNvSpPr>
          <p:nvPr>
            <p:ph type="sldNum" sz="quarter" idx="10"/>
          </p:nvPr>
        </p:nvSpPr>
        <p:spPr>
          <a:xfrm>
            <a:off x="0" y="4667251"/>
            <a:ext cx="1930400" cy="6635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280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CDC3390-C21B-4241-825A-F60EB3D7362A}" type="slidenum">
              <a:rPr lang="zh-CN" altLang="en-US" smtClean="0"/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image" Target="../media/image1.jpeg"/><Relationship Id="rId24" Type="http://schemas.openxmlformats.org/officeDocument/2006/relationships/tags" Target="../tags/tag9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>
            <p:custDataLst>
              <p:tags r:id="rId24"/>
            </p:custDataLst>
          </p:nvPr>
        </p:nvPicPr>
        <p:blipFill>
          <a:blip r:embed="rId25"/>
          <a:srcRect l="321" r="321"/>
          <a:stretch>
            <a:fillRect/>
          </a:stretch>
        </p:blipFill>
        <p:spPr>
          <a:xfrm>
            <a:off x="11238865" y="0"/>
            <a:ext cx="953135" cy="972185"/>
          </a:xfrm>
          <a:prstGeom prst="ellipse">
            <a:avLst/>
          </a:prstGeom>
        </p:spPr>
      </p:pic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302685" y="228600"/>
            <a:ext cx="8434916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508000" y="1295400"/>
            <a:ext cx="11176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87400" y="914400"/>
            <a:ext cx="11404600" cy="228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Palatino Linotype" panose="02040502050505030304" pitchFamily="18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anose="02040502050505030304" pitchFamily="18" charset="0"/>
          <a:ea typeface="华文仿宋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anose="02040502050505030304" pitchFamily="18" charset="0"/>
          <a:ea typeface="华文仿宋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anose="02040502050505030304" pitchFamily="18" charset="0"/>
          <a:ea typeface="华文仿宋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anose="02040502050505030304" pitchFamily="18" charset="0"/>
          <a:ea typeface="华文仿宋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9pPr>
    </p:titleStyle>
    <p:bodyStyle>
      <a:lvl1pPr marL="319405" indent="-319405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40080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o"/>
        <a:defRPr sz="22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Report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873500" y="3718560"/>
            <a:ext cx="48075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cs typeface="宋体" panose="02010600030101010101" pitchFamily="2" charset="-122"/>
              </a:rPr>
              <a:t>汇报人：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cs typeface="宋体" panose="02010600030101010101" pitchFamily="2" charset="-122"/>
              </a:rPr>
              <a:t>	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  <a:cs typeface="宋体" panose="02010600030101010101" pitchFamily="2" charset="-122"/>
            </a:endParaRPr>
          </a:p>
          <a:p>
            <a:pPr algn="l"/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cs typeface="宋体" panose="02010600030101010101" pitchFamily="2" charset="-122"/>
              </a:rPr>
              <a:t>汇报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cs typeface="宋体" panose="02010600030101010101" pitchFamily="2" charset="-122"/>
              </a:rPr>
              <a:t>时间：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cs typeface="宋体" panose="02010600030101010101" pitchFamily="2" charset="-122"/>
              </a:rPr>
              <a:t> </a:t>
            </a:r>
            <a:endParaRPr lang="en-US" dirty="0">
              <a:solidFill>
                <a:schemeClr val="bg1"/>
              </a:solidFill>
              <a:latin typeface="+mj-ea"/>
              <a:ea typeface="+mj-ea"/>
              <a:cs typeface="宋体" panose="02010600030101010101" pitchFamily="2" charset="-122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"/>
          <a:srcRect l="22685"/>
          <a:stretch>
            <a:fillRect/>
          </a:stretch>
        </p:blipFill>
        <p:spPr>
          <a:xfrm>
            <a:off x="9732010" y="5693410"/>
            <a:ext cx="2146935" cy="6851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i="1"/>
              <a:t>最近</a:t>
            </a:r>
            <a:r>
              <a:rPr lang="zh-CN" altLang="en-US" i="1"/>
              <a:t>进展</a:t>
            </a:r>
            <a:endParaRPr lang="zh-CN" altLang="en-US" i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39395" y="1268730"/>
            <a:ext cx="11521440" cy="2988945"/>
          </a:xfrm>
        </p:spPr>
        <p:txBody>
          <a:bodyPr/>
          <a:p>
            <a:r>
              <a:rPr lang="zh-CN" altLang="en-US" i="1"/>
              <a:t>收获</a:t>
            </a:r>
            <a:endParaRPr lang="zh-CN" altLang="en-US" i="1"/>
          </a:p>
          <a:p>
            <a:endParaRPr lang="en-US" altLang="zh-CN" i="1" dirty="0">
              <a:sym typeface="+mn-ea"/>
            </a:endParaRPr>
          </a:p>
          <a:p>
            <a:r>
              <a:rPr lang="zh-CN" altLang="en-US" i="1" dirty="0">
                <a:sym typeface="+mn-ea"/>
              </a:rPr>
              <a:t>输出</a:t>
            </a:r>
            <a:endParaRPr lang="zh-CN" altLang="en-US" i="1" dirty="0">
              <a:sym typeface="+mn-ea"/>
            </a:endParaRPr>
          </a:p>
          <a:p>
            <a:endParaRPr lang="zh-CN" altLang="en-US" i="1" dirty="0">
              <a:sym typeface="+mn-ea"/>
            </a:endParaRPr>
          </a:p>
          <a:p>
            <a:pPr marL="0" indent="0">
              <a:buNone/>
            </a:pPr>
            <a:endParaRPr lang="zh-CN" altLang="en-US" i="1" dirty="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i="1"/>
              <a:t>汇报</a:t>
            </a:r>
            <a:r>
              <a:rPr lang="zh-CN" altLang="en-US" i="1"/>
              <a:t>内容</a:t>
            </a:r>
            <a:endParaRPr lang="zh-CN" altLang="en-US" i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en-US" altLang="zh-CN" i="1"/>
              <a:t>Re</a:t>
            </a:r>
            <a:r>
              <a:rPr lang="en-US" altLang="zh-CN" i="1"/>
              <a:t>port</a:t>
            </a:r>
            <a:endParaRPr lang="en-US" altLang="zh-CN" i="1"/>
          </a:p>
          <a:p>
            <a:endParaRPr lang="zh-CN" altLang="en-US" i="1" dirty="0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i="1"/>
              <a:t>后续计划或</a:t>
            </a:r>
            <a:r>
              <a:rPr lang="zh-CN" altLang="en-US" i="1"/>
              <a:t>挑战</a:t>
            </a:r>
            <a:endParaRPr lang="zh-CN" altLang="en-US" i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zh-CN" altLang="en-US" i="1"/>
              <a:t>遇到的困难</a:t>
            </a:r>
            <a:endParaRPr lang="en-US" altLang="zh-CN" i="1"/>
          </a:p>
          <a:p>
            <a:endParaRPr lang="zh-CN" altLang="en-US" i="1" dirty="0">
              <a:sym typeface="+mn-ea"/>
            </a:endParaRPr>
          </a:p>
          <a:p>
            <a:r>
              <a:rPr lang="zh-CN" altLang="en-US" i="1" dirty="0">
                <a:sym typeface="+mn-ea"/>
              </a:rPr>
              <a:t>后续</a:t>
            </a:r>
            <a:r>
              <a:rPr lang="zh-CN" altLang="en-US" i="1" dirty="0">
                <a:sym typeface="+mn-ea"/>
              </a:rPr>
              <a:t>计划</a:t>
            </a:r>
            <a:endParaRPr lang="zh-CN" altLang="en-US" i="1" dirty="0"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1710.0015748031497,&quot;width&quot;:1710}"/>
  <p:tag name="KSO_WM_BEAUTIFY_FLAG" val=""/>
</p:tagLst>
</file>

<file path=ppt/tags/tag10.xml><?xml version="1.0" encoding="utf-8"?>
<p:tagLst xmlns:p="http://schemas.openxmlformats.org/presentationml/2006/main">
  <p:tag name="KSO_WPP_MARK_KEY" val="77b1019b-e9c6-4b98-b65d-9365dc37546d"/>
  <p:tag name="COMMONDATA" val="eyJoZGlkIjoiYmM2MDQ2OWNjNmM4MDExNzFlOWI0MGM5MjA2Yzk0MzUifQ=="/>
  <p:tag name="commondata" val="eyJoZGlkIjoiNDIxN2MzZWJhMjA3NDE0OTk1ZWJkYTg0NTNmZGRjZDA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PLACING_PICTURE_USER_VIEWPORT" val="{&quot;height&quot;:1710.0015748031497,&quot;width&quot;:1710}"/>
  <p:tag name="KSO_WM_BEAUTIFY_FLAG" val="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WPS 演示</Application>
  <PresentationFormat>宽屏</PresentationFormat>
  <Paragraphs>24</Paragraphs>
  <Slides>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7" baseType="lpstr">
      <vt:lpstr>Arial</vt:lpstr>
      <vt:lpstr>宋体</vt:lpstr>
      <vt:lpstr>Wingdings</vt:lpstr>
      <vt:lpstr>Tw Cen MT</vt:lpstr>
      <vt:lpstr>Palatino Linotype</vt:lpstr>
      <vt:lpstr>华文仿宋</vt:lpstr>
      <vt:lpstr>Tw Cen MT</vt:lpstr>
      <vt:lpstr>Wingdings</vt:lpstr>
      <vt:lpstr>Times New Roman</vt:lpstr>
      <vt:lpstr>微软雅黑</vt:lpstr>
      <vt:lpstr>Calibri</vt:lpstr>
      <vt:lpstr>Arial Unicode MS</vt:lpstr>
      <vt:lpstr>Median</vt:lpstr>
      <vt:lpstr>meeting</vt:lpstr>
      <vt:lpstr>最近进展</vt:lpstr>
      <vt:lpstr>想讨论的问题</vt:lpstr>
      <vt:lpstr>后续计划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14430</cp:lastModifiedBy>
  <cp:revision>619</cp:revision>
  <dcterms:created xsi:type="dcterms:W3CDTF">2019-12-20T05:04:00Z</dcterms:created>
  <dcterms:modified xsi:type="dcterms:W3CDTF">2023-10-25T06:38:23Z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3B58F6A4B3E34C43914CBD5C256C7631_13</vt:lpwstr>
  </property>
</Properties>
</file>