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49" r:id="rId3"/>
    <p:sldId id="684" r:id="rId5"/>
    <p:sldId id="637" r:id="rId6"/>
    <p:sldId id="703" r:id="rId7"/>
    <p:sldId id="686" r:id="rId8"/>
    <p:sldId id="639" r:id="rId9"/>
    <p:sldId id="641" r:id="rId10"/>
    <p:sldId id="642" r:id="rId11"/>
    <p:sldId id="704" r:id="rId12"/>
    <p:sldId id="646" r:id="rId13"/>
    <p:sldId id="645" r:id="rId14"/>
    <p:sldId id="652" r:id="rId15"/>
    <p:sldId id="715" r:id="rId16"/>
    <p:sldId id="651" r:id="rId17"/>
    <p:sldId id="719" r:id="rId18"/>
    <p:sldId id="716" r:id="rId19"/>
    <p:sldId id="717" r:id="rId20"/>
    <p:sldId id="718" r:id="rId21"/>
    <p:sldId id="387" r:id="rId22"/>
    <p:sldId id="714" r:id="rId23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9" userDrawn="1">
          <p15:clr>
            <a:srgbClr val="A4A3A4"/>
          </p15:clr>
        </p15:guide>
        <p15:guide id="2" pos="379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  <p:cmAuthor id="2" name="xia chenao" initials="xc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C55A11"/>
    <a:srgbClr val="8FAADC"/>
    <a:srgbClr val="F0F7EB"/>
    <a:srgbClr val="FDC200"/>
    <a:srgbClr val="C65A11"/>
    <a:srgbClr val="94B6D2"/>
    <a:srgbClr val="DD7F47"/>
    <a:srgbClr val="383E40"/>
    <a:srgbClr val="413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2" autoAdjust="0"/>
    <p:restoredTop sz="81972" autoAdjust="0"/>
  </p:normalViewPr>
  <p:slideViewPr>
    <p:cSldViewPr snapToGrid="0" showGuides="1">
      <p:cViewPr>
        <p:scale>
          <a:sx n="93" d="100"/>
          <a:sy n="93" d="100"/>
        </p:scale>
        <p:origin x="1208" y="352"/>
      </p:cViewPr>
      <p:guideLst>
        <p:guide orient="horz" pos="2229"/>
        <p:guide pos="37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56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下面简单介绍一下本文</a:t>
            </a:r>
            <a:r>
              <a:rPr lang="zh-CN" altLang="en-US"/>
              <a:t>任务的主要</a:t>
            </a:r>
            <a:r>
              <a:rPr lang="zh-CN" altLang="en-US"/>
              <a:t>流程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首先，</a:t>
            </a:r>
            <a:r>
              <a:rPr lang="en-US" altLang="zh-CN"/>
              <a:t>agent</a:t>
            </a:r>
            <a:r>
              <a:rPr lang="zh-CN" altLang="en-US"/>
              <a:t>的输入是当前位置的全景图和位置信息，以及周围其他可导航点的位置</a:t>
            </a:r>
            <a:r>
              <a:rPr lang="zh-CN" altLang="en-US"/>
              <a:t>信息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一方面保留当前位置的视觉和位置</a:t>
            </a:r>
            <a:r>
              <a:rPr lang="zh-CN" altLang="en-US">
                <a:sym typeface="+mn-ea"/>
              </a:rPr>
              <a:t>信息进行细粒度的局部行为预测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另一方面</a:t>
            </a:r>
            <a:r>
              <a:rPr lang="zh-CN" altLang="en-US"/>
              <a:t>将当前的位置的输入，从</a:t>
            </a:r>
            <a:r>
              <a:rPr lang="en-US" altLang="zh-CN"/>
              <a:t>0</a:t>
            </a:r>
            <a:r>
              <a:rPr lang="zh-CN" altLang="en-US"/>
              <a:t>开始构建拓扑图，从而进行全局的动作空间</a:t>
            </a:r>
            <a:r>
              <a:rPr lang="zh-CN" altLang="en-US"/>
              <a:t>预测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最后将局部和全局的预测进行动态融合之后，预测下一个全局的可导航</a:t>
            </a:r>
            <a:r>
              <a:rPr lang="zh-CN" altLang="en-US"/>
              <a:t>的位置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最后通过弗洛伊德算法进行最短路径规划到达下一个预测点，（注意，</a:t>
            </a:r>
            <a:r>
              <a:rPr lang="en-US" altLang="zh-CN"/>
              <a:t>step t</a:t>
            </a:r>
            <a:r>
              <a:rPr lang="zh-CN" altLang="en-US"/>
              <a:t>是</a:t>
            </a:r>
            <a:r>
              <a:rPr lang="en-US" altLang="zh-CN"/>
              <a:t>g</a:t>
            </a:r>
            <a:r>
              <a:rPr lang="zh-CN" altLang="en-US"/>
              <a:t>，而</a:t>
            </a:r>
            <a:r>
              <a:rPr lang="en-US" altLang="zh-CN"/>
              <a:t>step t+1</a:t>
            </a:r>
            <a:r>
              <a:rPr lang="zh-CN" altLang="en-US"/>
              <a:t>是</a:t>
            </a:r>
            <a:r>
              <a:rPr lang="en-US" altLang="zh-CN"/>
              <a:t>h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 sz="18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这一页主要介绍一些本文中</a:t>
            </a:r>
            <a:r>
              <a:rPr lang="zh-CN" altLang="en-US"/>
              <a:t>的符号</a:t>
            </a:r>
            <a:r>
              <a:rPr lang="zh-CN" altLang="en-US"/>
              <a:t>定义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VLN</a:t>
            </a:r>
            <a:r>
              <a:rPr lang="zh-CN" altLang="en-US"/>
              <a:t>环境可以用图表示，其中</a:t>
            </a:r>
            <a:r>
              <a:rPr lang="en-US" altLang="zh-CN"/>
              <a:t>v</a:t>
            </a:r>
            <a:r>
              <a:rPr lang="zh-CN" altLang="en-US"/>
              <a:t>表示可导航节点，</a:t>
            </a:r>
            <a:r>
              <a:rPr lang="en-US" altLang="zh-CN"/>
              <a:t>e</a:t>
            </a:r>
            <a:r>
              <a:rPr lang="zh-CN" altLang="en-US"/>
              <a:t>表示边，论文里面通常使用含有下标</a:t>
            </a:r>
            <a:r>
              <a:rPr lang="en-US" altLang="zh-CN"/>
              <a:t>t</a:t>
            </a:r>
            <a:r>
              <a:rPr lang="zh-CN" altLang="en-US"/>
              <a:t>的符号，表示第</a:t>
            </a:r>
            <a:r>
              <a:rPr lang="en-US" altLang="zh-CN"/>
              <a:t>t</a:t>
            </a:r>
            <a:r>
              <a:rPr lang="zh-CN" altLang="en-US"/>
              <a:t>步得到的环境</a:t>
            </a:r>
            <a:r>
              <a:rPr lang="zh-CN" altLang="en-US"/>
              <a:t>图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对象特征是使用注释的</a:t>
            </a:r>
            <a:r>
              <a:rPr lang="en-US" altLang="zh-CN"/>
              <a:t>object bounding box</a:t>
            </a:r>
            <a:r>
              <a:rPr lang="zh-CN" altLang="en-US"/>
              <a:t>或者自动的</a:t>
            </a:r>
            <a:r>
              <a:rPr lang="en-US" altLang="zh-CN"/>
              <a:t>object</a:t>
            </a:r>
            <a:r>
              <a:rPr lang="zh-CN" altLang="en-US"/>
              <a:t>检测器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这一部分介绍拓扑图是如何构建的，以及途中的节点是怎么表示</a:t>
            </a:r>
            <a:r>
              <a:rPr lang="zh-CN" altLang="en-US"/>
              <a:t>的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代理做出一个</a:t>
            </a:r>
            <a:r>
              <a:rPr lang="en-US" altLang="zh-CN"/>
              <a:t>action</a:t>
            </a:r>
            <a:r>
              <a:rPr lang="zh-CN" altLang="en-US"/>
              <a:t>之后，得到新节点的视觉信息，</a:t>
            </a:r>
            <a:r>
              <a:rPr lang="en-US" altLang="zh-CN"/>
              <a:t>agent</a:t>
            </a:r>
            <a:r>
              <a:rPr lang="zh-CN" altLang="en-US"/>
              <a:t>向</a:t>
            </a:r>
            <a:r>
              <a:rPr lang="en-US" altLang="zh-CN"/>
              <a:t>graph</a:t>
            </a:r>
            <a:r>
              <a:rPr lang="zh-CN" altLang="en-US"/>
              <a:t>中添加节点，并更新节点</a:t>
            </a:r>
            <a:r>
              <a:rPr lang="zh-CN" altLang="en-US"/>
              <a:t>表示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图中黄色的节点是访问过的节点，蓝色的节点是与访问过的节点相邻的节点，红色的节点是当前的节点</a:t>
            </a:r>
            <a:endParaRPr lang="zh-CN" altLang="en-US"/>
          </a:p>
          <a:p>
            <a:r>
              <a:rPr lang="zh-CN" altLang="en-US"/>
              <a:t>黄色和红色的节点都是访问的</a:t>
            </a:r>
            <a:r>
              <a:rPr lang="zh-CN" altLang="en-US"/>
              <a:t>节点因此可以接收全景图，但是蓝色节点的信息只能接收黄</a:t>
            </a:r>
            <a:r>
              <a:rPr lang="en-US" altLang="zh-CN"/>
              <a:t>/</a:t>
            </a:r>
            <a:r>
              <a:rPr lang="zh-CN" altLang="en-US"/>
              <a:t>红节点能访问到的那个</a:t>
            </a:r>
            <a:r>
              <a:rPr lang="en-US" altLang="zh-CN"/>
              <a:t>view</a:t>
            </a:r>
            <a:r>
              <a:rPr lang="zh-CN" altLang="en-US"/>
              <a:t>，所以他们的视觉表示</a:t>
            </a:r>
            <a:r>
              <a:rPr lang="zh-CN" altLang="en-US"/>
              <a:t>不同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在每个节点，可以接收到当前的全景图，他包括图像特征和对象特征，使用自注意进行编码，</a:t>
            </a:r>
            <a:endParaRPr lang="zh-CN" altLang="en-US"/>
          </a:p>
          <a:p>
            <a:r>
              <a:rPr lang="zh-CN" altLang="en-US"/>
              <a:t>为了方便表示，编码后的</a:t>
            </a:r>
            <a:r>
              <a:rPr lang="en-US" altLang="zh-CN"/>
              <a:t>Rt</a:t>
            </a:r>
            <a:r>
              <a:rPr lang="zh-CN" altLang="en-US"/>
              <a:t>仍表示为</a:t>
            </a:r>
            <a:r>
              <a:rPr lang="en-US" altLang="zh-CN"/>
              <a:t>Rt</a:t>
            </a:r>
            <a:r>
              <a:rPr lang="zh-CN" altLang="en-US"/>
              <a:t>，也就是红色加圈的节点的视觉</a:t>
            </a:r>
            <a:r>
              <a:rPr lang="zh-CN" altLang="en-US"/>
              <a:t>表示</a:t>
            </a:r>
            <a:endParaRPr lang="zh-CN" altLang="en-US"/>
          </a:p>
          <a:p>
            <a:r>
              <a:rPr lang="zh-CN" altLang="en-US"/>
              <a:t>红色不加圆圈的是</a:t>
            </a:r>
            <a:r>
              <a:rPr lang="en-US" altLang="zh-CN"/>
              <a:t>Rt</a:t>
            </a:r>
            <a:r>
              <a:rPr lang="zh-CN" altLang="en-US"/>
              <a:t>和</a:t>
            </a:r>
            <a:r>
              <a:rPr lang="en-US" altLang="zh-CN"/>
              <a:t>Ot</a:t>
            </a:r>
            <a:r>
              <a:rPr lang="zh-CN" altLang="en-US"/>
              <a:t>平均池化视觉</a:t>
            </a:r>
            <a:r>
              <a:rPr lang="zh-CN" altLang="en-US"/>
              <a:t>表示</a:t>
            </a:r>
            <a:endParaRPr lang="zh-CN" altLang="en-US"/>
          </a:p>
          <a:p>
            <a:r>
              <a:rPr lang="zh-CN" altLang="en-US"/>
              <a:t>对于蓝色可导航的点，只能接收从访问的位置观察到的</a:t>
            </a:r>
            <a:r>
              <a:rPr lang="en-US" altLang="zh-CN"/>
              <a:t>view</a:t>
            </a:r>
            <a:r>
              <a:rPr lang="zh-CN" altLang="en-US"/>
              <a:t>，如果可以从多个访问过的位置被观察到就累加这些</a:t>
            </a:r>
            <a:r>
              <a:rPr lang="en-US" altLang="zh-CN"/>
              <a:t>view</a:t>
            </a:r>
            <a:endParaRPr lang="en-US" altLang="zh-CN"/>
          </a:p>
          <a:p>
            <a:r>
              <a:rPr lang="zh-CN" altLang="en-US"/>
              <a:t>对于蓝色的节点编码和上面的一样，但是他的输入没有</a:t>
            </a:r>
            <a:r>
              <a:rPr lang="en-US" altLang="zh-CN"/>
              <a:t>object</a:t>
            </a:r>
            <a:r>
              <a:rPr lang="zh-CN" altLang="en-US"/>
              <a:t>之后部分观察到的</a:t>
            </a:r>
            <a:r>
              <a:rPr lang="en-US" altLang="zh-CN"/>
              <a:t>view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vi</a:t>
            </a:r>
            <a:r>
              <a:rPr lang="zh-CN" altLang="en-US"/>
              <a:t>表示节点</a:t>
            </a:r>
            <a:r>
              <a:rPr lang="en-US" altLang="zh-CN"/>
              <a:t>Vi</a:t>
            </a:r>
            <a:r>
              <a:rPr lang="zh-CN" altLang="en-US"/>
              <a:t>池化后的视觉</a:t>
            </a:r>
            <a:r>
              <a:rPr lang="zh-CN" altLang="en-US"/>
              <a:t>表示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在得到上面的节点视觉表示之后，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当前构建的</a:t>
            </a:r>
            <a:r>
              <a:rPr lang="en-US" altLang="zh-CN"/>
              <a:t>map</a:t>
            </a:r>
            <a:r>
              <a:rPr lang="zh-CN" altLang="en-US"/>
              <a:t>用来与指令结合进行全局预测，也就是对</a:t>
            </a:r>
            <a:r>
              <a:rPr lang="en-US" altLang="zh-CN"/>
              <a:t>map</a:t>
            </a:r>
            <a:r>
              <a:rPr lang="zh-CN" altLang="en-US"/>
              <a:t>上所有的节点</a:t>
            </a:r>
            <a:r>
              <a:rPr lang="zh-CN" altLang="en-US"/>
              <a:t>打分</a:t>
            </a:r>
            <a:endParaRPr lang="zh-CN" altLang="en-US"/>
          </a:p>
          <a:p>
            <a:r>
              <a:rPr lang="zh-CN" altLang="en-US">
                <a:sym typeface="+mn-ea"/>
              </a:rPr>
              <a:t>当前节点用来与指令编码结合进行细粒度的局部动作预测，同样也会预测一个</a:t>
            </a:r>
            <a:r>
              <a:rPr lang="en-US" altLang="zh-CN">
                <a:sym typeface="+mn-ea"/>
              </a:rPr>
              <a:t>object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由于局部预测空间是全局预测空间的子集，所有可以将局部预测和全局预测结果动态融合进行全局预测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下面将分别介绍全局和局部预测编码，以及动态融合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在得到上面的节点视觉表示之后，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当前构建的</a:t>
            </a:r>
            <a:r>
              <a:rPr lang="en-US" altLang="zh-CN"/>
              <a:t>map</a:t>
            </a:r>
            <a:r>
              <a:rPr lang="zh-CN" altLang="en-US"/>
              <a:t>用来与指令结合进行全局预测，也就是对</a:t>
            </a:r>
            <a:r>
              <a:rPr lang="en-US" altLang="zh-CN"/>
              <a:t>map</a:t>
            </a:r>
            <a:r>
              <a:rPr lang="zh-CN" altLang="en-US"/>
              <a:t>上所有的节点</a:t>
            </a:r>
            <a:r>
              <a:rPr lang="zh-CN" altLang="en-US"/>
              <a:t>打分</a:t>
            </a:r>
            <a:endParaRPr lang="zh-CN" altLang="en-US"/>
          </a:p>
          <a:p>
            <a:r>
              <a:rPr lang="zh-CN" altLang="en-US">
                <a:sym typeface="+mn-ea"/>
              </a:rPr>
              <a:t>当前节点用来与指令编码结合进行细粒度的局部动作预测，同样也会预测一个</a:t>
            </a:r>
            <a:r>
              <a:rPr lang="en-US" altLang="zh-CN">
                <a:sym typeface="+mn-ea"/>
              </a:rPr>
              <a:t>object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由于局部预测空间是全局预测空间的子集，所有可以将局部预测和全局预测结果动态融合进行全局预测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下面将分别介绍全局和局部预测编码，以及动态融合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tags" Target="../tags/tag2.xml"/><Relationship Id="rId3" Type="http://schemas.openxmlformats.org/officeDocument/2006/relationships/image" Target="../media/image1.tiff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tx1">
            <a:alpha val="3098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 userDrawn="1"/>
        </p:nvSpPr>
        <p:spPr>
          <a:xfrm>
            <a:off x="719666" y="6450013"/>
            <a:ext cx="5952067" cy="3111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Hefei University of Technology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815415" y="1124744"/>
            <a:ext cx="10657183" cy="1440160"/>
          </a:xfrm>
        </p:spPr>
        <p:txBody>
          <a:bodyPr anchor="b"/>
          <a:lstStyle>
            <a:lvl1pPr algn="ctr">
              <a:defRPr sz="3400" cap="none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73605" y="3573016"/>
            <a:ext cx="8940800" cy="1512168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aseline="0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 l="22890" b="-834"/>
          <a:stretch>
            <a:fillRect/>
          </a:stretch>
        </p:blipFill>
        <p:spPr>
          <a:xfrm>
            <a:off x="55245" y="57785"/>
            <a:ext cx="2141220" cy="6908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 l="321" r="321"/>
          <a:stretch>
            <a:fillRect/>
          </a:stretch>
        </p:blipFill>
        <p:spPr>
          <a:xfrm>
            <a:off x="11105977" y="174"/>
            <a:ext cx="1085850" cy="1085851"/>
          </a:xfrm>
          <a:prstGeom prst="ellipse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Hefei University of Technology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54C9AD6-0D67-455E-A4D9-6A9C21E17F07}" type="slidenum">
              <a:rPr lang="zh-CN" altLang="en-US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 of Media Computing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 rot="5400000">
            <a:off x="8075084" y="103717"/>
            <a:ext cx="533400" cy="32596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6978E6-75E6-48AE-BCBF-80526548051E}" type="slidenum">
              <a:rPr lang="zh-CN" altLang="en-US" smtClean="0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5" y="228600"/>
            <a:ext cx="8434916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>
          <a:xfrm>
            <a:off x="8128000" y="6400801"/>
            <a:ext cx="3556000" cy="2127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9B60C33-563D-4026-883F-7939630F028B}" type="datetime1">
              <a:rPr lang="en-US" altLang="zh-CN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8001" y="6400801"/>
            <a:ext cx="7228417" cy="212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prstClr val="black"/>
                </a:solidFill>
              </a:rPr>
              <a:t>基于用户兴趣建模的推荐方法及应用研究</a:t>
            </a: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14955AC-F55D-4EF9-A0E8-CEB26157A64F}" type="slidenum">
              <a:rPr lang="zh-CN" altLang="en-US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5" y="228600"/>
            <a:ext cx="8434916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486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xfrm>
            <a:off x="8128000" y="6400801"/>
            <a:ext cx="3556000" cy="2127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76326C9-F290-4A5D-B51E-9BEA18CC2D15}" type="datetime1">
              <a:rPr lang="en-US" altLang="zh-CN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8001" y="6400801"/>
            <a:ext cx="7228417" cy="212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</a:rPr>
              <a:t>click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75F148C-ABE4-4AA3-A56D-943E43B2721D}" type="slidenum">
              <a:rPr lang="zh-CN" altLang="en-US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 of Media Computing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5" y="228600"/>
            <a:ext cx="8434916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2954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A2D9EB6-027E-4FA4-8949-B0E595530940}" type="slidenum">
              <a:rPr lang="zh-CN" altLang="en-US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 of Media Computing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5" y="228600"/>
            <a:ext cx="8434916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295400"/>
            <a:ext cx="111760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181EE71-9DCE-4B9B-AD1A-BD288EF9D109}" type="slidenum">
              <a:rPr lang="zh-CN" altLang="en-US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 of Media Computing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5" y="228600"/>
            <a:ext cx="8434916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D1574E5-4047-44DF-A822-CAF77FCF252B}" type="slidenum">
              <a:rPr lang="zh-CN" altLang="en-US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5" y="228600"/>
            <a:ext cx="8434916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12954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>
          <a:xfrm>
            <a:off x="8128000" y="6400801"/>
            <a:ext cx="3556000" cy="2127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B55D58D-1C0E-4288-85A2-7C802EED5962}" type="datetime1">
              <a:rPr lang="en-US" altLang="zh-CN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8001" y="6400801"/>
            <a:ext cx="7228417" cy="212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prstClr val="black"/>
                </a:solidFill>
              </a:rPr>
              <a:t>基于用户兴趣建模的推荐方法及应用研究</a:t>
            </a: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A28FA9A-BE72-4ABD-9DC1-C7B520EA4138}" type="slidenum">
              <a:rPr lang="zh-CN" altLang="en-US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2685" y="228600"/>
            <a:ext cx="8434916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12954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0" y="39243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>
          <a:xfrm>
            <a:off x="8128000" y="6400801"/>
            <a:ext cx="3556000" cy="2127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D694A8F-AED9-40BC-B643-8F35AAB265D6}" type="datetime1">
              <a:rPr lang="en-US" altLang="zh-CN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8001" y="6400801"/>
            <a:ext cx="7228417" cy="212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prstClr val="black"/>
                </a:solidFill>
              </a:rPr>
              <a:t>基于用户兴趣建模的推荐方法及应用研究</a:t>
            </a: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2CA83C8-4750-41DC-9D23-B7A15298B72F}" type="slidenum">
              <a:rPr lang="zh-CN" altLang="en-US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 of Media Computing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5" y="228600"/>
            <a:ext cx="8434916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295400"/>
            <a:ext cx="11176000" cy="2476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68FB3A1-0DCE-486C-B242-E54861D38F63}" type="slidenum">
              <a:rPr lang="zh-CN" altLang="en-US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91440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Slide Number Placeholder 22"/>
          <p:cNvSpPr txBox="1"/>
          <p:nvPr userDrawn="1"/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 anchor="ctr">
            <a:normAutofit fontScale="85000" lnSpcReduction="20000"/>
          </a:bodyPr>
          <a:lstStyle>
            <a:defPPr>
              <a:defRPr lang="zh-CN"/>
            </a:defPPr>
            <a:lvl1pPr marL="0" algn="ctr" defTabSz="914400" rtl="0" eaLnBrk="1" latinLnBrk="0" hangingPunct="1">
              <a:defRPr sz="1400" b="1" kern="1200">
                <a:solidFill>
                  <a:schemeClr val="bg1"/>
                </a:solidFill>
                <a:latin typeface="Tw Cen MT" panose="020B0602020104020603" pitchFamily="34" charset="0"/>
                <a:ea typeface="宋体" panose="02010600030101010101" pitchFamily="2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63990C5-A130-4402-9DB1-275671C4A9B0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36864" cy="612648"/>
          </a:xfrm>
        </p:spPr>
        <p:txBody>
          <a:bodyPr/>
          <a:lstStyle>
            <a:lvl1pPr>
              <a:defRPr sz="3200" b="1" baseline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268760"/>
            <a:ext cx="11521280" cy="4968552"/>
          </a:xfrm>
        </p:spPr>
        <p:txBody>
          <a:bodyPr/>
          <a:lstStyle>
            <a:lvl1pPr>
              <a:defRPr sz="32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2pPr>
            <a:lvl3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3pPr>
            <a:lvl4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4pPr>
            <a:lvl5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 of Media Computing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F8F5A7D-A913-4365-B0C4-F4D002EF1598}" type="slidenum">
              <a:rPr lang="zh-CN" altLang="en-US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5" y="228600"/>
            <a:ext cx="8434916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295400"/>
            <a:ext cx="11176000" cy="5105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8128000" y="6400801"/>
            <a:ext cx="3556000" cy="2127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5C19FFA-D9BE-4D43-A549-2D05C781EA00}" type="datetime1">
              <a:rPr lang="en-US" altLang="zh-CN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8001" y="6400801"/>
            <a:ext cx="7228417" cy="2127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 情境感知的信息推荐方法</a:t>
            </a: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6AD22B6-D973-4277-9A05-6981672BD26B}" type="slidenum">
              <a:rPr lang="zh-CN" altLang="en-US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723900" y="0"/>
            <a:ext cx="3162300" cy="4629150"/>
          </a:xfrm>
          <a:custGeom>
            <a:avLst/>
            <a:gdLst>
              <a:gd name="connsiteX0" fmla="*/ 0 w 3162300"/>
              <a:gd name="connsiteY0" fmla="*/ 0 h 4629150"/>
              <a:gd name="connsiteX1" fmla="*/ 3162300 w 3162300"/>
              <a:gd name="connsiteY1" fmla="*/ 0 h 4629150"/>
              <a:gd name="connsiteX2" fmla="*/ 3162300 w 3162300"/>
              <a:gd name="connsiteY2" fmla="*/ 4629150 h 4629150"/>
              <a:gd name="connsiteX3" fmla="*/ 0 w 3162300"/>
              <a:gd name="connsiteY3" fmla="*/ 4629150 h 462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2300" h="4629150">
                <a:moveTo>
                  <a:pt x="0" y="0"/>
                </a:moveTo>
                <a:lnTo>
                  <a:pt x="3162300" y="0"/>
                </a:lnTo>
                <a:lnTo>
                  <a:pt x="3162300" y="4629150"/>
                </a:lnTo>
                <a:lnTo>
                  <a:pt x="0" y="462915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vert="horz" wrap="square" lIns="90000" tIns="46800" rIns="90000" bIns="46800" rtlCol="0" anchor="ctr">
            <a:noAutofit/>
          </a:bodyPr>
          <a:lstStyle>
            <a:lvl1pPr algn="ctr">
              <a:defRPr sz="1600"/>
            </a:lvl1pPr>
          </a:lstStyle>
          <a:p>
            <a:pPr marL="228600" marR="0" lvl="0" indent="-22860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/>
            </a:pPr>
            <a:endParaRPr kumimoji="0" lang="en-US" sz="1600" b="0" i="0" u="none" strike="noStrike" kern="1200" cap="none" spc="15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343900" y="2802404"/>
            <a:ext cx="3162300" cy="4055596"/>
          </a:xfrm>
          <a:custGeom>
            <a:avLst/>
            <a:gdLst>
              <a:gd name="connsiteX0" fmla="*/ 0 w 3162300"/>
              <a:gd name="connsiteY0" fmla="*/ 0 h 4055596"/>
              <a:gd name="connsiteX1" fmla="*/ 3162300 w 3162300"/>
              <a:gd name="connsiteY1" fmla="*/ 0 h 4055596"/>
              <a:gd name="connsiteX2" fmla="*/ 3162300 w 3162300"/>
              <a:gd name="connsiteY2" fmla="*/ 4055596 h 4055596"/>
              <a:gd name="connsiteX3" fmla="*/ 0 w 3162300"/>
              <a:gd name="connsiteY3" fmla="*/ 4055596 h 4055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2300" h="4055596">
                <a:moveTo>
                  <a:pt x="0" y="0"/>
                </a:moveTo>
                <a:lnTo>
                  <a:pt x="3162300" y="0"/>
                </a:lnTo>
                <a:lnTo>
                  <a:pt x="3162300" y="4055596"/>
                </a:lnTo>
                <a:lnTo>
                  <a:pt x="0" y="4055596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vert="horz" wrap="square" lIns="90000" tIns="46800" rIns="90000" bIns="46800" rtlCol="0" anchor="ctr">
            <a:noAutofit/>
          </a:bodyPr>
          <a:lstStyle>
            <a:lvl1pPr algn="ctr">
              <a:defRPr sz="1600"/>
            </a:lvl1pPr>
          </a:lstStyle>
          <a:p>
            <a:pPr marL="228600" marR="0" lvl="0" indent="-22860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/>
            </a:pPr>
            <a:endParaRPr kumimoji="0" lang="en-US" sz="1600" b="0" i="0" u="none" strike="noStrike" kern="1200" cap="none" spc="15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</p:nvPr>
        </p:nvSpPr>
        <p:spPr>
          <a:xfrm>
            <a:off x="612000" y="6314400"/>
            <a:ext cx="2700000" cy="316800"/>
          </a:xfrm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4"/>
          </p:nvPr>
        </p:nvSpPr>
        <p:spPr>
          <a:xfrm>
            <a:off x="4116000" y="6314400"/>
            <a:ext cx="3960000" cy="316800"/>
          </a:xfrm>
        </p:spPr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>
          <a:xfrm>
            <a:off x="8877600" y="6314400"/>
            <a:ext cx="2700000" cy="316800"/>
          </a:xfrm>
        </p:spPr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Hefei University of Technology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10"/>
          <p:cNvSpPr/>
          <p:nvPr userDrawn="1"/>
        </p:nvSpPr>
        <p:spPr>
          <a:xfrm>
            <a:off x="0" y="91440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Slide Number Placeholder 22"/>
          <p:cNvSpPr txBox="1"/>
          <p:nvPr userDrawn="1"/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 anchor="ctr">
            <a:normAutofit fontScale="85000" lnSpcReduction="20000"/>
          </a:bodyPr>
          <a:lstStyle>
            <a:defPPr>
              <a:defRPr lang="zh-CN"/>
            </a:defPPr>
            <a:lvl1pPr marL="0" algn="ctr" defTabSz="914400" rtl="0" eaLnBrk="1" latinLnBrk="0" hangingPunct="1">
              <a:defRPr sz="1400" b="1" kern="1200">
                <a:solidFill>
                  <a:schemeClr val="bg1"/>
                </a:solidFill>
                <a:latin typeface="Tw Cen MT" panose="020B0602020104020603" pitchFamily="34" charset="0"/>
                <a:ea typeface="宋体" panose="02010600030101010101" pitchFamily="2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73EDBEF-BB9B-4FDF-9B40-BE0642952BED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1" name="Slide Number Placeholder 12"/>
          <p:cNvSpPr>
            <a:spLocks noGrp="1"/>
          </p:cNvSpPr>
          <p:nvPr>
            <p:ph type="sldNum" sz="quarter" idx="10"/>
          </p:nvPr>
        </p:nvSpPr>
        <p:spPr>
          <a:xfrm>
            <a:off x="0" y="1752601"/>
            <a:ext cx="1727200" cy="701675"/>
          </a:xfrm>
          <a:prstGeom prst="rect">
            <a:avLst/>
          </a:prstGeom>
        </p:spPr>
        <p:txBody>
          <a:bodyPr>
            <a:noAutofit/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240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200DE8-E4F7-495A-B070-6DE81204F001}" type="slidenum">
              <a:rPr lang="zh-CN" altLang="en-US" smtClean="0"/>
            </a:fld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Hefei University of Technology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Rectangle 13"/>
          <p:cNvSpPr/>
          <p:nvPr userDrawn="1"/>
        </p:nvSpPr>
        <p:spPr>
          <a:xfrm>
            <a:off x="8467" y="915988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Slide Number Placeholder 9"/>
          <p:cNvSpPr txBox="1"/>
          <p:nvPr userDrawn="1"/>
        </p:nvSpPr>
        <p:spPr>
          <a:xfrm>
            <a:off x="8467" y="908051"/>
            <a:ext cx="711200" cy="244475"/>
          </a:xfrm>
          <a:prstGeom prst="rect">
            <a:avLst/>
          </a:prstGeom>
        </p:spPr>
        <p:txBody>
          <a:bodyPr anchor="ctr">
            <a:normAutofit fontScale="85000" lnSpcReduction="20000"/>
          </a:bodyPr>
          <a:lstStyle>
            <a:defPPr>
              <a:defRPr lang="zh-CN"/>
            </a:defPPr>
            <a:lvl1pPr marL="0" algn="ctr" defTabSz="914400" rtl="0" eaLnBrk="1" latinLnBrk="0" hangingPunct="1">
              <a:defRPr sz="1400" b="1" kern="1200">
                <a:solidFill>
                  <a:srgbClr val="FFFFFF"/>
                </a:solidFill>
                <a:latin typeface="Tw Cen MT" panose="020B0602020104020603" pitchFamily="34" charset="0"/>
                <a:ea typeface="宋体" panose="02010600030101010101" pitchFamily="2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CB037D-E1D6-4793-B17B-33D5894D583F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 panose="020B0602020104020603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38B3BE9-A2EF-4FEE-8BA7-288B6F297F7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Tw Cen MT" panose="020B0602020104020603" pitchFamily="34" charset="0"/>
                <a:ea typeface="+mn-ea"/>
              </a:defRPr>
            </a:lvl1pPr>
          </a:lstStyle>
          <a:p>
            <a:pPr>
              <a:defRPr/>
            </a:pPr>
            <a:fld id="{7BC30029-9058-4FD4-A222-AC3863DC216E}" type="datetime1">
              <a:rPr lang="en-US" altLang="zh-CN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27CE2CC-513C-403C-8E21-48F63532F20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Hefei University of Technology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6E82EC5-08BA-49F9-9E6E-6D82CFED641E}" type="slidenum">
              <a:rPr lang="zh-CN" altLang="en-US" smtClean="0">
                <a:solidFill>
                  <a:prstClr val="black"/>
                </a:solidFill>
              </a:rPr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Tw Cen MT" panose="020B0602020104020603" pitchFamily="34" charset="0"/>
                <a:ea typeface="+mn-ea"/>
              </a:defRPr>
            </a:lvl1pPr>
          </a:lstStyle>
          <a:p>
            <a:pPr>
              <a:defRPr/>
            </a:pPr>
            <a:fld id="{B3CF26E2-D51C-4C7A-A78B-8DEC64E2690C}" type="datetime1">
              <a:rPr lang="en-US" altLang="zh-CN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Tw Cen MT" panose="020B0602020104020603" pitchFamily="34" charset="0"/>
                <a:ea typeface="+mn-ea"/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 情境感知的信息推荐方法</a:t>
            </a: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89EAC3-5AC7-4B69-B892-7D4B7EAD0053}" type="slidenum">
              <a:rPr lang="zh-CN" altLang="en-US" smtClean="0">
                <a:solidFill>
                  <a:srgbClr val="775F55"/>
                </a:solidFill>
              </a:rPr>
            </a:fld>
            <a:endParaRPr lang="en-US" altLang="zh-CN">
              <a:solidFill>
                <a:srgbClr val="775F55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 of Media Computing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90B663D-04B8-4C14-B51D-633F0857D19A}" type="slidenum">
              <a:rPr lang="zh-CN" altLang="en-US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Hefei University of Technology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2"/>
          <p:cNvSpPr>
            <a:spLocks noGrp="1"/>
          </p:cNvSpPr>
          <p:nvPr>
            <p:ph type="sldNum" sz="quarter" idx="10"/>
          </p:nvPr>
        </p:nvSpPr>
        <p:spPr>
          <a:xfrm>
            <a:off x="0" y="4667251"/>
            <a:ext cx="1930400" cy="6635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280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CDC3390-C21B-4241-825A-F60EB3D7362A}" type="slidenum">
              <a:rPr lang="zh-CN" altLang="en-US" smtClean="0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image" Target="../media/image2.jpeg"/><Relationship Id="rId24" Type="http://schemas.openxmlformats.org/officeDocument/2006/relationships/tags" Target="../tags/tag9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>
            <p:custDataLst>
              <p:tags r:id="rId24"/>
            </p:custDataLst>
          </p:nvPr>
        </p:nvPicPr>
        <p:blipFill>
          <a:blip r:embed="rId25"/>
          <a:srcRect l="321" r="321"/>
          <a:stretch>
            <a:fillRect/>
          </a:stretch>
        </p:blipFill>
        <p:spPr>
          <a:xfrm>
            <a:off x="11155045" y="-34925"/>
            <a:ext cx="1030605" cy="1030605"/>
          </a:xfrm>
          <a:prstGeom prst="ellipse">
            <a:avLst/>
          </a:prstGeom>
        </p:spPr>
      </p:pic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302685" y="228600"/>
            <a:ext cx="843491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508000" y="1295400"/>
            <a:ext cx="11176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87400" y="914400"/>
            <a:ext cx="11404600" cy="228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Palatino Linotype" panose="02040502050505030304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  <a:ea typeface="华文仿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  <a:ea typeface="华文仿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  <a:ea typeface="华文仿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  <a:ea typeface="华文仿宋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9pPr>
    </p:titleStyle>
    <p:bodyStyle>
      <a:lvl1pPr marL="319405" indent="-319405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40080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o"/>
        <a:defRPr sz="22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4.png"/><Relationship Id="rId3" Type="http://schemas.openxmlformats.org/officeDocument/2006/relationships/tags" Target="../tags/tag49.xml"/><Relationship Id="rId2" Type="http://schemas.openxmlformats.org/officeDocument/2006/relationships/image" Target="../media/image33.png"/><Relationship Id="rId1" Type="http://schemas.openxmlformats.org/officeDocument/2006/relationships/tags" Target="../tags/tag48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tags" Target="../tags/tag52.xml"/><Relationship Id="rId4" Type="http://schemas.openxmlformats.org/officeDocument/2006/relationships/image" Target="../media/image36.png"/><Relationship Id="rId3" Type="http://schemas.openxmlformats.org/officeDocument/2006/relationships/tags" Target="../tags/tag51.xml"/><Relationship Id="rId2" Type="http://schemas.openxmlformats.org/officeDocument/2006/relationships/image" Target="../media/image35.png"/><Relationship Id="rId1" Type="http://schemas.openxmlformats.org/officeDocument/2006/relationships/tags" Target="../tags/tag5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tags" Target="../tags/tag5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3" Type="http://schemas.openxmlformats.org/officeDocument/2006/relationships/image" Target="../media/image6.pn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image" Target="../media/image11.png"/><Relationship Id="rId7" Type="http://schemas.openxmlformats.org/officeDocument/2006/relationships/tags" Target="../tags/tag19.xml"/><Relationship Id="rId6" Type="http://schemas.openxmlformats.org/officeDocument/2006/relationships/image" Target="../media/image10.png"/><Relationship Id="rId5" Type="http://schemas.openxmlformats.org/officeDocument/2006/relationships/tags" Target="../tags/tag18.xml"/><Relationship Id="rId4" Type="http://schemas.openxmlformats.org/officeDocument/2006/relationships/image" Target="../media/image9.png"/><Relationship Id="rId3" Type="http://schemas.openxmlformats.org/officeDocument/2006/relationships/tags" Target="../tags/tag17.xml"/><Relationship Id="rId2" Type="http://schemas.openxmlformats.org/officeDocument/2006/relationships/image" Target="../media/image8.png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22.xml"/><Relationship Id="rId12" Type="http://schemas.openxmlformats.org/officeDocument/2006/relationships/image" Target="../media/image13.png"/><Relationship Id="rId11" Type="http://schemas.openxmlformats.org/officeDocument/2006/relationships/tags" Target="../tags/tag21.xml"/><Relationship Id="rId10" Type="http://schemas.openxmlformats.org/officeDocument/2006/relationships/image" Target="../media/image12.png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27.xml"/><Relationship Id="rId7" Type="http://schemas.openxmlformats.org/officeDocument/2006/relationships/image" Target="../media/image16.png"/><Relationship Id="rId6" Type="http://schemas.openxmlformats.org/officeDocument/2006/relationships/tags" Target="../tags/tag26.xml"/><Relationship Id="rId5" Type="http://schemas.openxmlformats.org/officeDocument/2006/relationships/image" Target="../media/image15.png"/><Relationship Id="rId4" Type="http://schemas.openxmlformats.org/officeDocument/2006/relationships/tags" Target="../tags/tag25.xml"/><Relationship Id="rId3" Type="http://schemas.openxmlformats.org/officeDocument/2006/relationships/image" Target="../media/image14.png"/><Relationship Id="rId2" Type="http://schemas.openxmlformats.org/officeDocument/2006/relationships/tags" Target="../tags/tag24.xml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8.png"/><Relationship Id="rId12" Type="http://schemas.openxmlformats.org/officeDocument/2006/relationships/tags" Target="../tags/tag29.xml"/><Relationship Id="rId11" Type="http://schemas.openxmlformats.org/officeDocument/2006/relationships/image" Target="../media/image13.png"/><Relationship Id="rId10" Type="http://schemas.openxmlformats.org/officeDocument/2006/relationships/tags" Target="../tags/tag28.xml"/><Relationship Id="rId1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image" Target="../media/image22.png"/><Relationship Id="rId7" Type="http://schemas.openxmlformats.org/officeDocument/2006/relationships/tags" Target="../tags/tag33.xml"/><Relationship Id="rId6" Type="http://schemas.openxmlformats.org/officeDocument/2006/relationships/image" Target="../media/image21.png"/><Relationship Id="rId5" Type="http://schemas.openxmlformats.org/officeDocument/2006/relationships/tags" Target="../tags/tag32.xml"/><Relationship Id="rId4" Type="http://schemas.openxmlformats.org/officeDocument/2006/relationships/image" Target="../media/image20.png"/><Relationship Id="rId3" Type="http://schemas.openxmlformats.org/officeDocument/2006/relationships/tags" Target="../tags/tag31.xml"/><Relationship Id="rId20" Type="http://schemas.openxmlformats.org/officeDocument/2006/relationships/notesSlide" Target="../notesSlides/notesSlide6.xml"/><Relationship Id="rId2" Type="http://schemas.openxmlformats.org/officeDocument/2006/relationships/image" Target="../media/image19.pn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27.png"/><Relationship Id="rId17" Type="http://schemas.openxmlformats.org/officeDocument/2006/relationships/tags" Target="../tags/tag38.xml"/><Relationship Id="rId16" Type="http://schemas.openxmlformats.org/officeDocument/2006/relationships/image" Target="../media/image26.png"/><Relationship Id="rId15" Type="http://schemas.openxmlformats.org/officeDocument/2006/relationships/tags" Target="../tags/tag37.xml"/><Relationship Id="rId14" Type="http://schemas.openxmlformats.org/officeDocument/2006/relationships/image" Target="../media/image25.png"/><Relationship Id="rId13" Type="http://schemas.openxmlformats.org/officeDocument/2006/relationships/tags" Target="../tags/tag36.xml"/><Relationship Id="rId12" Type="http://schemas.openxmlformats.org/officeDocument/2006/relationships/image" Target="../media/image24.png"/><Relationship Id="rId11" Type="http://schemas.openxmlformats.org/officeDocument/2006/relationships/tags" Target="../tags/tag35.xml"/><Relationship Id="rId10" Type="http://schemas.openxmlformats.org/officeDocument/2006/relationships/image" Target="../media/image23.png"/><Relationship Id="rId1" Type="http://schemas.openxmlformats.org/officeDocument/2006/relationships/tags" Target="../tags/tag3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../media/image31.png"/><Relationship Id="rId7" Type="http://schemas.openxmlformats.org/officeDocument/2006/relationships/tags" Target="../tags/tag42.xml"/><Relationship Id="rId6" Type="http://schemas.openxmlformats.org/officeDocument/2006/relationships/image" Target="../media/image30.png"/><Relationship Id="rId5" Type="http://schemas.openxmlformats.org/officeDocument/2006/relationships/tags" Target="../tags/tag41.xml"/><Relationship Id="rId4" Type="http://schemas.openxmlformats.org/officeDocument/2006/relationships/image" Target="../media/image29.png"/><Relationship Id="rId3" Type="http://schemas.openxmlformats.org/officeDocument/2006/relationships/tags" Target="../tags/tag40.xml"/><Relationship Id="rId20" Type="http://schemas.openxmlformats.org/officeDocument/2006/relationships/notesSlide" Target="../notesSlides/notesSlide7.xml"/><Relationship Id="rId2" Type="http://schemas.openxmlformats.org/officeDocument/2006/relationships/image" Target="../media/image28.pn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24.png"/><Relationship Id="rId17" Type="http://schemas.openxmlformats.org/officeDocument/2006/relationships/tags" Target="../tags/tag47.xml"/><Relationship Id="rId16" Type="http://schemas.openxmlformats.org/officeDocument/2006/relationships/image" Target="../media/image26.png"/><Relationship Id="rId15" Type="http://schemas.openxmlformats.org/officeDocument/2006/relationships/tags" Target="../tags/tag46.xml"/><Relationship Id="rId14" Type="http://schemas.openxmlformats.org/officeDocument/2006/relationships/image" Target="../media/image27.png"/><Relationship Id="rId13" Type="http://schemas.openxmlformats.org/officeDocument/2006/relationships/tags" Target="../tags/tag45.xml"/><Relationship Id="rId12" Type="http://schemas.openxmlformats.org/officeDocument/2006/relationships/image" Target="../media/image7.png"/><Relationship Id="rId11" Type="http://schemas.openxmlformats.org/officeDocument/2006/relationships/tags" Target="../tags/tag44.xml"/><Relationship Id="rId10" Type="http://schemas.openxmlformats.org/officeDocument/2006/relationships/image" Target="../media/image32.png"/><Relationship Id="rId1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1675" y="725805"/>
            <a:ext cx="4836795" cy="762000"/>
          </a:xfrm>
        </p:spPr>
        <p:txBody>
          <a:bodyPr/>
          <a:lstStyle/>
          <a:p>
            <a:r>
              <a:rPr lang="zh-CN" altLang="en-US" sz="40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组</a:t>
            </a:r>
            <a:r>
              <a:rPr lang="en-US" altLang="zh-CN" sz="40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</a:t>
            </a:r>
            <a:r>
              <a:rPr lang="zh-CN" altLang="en-US" sz="40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会</a:t>
            </a:r>
            <a:r>
              <a:rPr lang="en-US" altLang="zh-CN" sz="40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</a:t>
            </a:r>
            <a:r>
              <a:rPr lang="zh-CN" altLang="en-US" sz="40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汇</a:t>
            </a:r>
            <a:r>
              <a:rPr lang="en-US" altLang="zh-CN" sz="40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</a:t>
            </a:r>
            <a:r>
              <a:rPr lang="zh-CN" altLang="en-US" sz="40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报</a:t>
            </a:r>
            <a:endParaRPr lang="zh-CN" altLang="en-US" sz="4000"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71575" y="5852160"/>
            <a:ext cx="4807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cs typeface="宋体" panose="02010600030101010101" pitchFamily="2" charset="-122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cs typeface="宋体" panose="02010600030101010101" pitchFamily="2" charset="-122"/>
              </a:rPr>
              <a:t>汇报：张雪松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cs typeface="宋体" panose="02010600030101010101" pitchFamily="2" charset="-122"/>
              </a:rPr>
              <a:t>  </a:t>
            </a:r>
            <a:r>
              <a:rPr lang="en-US" dirty="0">
                <a:solidFill>
                  <a:schemeClr val="bg1"/>
                </a:solidFill>
                <a:latin typeface="+mj-ea"/>
                <a:ea typeface="+mj-ea"/>
                <a:cs typeface="宋体" panose="02010600030101010101" pitchFamily="2" charset="-122"/>
              </a:rPr>
              <a:t>2023.05.18</a:t>
            </a:r>
            <a:endParaRPr lang="en-US" dirty="0">
              <a:solidFill>
                <a:schemeClr val="bg1"/>
              </a:solidFill>
              <a:latin typeface="+mj-ea"/>
              <a:ea typeface="+mj-ea"/>
              <a:cs typeface="宋体" panose="02010600030101010101" pitchFamily="2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088390" y="2096770"/>
            <a:ext cx="6990080" cy="31457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19405" indent="-319405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40080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2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Calibri" panose="020F0502020204030204" pitchFamily="34" charset="0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Calibri" panose="020F0502020204030204" pitchFamily="34" charset="0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Calibri" panose="020F0502020204030204" pitchFamily="34" charset="0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16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Calibri" panose="020F0502020204030204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sz="2200" i="1" dirty="0">
                <a:solidFill>
                  <a:schemeClr val="bg1"/>
                </a:solidFill>
                <a:sym typeface="+mn-ea"/>
              </a:rPr>
              <a:t>论文分享</a:t>
            </a:r>
            <a:r>
              <a:rPr lang="en-US" sz="2200" i="1" dirty="0">
                <a:solidFill>
                  <a:schemeClr val="bg1"/>
                </a:solidFill>
                <a:sym typeface="+mn-ea"/>
              </a:rPr>
              <a:t>:  </a:t>
            </a:r>
            <a:endParaRPr lang="en-US" sz="2200" i="1" dirty="0">
              <a:solidFill>
                <a:schemeClr val="bg1"/>
              </a:solidFill>
              <a:sym typeface="+mn-ea"/>
            </a:endParaRPr>
          </a:p>
          <a:p>
            <a:pPr lvl="2"/>
            <a:r>
              <a:rPr lang="zh-CN" altLang="en-US" sz="2000" i="1" dirty="0">
                <a:solidFill>
                  <a:schemeClr val="bg1"/>
                </a:solidFill>
                <a:sym typeface="+mn-ea"/>
              </a:rPr>
              <a:t>论文</a:t>
            </a:r>
            <a:r>
              <a:rPr lang="en-US" altLang="zh-CN" sz="2000" i="1" dirty="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2000" i="1" dirty="0">
                <a:solidFill>
                  <a:schemeClr val="bg1"/>
                </a:solidFill>
                <a:sym typeface="+mn-ea"/>
              </a:rPr>
              <a:t>（时间和</a:t>
            </a:r>
            <a:r>
              <a:rPr lang="zh-CN" altLang="en-US" sz="2000" i="1" dirty="0">
                <a:solidFill>
                  <a:schemeClr val="bg1"/>
                </a:solidFill>
                <a:sym typeface="+mn-ea"/>
              </a:rPr>
              <a:t>出处）</a:t>
            </a:r>
            <a:endParaRPr lang="en-US" altLang="zh-CN" sz="2000" i="1" dirty="0">
              <a:solidFill>
                <a:schemeClr val="bg1"/>
              </a:solidFill>
              <a:sym typeface="+mn-ea"/>
            </a:endParaRPr>
          </a:p>
          <a:p>
            <a:pPr lvl="2"/>
            <a:r>
              <a:rPr lang="zh-CN" altLang="en-US" sz="2000" i="1" dirty="0">
                <a:solidFill>
                  <a:schemeClr val="bg1"/>
                </a:solidFill>
                <a:sym typeface="+mn-ea"/>
              </a:rPr>
              <a:t>论文</a:t>
            </a:r>
            <a:r>
              <a:rPr lang="en-US" altLang="zh-CN" sz="2000" i="1" dirty="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2000" i="1" dirty="0">
                <a:solidFill>
                  <a:schemeClr val="bg1"/>
                </a:solidFill>
                <a:sym typeface="+mn-ea"/>
              </a:rPr>
              <a:t>（时间和</a:t>
            </a:r>
            <a:r>
              <a:rPr lang="zh-CN" altLang="en-US" sz="2000" i="1" dirty="0">
                <a:solidFill>
                  <a:schemeClr val="bg1"/>
                </a:solidFill>
                <a:sym typeface="+mn-ea"/>
              </a:rPr>
              <a:t>出处）</a:t>
            </a:r>
            <a:endParaRPr lang="zh-CN" altLang="en-US" sz="2000" i="1" dirty="0">
              <a:solidFill>
                <a:schemeClr val="bg1"/>
              </a:solidFill>
              <a:sym typeface="+mn-ea"/>
            </a:endParaRPr>
          </a:p>
          <a:p>
            <a:pPr lvl="2"/>
            <a:endParaRPr lang="en-US" sz="2000" i="1" dirty="0">
              <a:solidFill>
                <a:schemeClr val="bg1"/>
              </a:solidFill>
              <a:sym typeface="+mn-ea"/>
            </a:endParaRPr>
          </a:p>
          <a:p>
            <a:pPr lvl="1"/>
            <a:r>
              <a:rPr lang="zh-CN" altLang="en-US" sz="2200" i="1" dirty="0">
                <a:solidFill>
                  <a:schemeClr val="bg1"/>
                </a:solidFill>
                <a:sym typeface="+mn-ea"/>
              </a:rPr>
              <a:t>进展</a:t>
            </a:r>
            <a:r>
              <a:rPr lang="en-US" sz="2200" i="1" dirty="0">
                <a:solidFill>
                  <a:schemeClr val="bg1"/>
                </a:solidFill>
                <a:sym typeface="+mn-ea"/>
              </a:rPr>
              <a:t>: </a:t>
            </a:r>
            <a:endParaRPr lang="en-US" sz="2200" i="1" dirty="0">
              <a:solidFill>
                <a:schemeClr val="bg1"/>
              </a:solidFill>
              <a:sym typeface="+mn-ea"/>
            </a:endParaRPr>
          </a:p>
          <a:p>
            <a:pPr lvl="2"/>
            <a:r>
              <a:rPr lang="zh-CN" altLang="en-US" sz="2000" i="1" dirty="0">
                <a:solidFill>
                  <a:schemeClr val="bg1"/>
                </a:solidFill>
                <a:sym typeface="+mn-ea"/>
              </a:rPr>
              <a:t>做了什么事</a:t>
            </a:r>
            <a:endParaRPr lang="zh-CN" altLang="en-US" sz="2000" i="1" dirty="0">
              <a:solidFill>
                <a:schemeClr val="bg1"/>
              </a:solidFill>
              <a:sym typeface="+mn-ea"/>
            </a:endParaRPr>
          </a:p>
          <a:p>
            <a:pPr lvl="2"/>
            <a:r>
              <a:rPr lang="zh-CN" altLang="en-US" i="1" dirty="0">
                <a:solidFill>
                  <a:schemeClr val="bg1"/>
                </a:solidFill>
                <a:sym typeface="+mn-ea"/>
              </a:rPr>
              <a:t>想跟大家讨论什么</a:t>
            </a:r>
            <a:endParaRPr lang="zh-CN" altLang="en-US" i="1" dirty="0">
              <a:solidFill>
                <a:schemeClr val="bg1"/>
              </a:solidFill>
              <a:sym typeface="+mn-ea"/>
            </a:endParaRPr>
          </a:p>
          <a:p>
            <a:pPr lvl="2"/>
            <a:r>
              <a:rPr lang="zh-CN" altLang="en-US" sz="2000" i="1" dirty="0">
                <a:solidFill>
                  <a:schemeClr val="bg1"/>
                </a:solidFill>
                <a:sym typeface="+mn-ea"/>
              </a:rPr>
              <a:t>后续</a:t>
            </a:r>
            <a:r>
              <a:rPr lang="zh-CN" altLang="en-US" sz="2000" i="1" dirty="0">
                <a:solidFill>
                  <a:schemeClr val="bg1"/>
                </a:solidFill>
                <a:sym typeface="+mn-ea"/>
              </a:rPr>
              <a:t>计划</a:t>
            </a:r>
            <a:endParaRPr lang="zh-CN" altLang="en-US" sz="2000" i="1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i="1" dirty="0">
                <a:sym typeface="+mn-ea"/>
              </a:rPr>
              <a:t>Experiments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zh-CN" altLang="en-US"/>
              <a:t>Comparison with State of the Art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37515" y="2180590"/>
            <a:ext cx="11408410" cy="26193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88360" y="4575175"/>
            <a:ext cx="4891405" cy="21786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i="1" dirty="0">
                <a:sym typeface="+mn-ea"/>
              </a:rPr>
              <a:t>Experiments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zh-CN" altLang="en-US"/>
              <a:t>Ablation Study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Layout Learner and </a:t>
            </a:r>
            <a:r>
              <a:rPr lang="zh-CN" altLang="en-US" sz="2000" b="1"/>
              <a:t>Goal Dreamer</a:t>
            </a:r>
            <a:r>
              <a:rPr lang="en-US" altLang="zh-CN"/>
              <a:t>(Table3)</a:t>
            </a:r>
            <a:endParaRPr lang="en-US" altLang="zh-CN"/>
          </a:p>
          <a:p>
            <a:pPr lvl="1"/>
            <a:r>
              <a:rPr lang="zh-CN" altLang="en-US"/>
              <a:t>Visual or textual common sense</a:t>
            </a:r>
            <a:r>
              <a:rPr lang="en-US" altLang="zh-CN"/>
              <a:t>(Table4)</a:t>
            </a:r>
            <a:endParaRPr lang="en-US" altLang="zh-CN"/>
          </a:p>
          <a:p>
            <a:pPr lvl="1"/>
            <a:r>
              <a:rPr lang="en-US" altLang="zh-CN"/>
              <a:t>R</a:t>
            </a:r>
            <a:r>
              <a:rPr lang="zh-CN" altLang="en-US"/>
              <a:t>oom type prediction</a:t>
            </a:r>
            <a:r>
              <a:rPr lang="en-US" altLang="zh-CN"/>
              <a:t> accuracy(Figure6)</a:t>
            </a:r>
            <a:endParaRPr lang="zh-CN" altLang="en-US"/>
          </a:p>
          <a:p>
            <a:pPr lvl="1"/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39610" y="1525905"/>
            <a:ext cx="5152390" cy="15297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551420" y="3611245"/>
            <a:ext cx="4252595" cy="30029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47090" y="4572000"/>
            <a:ext cx="5307330" cy="15944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Visualization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65835" y="1647825"/>
            <a:ext cx="10271760" cy="41014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1"/>
              <a:t>借鉴</a:t>
            </a:r>
            <a:r>
              <a:rPr lang="zh-CN" altLang="en-US" i="1"/>
              <a:t>参考</a:t>
            </a:r>
            <a:endParaRPr lang="zh-CN" altLang="en-US" i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 altLang="zh-CN" i="1"/>
              <a:t>Reference</a:t>
            </a:r>
            <a:endParaRPr lang="en-US" altLang="zh-CN" i="1"/>
          </a:p>
          <a:p>
            <a:pPr lvl="1"/>
            <a:r>
              <a:rPr lang="en-US" altLang="zh-CN" sz="1400" i="1"/>
              <a:t>[1]Chen S, Guhur P L, Tapaswi M, et al. Think global, act local: Dual-scale graph transformer for vision-and-language navigation[C]//Proceedings of the IEEE/CVF Conference on Computer Vision and Pattern Recognition. 2022: 16537-16547.</a:t>
            </a:r>
            <a:endParaRPr lang="en-US" altLang="zh-CN" sz="1400" i="1"/>
          </a:p>
          <a:p>
            <a:pPr lvl="1"/>
            <a:r>
              <a:rPr lang="en-US" altLang="zh-CN" sz="1400" i="1"/>
              <a:t>[2]Wang H, Wang W, Shu T, et al. Active visual information gathering for vision-language navigation[C]//Computer Vision–ECCV 2020: 16th European Conference, Glasgow, UK, August 23–28, 2020, Proceedings, Part XXII 16. Springer International Publishing, 2020: 307-322.</a:t>
            </a:r>
            <a:endParaRPr lang="en-US" altLang="zh-CN" sz="1400" i="1"/>
          </a:p>
          <a:p>
            <a:pPr lvl="1"/>
            <a:r>
              <a:rPr lang="en-US" altLang="zh-CN" sz="1400" i="1"/>
              <a:t>[3]Zhao Y, Chen J, Gao C, et al. Target-driven structured transformer planner for vision-language navigation[C]//Proceedings of the 30th ACM International Conference on Multimedia. 2022: 4194-4203.</a:t>
            </a:r>
            <a:endParaRPr lang="en-US" altLang="zh-CN" sz="1400" i="1"/>
          </a:p>
          <a:p>
            <a:pPr lvl="1"/>
            <a:r>
              <a:rPr lang="en-US" altLang="zh-CN" sz="1400" i="1"/>
              <a:t>[4]Li J, Bansal M. Improving Vision-and-Language Navigation by Generating Future-View Image Semantics[J]. arXiv preprint arXiv:2304.04907, 2023.</a:t>
            </a:r>
            <a:endParaRPr lang="en-US" altLang="zh-CN" sz="1400" i="1"/>
          </a:p>
          <a:p>
            <a:pPr lvl="1"/>
            <a:r>
              <a:rPr lang="en-US" altLang="zh-CN" sz="1400" i="1"/>
              <a:t>[5]Li M, Wang Z, Tuytelaars T, et al. Layout-aware Dreamer for Embodied Referring Expression Grounding[J]. arXiv preprint arXiv:2212.00171, 2022.</a:t>
            </a:r>
            <a:endParaRPr lang="en-US" altLang="zh-CN" sz="1400" i="1"/>
          </a:p>
          <a:p>
            <a:pPr lvl="1"/>
            <a:r>
              <a:rPr lang="en-US" altLang="zh-CN" sz="1400" i="1"/>
              <a:t>[6]Nichol A Q, Dhariwal P, Ramesh A, et al. GLIDE: Towards Photorealistic Image Generation and Editing with Text-Guided Diffusion Models[C]//International Conference on Machine Learning. PMLR, 2022: 16784-16804.</a:t>
            </a:r>
            <a:endParaRPr lang="en-US" altLang="zh-CN"/>
          </a:p>
          <a:p>
            <a:r>
              <a:rPr lang="en-US" altLang="zh-CN" i="1" dirty="0">
                <a:sym typeface="+mn-ea"/>
              </a:rPr>
              <a:t>Q&amp;A</a:t>
            </a:r>
            <a:endParaRPr lang="zh-CN" altLang="en-US" i="1" dirty="0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1"/>
              <a:t>局限或疑问</a:t>
            </a:r>
            <a:r>
              <a:rPr lang="zh-CN" altLang="en-US" i="1"/>
              <a:t>讨论</a:t>
            </a:r>
            <a:endParaRPr lang="zh-CN" altLang="en-US" i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 altLang="zh-CN" i="1"/>
              <a:t>Current works &amp; challenges</a:t>
            </a:r>
            <a:endParaRPr lang="en-US" altLang="zh-CN" i="1"/>
          </a:p>
          <a:p>
            <a:pPr lvl="1"/>
            <a:r>
              <a:rPr lang="en-US" sz="16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Object</a:t>
            </a:r>
            <a:r>
              <a:rPr lang="en-US" sz="16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 recognition</a:t>
            </a:r>
            <a:endParaRPr lang="en-US" sz="16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Trajectory length</a:t>
            </a:r>
            <a:endParaRPr lang="en-US" sz="1600" b="1" i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i="1"/>
              <a:t>Reference</a:t>
            </a:r>
            <a:endParaRPr lang="en-US" altLang="zh-CN" i="1"/>
          </a:p>
          <a:p>
            <a:pPr lvl="1"/>
            <a:r>
              <a:rPr lang="en-US" altLang="zh-CN" sz="1400" i="1"/>
              <a:t>[1]Chen S, Guhur P L, Tapaswi M, et al. Think global, act local: Dual-scale graph transformer for vision-and-language navigation[C]//Proceedings of the IEEE/CVF Conference on Computer Vision and Pattern Recognition. 2022: 16537-16547.</a:t>
            </a:r>
            <a:endParaRPr lang="en-US" altLang="zh-CN" sz="1400" i="1"/>
          </a:p>
          <a:p>
            <a:pPr lvl="1"/>
            <a:r>
              <a:rPr lang="en-US" altLang="zh-CN" sz="1400" i="1"/>
              <a:t>[2]Wang H, Wang W, Shu T, et al. Active visual information gathering for vision-language navigation[C]//Computer Vision–ECCV 2020: 16th European Conference, Glasgow, UK, August 23–28, 2020, Proceedings, Part XXII 16. Springer International Publishing, 2020: 307-322.</a:t>
            </a:r>
            <a:endParaRPr lang="en-US" altLang="zh-CN" sz="1400" i="1"/>
          </a:p>
          <a:p>
            <a:pPr lvl="1"/>
            <a:r>
              <a:rPr lang="en-US" altLang="zh-CN" sz="1400" i="1"/>
              <a:t>[3]Zhao Y, Chen J, Gao C, et al. Target-driven structured transformer planner for vision-language navigation[C]//Proceedings of the 30th ACM International Conference on Multimedia. 2022: 4194-4203.</a:t>
            </a:r>
            <a:endParaRPr lang="en-US" altLang="zh-CN" sz="1400" i="1"/>
          </a:p>
          <a:p>
            <a:pPr lvl="1"/>
            <a:r>
              <a:rPr lang="en-US" altLang="zh-CN" sz="1400" i="1"/>
              <a:t>[4]Li J, Bansal M. Improving Vision-and-Language Navigation by Generating Future-View Image Semantics[J]. arXiv preprint arXiv:2304.04907, 2023.</a:t>
            </a:r>
            <a:endParaRPr lang="en-US" altLang="zh-CN" sz="1400" i="1"/>
          </a:p>
          <a:p>
            <a:pPr lvl="1"/>
            <a:r>
              <a:rPr lang="en-US" altLang="zh-CN" sz="1400" i="1"/>
              <a:t>[5]Li M, Wang Z, Tuytelaars T, et al. Layout-aware Dreamer for Embodied Referring Expression Grounding[J]. arXiv preprint arXiv:2212.00171, 2022.</a:t>
            </a:r>
            <a:endParaRPr lang="en-US" altLang="zh-CN" sz="1400" i="1"/>
          </a:p>
          <a:p>
            <a:pPr lvl="1"/>
            <a:r>
              <a:rPr lang="en-US" altLang="zh-CN" sz="1400" i="1"/>
              <a:t>[6]Nichol A Q, Dhariwal P, Ramesh A, et al. GLIDE: Towards Photorealistic Image Generation and Editing with Text-Guided Diffusion Models[C]//International Conference on Machine Learning. PMLR, 2022: 16784-16804.</a:t>
            </a:r>
            <a:endParaRPr lang="en-US" altLang="zh-CN"/>
          </a:p>
          <a:p>
            <a:r>
              <a:rPr lang="en-US" altLang="zh-CN" i="1" dirty="0">
                <a:sym typeface="+mn-ea"/>
              </a:rPr>
              <a:t>Q&amp;A</a:t>
            </a:r>
            <a:endParaRPr lang="zh-CN" altLang="en-US" i="1" dirty="0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16305" y="869315"/>
            <a:ext cx="6990080" cy="31457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19405" indent="-319405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40080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2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Calibri" panose="020F0502020204030204" pitchFamily="34" charset="0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Calibri" panose="020F0502020204030204" pitchFamily="34" charset="0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Calibri" panose="020F0502020204030204" pitchFamily="34" charset="0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16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Calibri" panose="020F0502020204030204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sz="2200" i="1" dirty="0">
                <a:solidFill>
                  <a:schemeClr val="bg1"/>
                </a:solidFill>
                <a:sym typeface="+mn-ea"/>
              </a:rPr>
              <a:t>论文分享</a:t>
            </a:r>
            <a:r>
              <a:rPr lang="en-US" sz="2200" i="1" dirty="0">
                <a:solidFill>
                  <a:schemeClr val="bg1"/>
                </a:solidFill>
                <a:sym typeface="+mn-ea"/>
              </a:rPr>
              <a:t>:  </a:t>
            </a:r>
            <a:endParaRPr lang="en-US" sz="2200" i="1" dirty="0">
              <a:solidFill>
                <a:schemeClr val="bg1"/>
              </a:solidFill>
              <a:sym typeface="+mn-ea"/>
            </a:endParaRPr>
          </a:p>
          <a:p>
            <a:pPr lvl="2"/>
            <a:r>
              <a:rPr lang="zh-CN" altLang="en-US" sz="2000" i="1" dirty="0">
                <a:solidFill>
                  <a:schemeClr val="bg1"/>
                </a:solidFill>
                <a:sym typeface="+mn-ea"/>
              </a:rPr>
              <a:t>论文</a:t>
            </a:r>
            <a:r>
              <a:rPr lang="en-US" altLang="zh-CN" sz="2000" i="1" dirty="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2000" i="1" dirty="0">
                <a:solidFill>
                  <a:schemeClr val="bg1"/>
                </a:solidFill>
                <a:sym typeface="+mn-ea"/>
              </a:rPr>
              <a:t>（时间和</a:t>
            </a:r>
            <a:r>
              <a:rPr lang="zh-CN" altLang="en-US" sz="2000" i="1" dirty="0">
                <a:solidFill>
                  <a:schemeClr val="bg1"/>
                </a:solidFill>
                <a:sym typeface="+mn-ea"/>
              </a:rPr>
              <a:t>出处）</a:t>
            </a:r>
            <a:endParaRPr lang="en-US" altLang="zh-CN" sz="2000" i="1" dirty="0">
              <a:solidFill>
                <a:schemeClr val="bg1"/>
              </a:solidFill>
              <a:sym typeface="+mn-ea"/>
            </a:endParaRPr>
          </a:p>
          <a:p>
            <a:pPr lvl="2"/>
            <a:r>
              <a:rPr lang="zh-CN" altLang="en-US" sz="2000" i="1" dirty="0">
                <a:solidFill>
                  <a:schemeClr val="bg1"/>
                </a:solidFill>
                <a:sym typeface="+mn-ea"/>
              </a:rPr>
              <a:t>论文</a:t>
            </a:r>
            <a:r>
              <a:rPr lang="en-US" altLang="zh-CN" sz="2000" i="1" dirty="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2000" i="1" dirty="0">
                <a:solidFill>
                  <a:schemeClr val="bg1"/>
                </a:solidFill>
                <a:sym typeface="+mn-ea"/>
              </a:rPr>
              <a:t>（时间和</a:t>
            </a:r>
            <a:r>
              <a:rPr lang="zh-CN" altLang="en-US" sz="2000" i="1" dirty="0">
                <a:solidFill>
                  <a:schemeClr val="bg1"/>
                </a:solidFill>
                <a:sym typeface="+mn-ea"/>
              </a:rPr>
              <a:t>出处）</a:t>
            </a:r>
            <a:endParaRPr lang="zh-CN" altLang="en-US" sz="2000" i="1" dirty="0">
              <a:solidFill>
                <a:schemeClr val="bg1"/>
              </a:solidFill>
              <a:sym typeface="+mn-ea"/>
            </a:endParaRPr>
          </a:p>
          <a:p>
            <a:pPr lvl="2"/>
            <a:endParaRPr lang="en-US" sz="2000" i="1" dirty="0">
              <a:solidFill>
                <a:schemeClr val="bg1"/>
              </a:solidFill>
              <a:sym typeface="+mn-ea"/>
            </a:endParaRPr>
          </a:p>
          <a:p>
            <a:pPr lvl="1"/>
            <a:r>
              <a:rPr lang="zh-CN" altLang="en-US" sz="2200" i="1" dirty="0">
                <a:solidFill>
                  <a:schemeClr val="bg1"/>
                </a:solidFill>
                <a:sym typeface="+mn-ea"/>
              </a:rPr>
              <a:t>进展</a:t>
            </a:r>
            <a:r>
              <a:rPr lang="en-US" sz="2200" i="1" dirty="0">
                <a:solidFill>
                  <a:schemeClr val="bg1"/>
                </a:solidFill>
                <a:sym typeface="+mn-ea"/>
              </a:rPr>
              <a:t>: </a:t>
            </a:r>
            <a:endParaRPr lang="en-US" sz="2200" i="1" dirty="0">
              <a:solidFill>
                <a:schemeClr val="bg1"/>
              </a:solidFill>
              <a:sym typeface="+mn-ea"/>
            </a:endParaRPr>
          </a:p>
          <a:p>
            <a:pPr lvl="2"/>
            <a:r>
              <a:rPr lang="zh-CN" altLang="en-US" sz="2000" i="1" dirty="0">
                <a:solidFill>
                  <a:schemeClr val="bg1"/>
                </a:solidFill>
                <a:sym typeface="+mn-ea"/>
              </a:rPr>
              <a:t>做了什么事</a:t>
            </a:r>
            <a:endParaRPr lang="zh-CN" altLang="en-US" sz="2000" i="1" dirty="0">
              <a:solidFill>
                <a:schemeClr val="bg1"/>
              </a:solidFill>
              <a:sym typeface="+mn-ea"/>
            </a:endParaRPr>
          </a:p>
          <a:p>
            <a:pPr lvl="2"/>
            <a:r>
              <a:rPr lang="zh-CN" altLang="en-US" i="1" dirty="0">
                <a:solidFill>
                  <a:schemeClr val="bg1"/>
                </a:solidFill>
                <a:sym typeface="+mn-ea"/>
              </a:rPr>
              <a:t>想跟大家讨论什么</a:t>
            </a:r>
            <a:endParaRPr lang="zh-CN" altLang="en-US" i="1" dirty="0">
              <a:solidFill>
                <a:schemeClr val="bg1"/>
              </a:solidFill>
              <a:sym typeface="+mn-ea"/>
            </a:endParaRPr>
          </a:p>
          <a:p>
            <a:pPr lvl="2"/>
            <a:r>
              <a:rPr lang="zh-CN" altLang="en-US" sz="2000" i="1" dirty="0">
                <a:solidFill>
                  <a:schemeClr val="bg1"/>
                </a:solidFill>
                <a:sym typeface="+mn-ea"/>
              </a:rPr>
              <a:t>后续</a:t>
            </a:r>
            <a:r>
              <a:rPr lang="zh-CN" altLang="en-US" sz="2000" i="1" dirty="0">
                <a:solidFill>
                  <a:schemeClr val="bg1"/>
                </a:solidFill>
                <a:sym typeface="+mn-ea"/>
              </a:rPr>
              <a:t>计划</a:t>
            </a:r>
            <a:endParaRPr lang="zh-CN" altLang="en-US" sz="2000" i="1" dirty="0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1070610" y="468630"/>
          <a:ext cx="6952615" cy="3589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2615"/>
              </a:tblGrid>
              <a:tr h="179451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  <a:tr h="179451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1"/>
              <a:t>最近</a:t>
            </a:r>
            <a:r>
              <a:rPr lang="zh-CN" altLang="en-US" i="1"/>
              <a:t>进展</a:t>
            </a:r>
            <a:endParaRPr lang="zh-CN" altLang="en-US" i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 altLang="zh-CN" i="1"/>
              <a:t>Reference</a:t>
            </a:r>
            <a:endParaRPr lang="en-US" altLang="zh-CN" i="1"/>
          </a:p>
          <a:p>
            <a:pPr lvl="1"/>
            <a:r>
              <a:rPr lang="en-US" altLang="zh-CN" sz="1400" i="1"/>
              <a:t>[1]Chen S, Guhur P L, Tapaswi M, et al. Think global, act local: Dual-scale graph transformer for vision-and-language navigation[C]//Proceedings of the IEEE/CVF Conference on Computer Vision and Pattern Recognition. 2022: 16537-16547.</a:t>
            </a:r>
            <a:endParaRPr lang="en-US" altLang="zh-CN" sz="1400" i="1"/>
          </a:p>
          <a:p>
            <a:pPr lvl="1"/>
            <a:r>
              <a:rPr lang="en-US" altLang="zh-CN" sz="1400" i="1"/>
              <a:t>[2]Wang H, Wang W, Shu T, et al. Active visual information gathering for vision-language navigation[C]//Computer Vision–ECCV 2020: 16th European Conference, Glasgow, UK, August 23–28, 2020, Proceedings, Part XXII 16. Springer International Publishing, 2020: 307-322.</a:t>
            </a:r>
            <a:endParaRPr lang="en-US" altLang="zh-CN" sz="1400" i="1"/>
          </a:p>
          <a:p>
            <a:pPr lvl="1"/>
            <a:r>
              <a:rPr lang="en-US" altLang="zh-CN" sz="1400" i="1"/>
              <a:t>[3]Zhao Y, Chen J, Gao C, et al. Target-driven structured transformer planner for vision-language navigation[C]//Proceedings of the 30th ACM International Conference on Multimedia. 2022: 4194-4203.</a:t>
            </a:r>
            <a:endParaRPr lang="en-US" altLang="zh-CN" sz="1400" i="1"/>
          </a:p>
          <a:p>
            <a:r>
              <a:rPr lang="en-US" altLang="zh-CN" i="1" dirty="0">
                <a:sym typeface="+mn-ea"/>
              </a:rPr>
              <a:t>Q&amp;A</a:t>
            </a:r>
            <a:endParaRPr lang="zh-CN" altLang="en-US" i="1" dirty="0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1"/>
              <a:t>想讨论的</a:t>
            </a:r>
            <a:r>
              <a:rPr lang="zh-CN" altLang="en-US" i="1"/>
              <a:t>问题</a:t>
            </a:r>
            <a:endParaRPr lang="zh-CN" altLang="en-US" i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 altLang="zh-CN" i="1"/>
              <a:t>Reference</a:t>
            </a:r>
            <a:endParaRPr lang="en-US" altLang="zh-CN" i="1"/>
          </a:p>
          <a:p>
            <a:pPr lvl="1"/>
            <a:r>
              <a:rPr lang="en-US" altLang="zh-CN" sz="1400" i="1"/>
              <a:t>[1]Chen S, Guhur P L, Tapaswi M, et al. Think global, act local: Dual-scale graph transformer for vision-and-language navigation[C]//Proceedings of the IEEE/CVF Conference on Computer Vision and Pattern Recognition. 2022: 16537-16547.</a:t>
            </a:r>
            <a:endParaRPr lang="en-US" altLang="zh-CN" sz="1400" i="1"/>
          </a:p>
          <a:p>
            <a:pPr lvl="1"/>
            <a:r>
              <a:rPr lang="en-US" altLang="zh-CN" sz="1400" i="1"/>
              <a:t>[2]Wang H, Wang W, Shu T, et al. Active visual information gathering for vision-language navigation[C]//Computer Vision–ECCV 2020: 16th European Conference, Glasgow, UK, August 23–28, 2020, Proceedings, Part XXII 16. Springer International Publishing, 2020: 307-322.</a:t>
            </a:r>
            <a:endParaRPr lang="en-US" altLang="zh-CN" sz="1400" i="1"/>
          </a:p>
          <a:p>
            <a:pPr lvl="1"/>
            <a:r>
              <a:rPr lang="en-US" altLang="zh-CN" sz="1400" i="1"/>
              <a:t>[3]Zhao Y, Chen J, Gao C, et al. Target-driven structured transformer planner for vision-language navigation[C]//Proceedings of the 30th ACM International Conference on Multimedia. 2022: 4194-4203.</a:t>
            </a:r>
            <a:endParaRPr lang="en-US" altLang="zh-CN" sz="1400" i="1"/>
          </a:p>
          <a:p>
            <a:pPr lvl="1"/>
            <a:r>
              <a:rPr lang="en-US" altLang="zh-CN" sz="1400" i="1"/>
              <a:t>[4]Li J, Bansal M. Improving Vision-and-Language Navigation by Generating Future-View Image Semantics[J]. arXiv preprint arXiv:2304.04907, 2023.</a:t>
            </a:r>
            <a:endParaRPr lang="en-US" altLang="zh-CN" sz="1400" i="1"/>
          </a:p>
          <a:p>
            <a:pPr lvl="1"/>
            <a:r>
              <a:rPr lang="en-US" altLang="zh-CN" sz="1400" i="1"/>
              <a:t>[5]Li M, Wang Z, Tuytelaars T, et al. Layout-aware Dreamer for Embodied Referring Expression Grounding[J]. arXiv preprint arXiv:2212.00171, 2022.</a:t>
            </a:r>
            <a:endParaRPr lang="en-US" altLang="zh-CN" sz="1400" i="1"/>
          </a:p>
          <a:p>
            <a:pPr lvl="1"/>
            <a:r>
              <a:rPr lang="en-US" altLang="zh-CN" sz="1400" i="1"/>
              <a:t>[6]Nichol A Q, Dhariwal P, Ramesh A, et al. GLIDE: Towards Photorealistic Image Generation and Editing with Text-Guided Diffusion Models[C]//International Conference on Machine Learning. PMLR, 2022: 16784-16804.</a:t>
            </a:r>
            <a:endParaRPr lang="en-US" altLang="zh-CN"/>
          </a:p>
          <a:p>
            <a:r>
              <a:rPr lang="en-US" altLang="zh-CN" i="1" dirty="0">
                <a:sym typeface="+mn-ea"/>
              </a:rPr>
              <a:t>Q&amp;A</a:t>
            </a:r>
            <a:endParaRPr lang="zh-CN" altLang="en-US" i="1" dirty="0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1"/>
              <a:t>后续</a:t>
            </a:r>
            <a:r>
              <a:rPr lang="zh-CN" altLang="en-US" i="1"/>
              <a:t>计划</a:t>
            </a:r>
            <a:endParaRPr lang="zh-CN" altLang="en-US" i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 altLang="zh-CN" i="1"/>
              <a:t>Reference</a:t>
            </a:r>
            <a:endParaRPr lang="en-US" altLang="zh-CN" i="1"/>
          </a:p>
          <a:p>
            <a:pPr lvl="1"/>
            <a:r>
              <a:rPr lang="en-US" altLang="zh-CN" sz="1400" i="1"/>
              <a:t>[1]Chen S, Guhur P L, Tapaswi M, et al. Think global, act local: Dual-scale graph transformer for vision-and-language navigation[C]//Proceedings of the IEEE/CVF Conference on Computer Vision and Pattern Recognition. 2022: 16537-16547.</a:t>
            </a:r>
            <a:endParaRPr lang="en-US" altLang="zh-CN" sz="1400" i="1"/>
          </a:p>
          <a:p>
            <a:pPr lvl="1"/>
            <a:r>
              <a:rPr lang="en-US" altLang="zh-CN" sz="1400" i="1"/>
              <a:t>[2]Wang H, Wang W, Shu T, et al. Active visual information gathering for vision-language navigation[C]//Computer Vision–ECCV 2020: 16th European Conference, Glasgow, UK, August 23–28, 2020, Proceedings, Part XXII 16. Springer International Publishing, 2020: 307-322.</a:t>
            </a:r>
            <a:endParaRPr lang="en-US" altLang="zh-CN" sz="1400" i="1"/>
          </a:p>
          <a:p>
            <a:pPr lvl="1"/>
            <a:r>
              <a:rPr lang="en-US" altLang="zh-CN" sz="1400" i="1"/>
              <a:t>[3]Zhao Y, Chen J, Gao C, et al. Target-driven structured transformer planner for vision-language navigation[C]//Proceedings of the 30th ACM International Conference on Multimedia. 2022: 4194-4203.</a:t>
            </a:r>
            <a:endParaRPr lang="en-US" altLang="zh-CN" sz="1400" i="1"/>
          </a:p>
          <a:p>
            <a:pPr lvl="1"/>
            <a:r>
              <a:rPr lang="en-US" altLang="zh-CN" sz="1400" i="1"/>
              <a:t>[4]Li J, Bansal M. Improving Vision-and-Language Navigation by Generating Future-View Image Semantics[J]. arXiv preprint arXiv:2304.04907, 2023.</a:t>
            </a:r>
            <a:endParaRPr lang="en-US" altLang="zh-CN" sz="1400" i="1"/>
          </a:p>
          <a:p>
            <a:pPr lvl="1"/>
            <a:r>
              <a:rPr lang="en-US" altLang="zh-CN" sz="1400" i="1"/>
              <a:t>[5]Li M, Wang Z, Tuytelaars T, et al. Layout-aware Dreamer for Embodied Referring Expression Grounding[J]. arXiv preprint arXiv:2212.00171, 2022.</a:t>
            </a:r>
            <a:endParaRPr lang="en-US" altLang="zh-CN" sz="1400" i="1"/>
          </a:p>
          <a:p>
            <a:pPr lvl="1"/>
            <a:r>
              <a:rPr lang="en-US" altLang="zh-CN" sz="1400" i="1"/>
              <a:t>[6]Nichol A Q, Dhariwal P, Ramesh A, et al. GLIDE: Towards Photorealistic Image Generation and Editing with Text-Guided Diffusion Models[C]//International Conference on Machine Learning. PMLR, 2022: 16784-16804.</a:t>
            </a:r>
            <a:endParaRPr lang="en-US" altLang="zh-CN"/>
          </a:p>
          <a:p>
            <a:r>
              <a:rPr lang="en-US" altLang="zh-CN" i="1" dirty="0">
                <a:sym typeface="+mn-ea"/>
              </a:rPr>
              <a:t>Q&amp;A</a:t>
            </a:r>
            <a:endParaRPr lang="zh-CN" altLang="en-US" i="1" dirty="0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98670" y="2432050"/>
            <a:ext cx="24022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/>
              <a:t>Thanks</a:t>
            </a:r>
            <a:r>
              <a:rPr lang="en-US" altLang="zh-CN" sz="4000"/>
              <a:t>!</a:t>
            </a:r>
            <a:endParaRPr lang="en-US" altLang="zh-CN" sz="40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75" y="3647758"/>
            <a:ext cx="1046163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Retrospect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39395" y="1539875"/>
            <a:ext cx="6894830" cy="946785"/>
          </a:xfrm>
        </p:spPr>
        <p:txBody>
          <a:bodyPr/>
          <a:p>
            <a:r>
              <a:rPr lang="zh-CN" altLang="en-US" sz="2000" b="1" i="1"/>
              <a:t>对之前的工作进行简单的</a:t>
            </a:r>
            <a:r>
              <a:rPr lang="zh-CN" altLang="en-US" sz="2000" b="1" i="1"/>
              <a:t>回顾</a:t>
            </a:r>
            <a:endParaRPr lang="zh-CN" altLang="en-US" sz="2000" b="1" i="1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59180" y="2527935"/>
            <a:ext cx="10201275" cy="30676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94055" y="6520815"/>
            <a:ext cx="105200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Times New Roman" panose="02020603050405020304" pitchFamily="18" charset="0"/>
              </a:rPr>
              <a:t>文献</a:t>
            </a:r>
            <a:r>
              <a:rPr lang="zh-CN" altLang="en-US" sz="1600">
                <a:latin typeface="Times New Roman" panose="02020603050405020304" pitchFamily="18" charset="0"/>
              </a:rPr>
              <a:t>引用</a:t>
            </a:r>
            <a:endParaRPr lang="zh-CN" altLang="en-US" sz="1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素材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zh-CN" altLang="en-US"/>
              <a:t>一些</a:t>
            </a:r>
            <a:r>
              <a:rPr lang="zh-CN" altLang="en-US"/>
              <a:t>素材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8935" y="151765"/>
            <a:ext cx="8436864" cy="612648"/>
          </a:xfrm>
        </p:spPr>
        <p:txBody>
          <a:bodyPr/>
          <a:p>
            <a:r>
              <a:rPr lang="en-US" altLang="zh-CN" sz="2800" i="1" dirty="0">
                <a:sym typeface="+mn-ea"/>
              </a:rPr>
              <a:t>Lunwenbiaoti</a:t>
            </a:r>
            <a:br>
              <a:rPr lang="zh-CN" altLang="en-US" sz="2800" i="1" dirty="0">
                <a:sym typeface="+mn-ea"/>
              </a:rPr>
            </a:br>
            <a:r>
              <a:rPr lang="en-US" altLang="zh-CN" sz="2800" i="1" dirty="0">
                <a:sym typeface="+mn-ea"/>
              </a:rPr>
              <a:t>Kefenlianghang</a:t>
            </a:r>
            <a:endParaRPr lang="en-US" altLang="zh-CN" sz="2800" i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2085" y="1644650"/>
            <a:ext cx="11521440" cy="2967355"/>
          </a:xfrm>
        </p:spPr>
        <p:txBody>
          <a:bodyPr/>
          <a:p>
            <a:pPr lvl="1"/>
            <a:r>
              <a:rPr lang="zh-CN" altLang="en-US" i="1" dirty="0">
                <a:sym typeface="+mn-ea"/>
              </a:rPr>
              <a:t>动机（可能也要</a:t>
            </a:r>
            <a:r>
              <a:rPr lang="zh-CN" altLang="en-US" i="1" dirty="0">
                <a:sym typeface="+mn-ea"/>
              </a:rPr>
              <a:t>详细介绍相关</a:t>
            </a:r>
            <a:r>
              <a:rPr lang="zh-CN" altLang="en-US" i="1" dirty="0">
                <a:sym typeface="+mn-ea"/>
              </a:rPr>
              <a:t>工作）</a:t>
            </a:r>
            <a:endParaRPr lang="zh-CN" altLang="en-US" i="1" dirty="0">
              <a:sym typeface="+mn-ea"/>
            </a:endParaRPr>
          </a:p>
          <a:p>
            <a:pPr lvl="1"/>
            <a:r>
              <a:rPr lang="zh-CN" altLang="en-US" i="1" dirty="0">
                <a:sym typeface="+mn-ea"/>
              </a:rPr>
              <a:t>方法</a:t>
            </a:r>
            <a:endParaRPr lang="zh-CN" altLang="en-US" i="1" dirty="0">
              <a:sym typeface="+mn-ea"/>
            </a:endParaRPr>
          </a:p>
          <a:p>
            <a:pPr lvl="1"/>
            <a:r>
              <a:rPr lang="zh-CN" altLang="en-US" i="1" dirty="0">
                <a:sym typeface="+mn-ea"/>
              </a:rPr>
              <a:t>实验</a:t>
            </a:r>
            <a:r>
              <a:rPr lang="zh-CN" altLang="en-US" i="1" dirty="0">
                <a:sym typeface="+mn-ea"/>
              </a:rPr>
              <a:t>结果</a:t>
            </a:r>
            <a:endParaRPr lang="zh-CN" altLang="en-US" i="1" dirty="0">
              <a:sym typeface="+mn-ea"/>
            </a:endParaRPr>
          </a:p>
          <a:p>
            <a:pPr lvl="1"/>
            <a:r>
              <a:rPr lang="zh-CN" altLang="en-US" i="1" dirty="0">
                <a:sym typeface="+mn-ea"/>
              </a:rPr>
              <a:t>值得借鉴的</a:t>
            </a:r>
            <a:r>
              <a:rPr lang="zh-CN" altLang="en-US" i="1" dirty="0">
                <a:sym typeface="+mn-ea"/>
              </a:rPr>
              <a:t>地方</a:t>
            </a:r>
            <a:endParaRPr lang="zh-CN" altLang="en-US" i="1" dirty="0">
              <a:sym typeface="+mn-ea"/>
            </a:endParaRPr>
          </a:p>
          <a:p>
            <a:pPr lvl="1"/>
            <a:r>
              <a:rPr lang="zh-CN" altLang="en-US" i="1" dirty="0">
                <a:sym typeface="+mn-ea"/>
              </a:rPr>
              <a:t>局限或</a:t>
            </a:r>
            <a:r>
              <a:rPr lang="zh-CN" altLang="en-US" i="1" dirty="0">
                <a:sym typeface="+mn-ea"/>
              </a:rPr>
              <a:t>疑问</a:t>
            </a:r>
            <a:endParaRPr lang="zh-CN" altLang="en-US" i="1" dirty="0">
              <a:sym typeface="+mn-ea"/>
            </a:endParaRPr>
          </a:p>
          <a:p>
            <a:pPr lvl="2"/>
            <a:endParaRPr lang="en-US" altLang="zh-CN" i="1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Related </a:t>
            </a:r>
            <a:r>
              <a:rPr lang="en-US" altLang="zh-CN"/>
              <a:t>work</a:t>
            </a:r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9370" y="1309370"/>
            <a:ext cx="9195435" cy="17856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19405" indent="-319405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40080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2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Calibri" panose="020F0502020204030204" pitchFamily="34" charset="0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Calibri" panose="020F0502020204030204" pitchFamily="34" charset="0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Calibri" panose="020F0502020204030204" pitchFamily="34" charset="0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16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Calibri" panose="020F0502020204030204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i="1"/>
              <a:t>Related </a:t>
            </a:r>
            <a:r>
              <a:rPr lang="en-US" altLang="zh-CN" sz="2400" i="1"/>
              <a:t>work</a:t>
            </a:r>
            <a:endParaRPr lang="en-US" altLang="zh-CN" sz="2400" i="1"/>
          </a:p>
          <a:p>
            <a:r>
              <a:rPr lang="en-US" altLang="zh-CN" sz="2000" i="1"/>
              <a:t>1</a:t>
            </a:r>
            <a:r>
              <a:rPr lang="zh-CN" altLang="en-US" sz="2000" i="1"/>
              <a:t>，</a:t>
            </a:r>
            <a:r>
              <a:rPr lang="en-US" altLang="zh-CN" sz="2000" i="1"/>
              <a:t>Embodied Referring Expression Grounding</a:t>
            </a:r>
            <a:r>
              <a:rPr lang="zh-CN" altLang="en-US" sz="2000" i="1"/>
              <a:t>（</a:t>
            </a:r>
            <a:r>
              <a:rPr lang="en-US" altLang="zh-CN" sz="2000" i="1"/>
              <a:t>VLN</a:t>
            </a:r>
            <a:r>
              <a:rPr lang="zh-CN" altLang="en-US" sz="2000" i="1"/>
              <a:t>）</a:t>
            </a:r>
            <a:endParaRPr lang="en-US" altLang="zh-CN" sz="2000" i="1"/>
          </a:p>
          <a:p>
            <a:r>
              <a:rPr lang="en-US" altLang="zh-CN" sz="2000" i="1"/>
              <a:t>2</a:t>
            </a:r>
            <a:r>
              <a:rPr lang="zh-CN" altLang="en-US" sz="2000" i="1"/>
              <a:t>，</a:t>
            </a:r>
            <a:r>
              <a:rPr lang="en-US" altLang="zh-CN" sz="2000" i="1"/>
              <a:t>Map-based Navigation(</a:t>
            </a:r>
            <a:r>
              <a:rPr lang="zh-CN" altLang="en-US" sz="2000" i="1"/>
              <a:t>online metric map</a:t>
            </a:r>
            <a:r>
              <a:rPr lang="en-US" altLang="zh-CN" sz="2000" i="1"/>
              <a:t> &amp;</a:t>
            </a:r>
            <a:r>
              <a:rPr lang="zh-CN" altLang="en-US" sz="2000" i="1"/>
              <a:t> topological</a:t>
            </a:r>
            <a:r>
              <a:rPr lang="en-US" altLang="zh-CN" sz="2000" i="1"/>
              <a:t> </a:t>
            </a:r>
            <a:r>
              <a:rPr lang="zh-CN" altLang="en-US" sz="2000" i="1"/>
              <a:t>maps</a:t>
            </a:r>
            <a:r>
              <a:rPr lang="en-US" altLang="zh-CN" sz="2000" i="1"/>
              <a:t>)</a:t>
            </a:r>
            <a:endParaRPr lang="en-US" altLang="zh-CN" sz="2000" i="1"/>
          </a:p>
          <a:p>
            <a:r>
              <a:rPr lang="en-US" altLang="zh-CN" sz="2000" i="1"/>
              <a:t>3</a:t>
            </a:r>
            <a:r>
              <a:rPr lang="zh-CN" altLang="en-US" sz="2000" i="1"/>
              <a:t>，</a:t>
            </a:r>
            <a:r>
              <a:rPr lang="en-US" altLang="zh-CN" sz="2000" i="1"/>
              <a:t>Visual Common Sense Knowledge</a:t>
            </a:r>
            <a:r>
              <a:rPr lang="zh-CN" altLang="en-US" sz="2000" i="1"/>
              <a:t>（</a:t>
            </a:r>
            <a:r>
              <a:rPr lang="en-US" altLang="zh-CN" sz="2000" i="1"/>
              <a:t>GLIDE[6], the text-to-image model</a:t>
            </a:r>
            <a:r>
              <a:rPr lang="zh-CN" altLang="en-US" sz="2000" i="1"/>
              <a:t>）</a:t>
            </a:r>
            <a:endParaRPr lang="en-US" altLang="zh-CN" sz="2000" i="1"/>
          </a:p>
          <a:p>
            <a:pPr marL="0" indent="0">
              <a:buNone/>
            </a:pPr>
            <a:r>
              <a:rPr lang="en-US" altLang="zh-CN" sz="2400" i="1">
                <a:sym typeface="+mn-ea"/>
              </a:rPr>
              <a:t> </a:t>
            </a:r>
            <a:endParaRPr lang="en-US" altLang="zh-CN" sz="2400" i="1"/>
          </a:p>
          <a:p>
            <a:endParaRPr lang="en-US" altLang="zh-CN" sz="2400" i="1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1295" b="34688"/>
          <a:stretch>
            <a:fillRect/>
          </a:stretch>
        </p:blipFill>
        <p:spPr>
          <a:xfrm>
            <a:off x="6303010" y="3016885"/>
            <a:ext cx="5852160" cy="3297555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sz="quarter" idx="1"/>
            <p:custDataLst>
              <p:tags r:id="rId4"/>
            </p:custDataLst>
          </p:nvPr>
        </p:nvSpPr>
        <p:spPr>
          <a:xfrm>
            <a:off x="-405765" y="3158490"/>
            <a:ext cx="8823325" cy="2125345"/>
          </a:xfrm>
        </p:spPr>
        <p:txBody>
          <a:bodyPr/>
          <a:p>
            <a:pPr lvl="2"/>
            <a:endParaRPr lang="en-US" sz="2000" i="1" dirty="0">
              <a:sym typeface="+mn-ea"/>
            </a:endParaRPr>
          </a:p>
          <a:p>
            <a:pPr marL="367030" lvl="1" indent="0">
              <a:buNone/>
            </a:pPr>
            <a:r>
              <a:rPr lang="en-US" sz="2400" i="1" dirty="0">
                <a:sym typeface="+mn-ea"/>
              </a:rPr>
              <a:t>Contribution</a:t>
            </a:r>
            <a:endParaRPr lang="zh-CN" altLang="en-US" sz="2400"/>
          </a:p>
          <a:p>
            <a:pPr lvl="1"/>
            <a:r>
              <a:rPr lang="en-US" altLang="zh-CN" i="1">
                <a:sym typeface="+mn-ea"/>
              </a:rPr>
              <a:t> </a:t>
            </a:r>
            <a:r>
              <a:rPr lang="en-US" altLang="zh-CN" sz="2000" i="1">
                <a:sym typeface="+mn-ea"/>
              </a:rPr>
              <a:t>The </a:t>
            </a:r>
            <a:r>
              <a:rPr lang="en-US" altLang="zh-CN" sz="2000" b="1">
                <a:sym typeface="+mn-ea"/>
              </a:rPr>
              <a:t>Layout Learner</a:t>
            </a:r>
            <a:r>
              <a:rPr lang="en-US" altLang="zh-CN" sz="2000" i="1">
                <a:sym typeface="+mn-ea"/>
              </a:rPr>
              <a:t> learns to infer the </a:t>
            </a:r>
            <a:r>
              <a:rPr lang="en-US" altLang="zh-CN" sz="2000" b="1" i="1">
                <a:sym typeface="+mn-ea"/>
              </a:rPr>
              <a:t>room category</a:t>
            </a:r>
            <a:endParaRPr lang="en-US" altLang="zh-CN" sz="2000" i="1">
              <a:sym typeface="+mn-ea"/>
            </a:endParaRPr>
          </a:p>
          <a:p>
            <a:pPr marL="367030" lvl="1" indent="0">
              <a:buNone/>
            </a:pPr>
            <a:r>
              <a:rPr lang="en-US" altLang="zh-CN" sz="2000" i="1">
                <a:sym typeface="+mn-ea"/>
              </a:rPr>
              <a:t> distribution of neighboring unexplored areas along the </a:t>
            </a:r>
            <a:endParaRPr lang="en-US" altLang="zh-CN" sz="2000" i="1">
              <a:sym typeface="+mn-ea"/>
            </a:endParaRPr>
          </a:p>
          <a:p>
            <a:pPr marL="367030" lvl="1" indent="0">
              <a:buNone/>
            </a:pPr>
            <a:r>
              <a:rPr lang="en-US" altLang="zh-CN" sz="2000" i="1">
                <a:sym typeface="+mn-ea"/>
              </a:rPr>
              <a:t> path for coarse layout estimation</a:t>
            </a:r>
            <a:endParaRPr lang="en-US" altLang="zh-CN" sz="2000" i="1">
              <a:sym typeface="+mn-ea"/>
            </a:endParaRPr>
          </a:p>
          <a:p>
            <a:pPr lvl="1"/>
            <a:r>
              <a:rPr lang="en-US" altLang="zh-CN" sz="2000" i="1">
                <a:sym typeface="+mn-ea"/>
              </a:rPr>
              <a:t> The </a:t>
            </a:r>
            <a:r>
              <a:rPr lang="en-US" altLang="zh-CN" sz="2000" b="1">
                <a:sym typeface="+mn-ea"/>
              </a:rPr>
              <a:t>Goal Dreamer</a:t>
            </a:r>
            <a:r>
              <a:rPr lang="en-US" altLang="zh-CN" sz="2000" i="1">
                <a:sym typeface="+mn-ea"/>
              </a:rPr>
              <a:t> </a:t>
            </a:r>
            <a:r>
              <a:rPr lang="en-US" altLang="zh-CN" sz="2000" b="1" i="1">
                <a:sym typeface="+mn-ea"/>
              </a:rPr>
              <a:t>imagines</a:t>
            </a:r>
            <a:r>
              <a:rPr lang="en-US" altLang="zh-CN" sz="2000" i="1">
                <a:sym typeface="+mn-ea"/>
              </a:rPr>
              <a:t> the destination beforehand</a:t>
            </a:r>
            <a:endParaRPr lang="en-US" altLang="zh-CN" sz="2000" i="1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i="1" dirty="0">
                <a:sym typeface="+mn-ea"/>
              </a:rPr>
              <a:t>Methodology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sz="quarter"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48385" y="1642110"/>
            <a:ext cx="10643235" cy="52158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01800" y="1165225"/>
            <a:ext cx="7588250" cy="403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p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先介绍总体流程图，再介绍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细节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i="1" dirty="0">
                <a:sym typeface="+mn-ea"/>
              </a:rPr>
              <a:t>Methodology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pPr marL="0" lvl="1"/>
            <a:r>
              <a:rPr lang="en-US" altLang="zh-CN" sz="3200" b="1" i="1" dirty="0">
                <a:sym typeface="+mn-ea"/>
              </a:rPr>
              <a:t> Base architecture</a:t>
            </a:r>
            <a:endParaRPr lang="en-US" altLang="zh-CN" sz="3200" b="1" i="1" dirty="0">
              <a:sym typeface="+mn-ea"/>
            </a:endParaRPr>
          </a:p>
          <a:p>
            <a:pPr marL="457200" lvl="2"/>
            <a:endParaRPr lang="en-US" altLang="zh-CN" sz="2905" b="1" i="1" dirty="0"/>
          </a:p>
          <a:p>
            <a:pPr marL="457200" lvl="2"/>
            <a:r>
              <a:rPr lang="zh-CN" altLang="en-US" sz="1800" b="1">
                <a:sym typeface="+mn-ea"/>
              </a:rPr>
              <a:t>Global Node Self-Attention.</a:t>
            </a:r>
            <a:endParaRPr lang="zh-CN" altLang="en-US" sz="1800" b="1"/>
          </a:p>
          <a:p>
            <a:pPr marL="457200" lvl="2"/>
            <a:r>
              <a:rPr lang="en-US" altLang="zh-CN" sz="1800" b="1" i="1" dirty="0"/>
              <a:t>Cross Graph Encoder.</a:t>
            </a:r>
            <a:endParaRPr lang="en-US" altLang="zh-CN" sz="1800" b="1" i="1" dirty="0"/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59960" y="4023995"/>
            <a:ext cx="7112635" cy="2672715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4239260" y="1801495"/>
            <a:ext cx="7009130" cy="1882140"/>
            <a:chOff x="6676" y="2837"/>
            <a:chExt cx="11038" cy="2964"/>
          </a:xfrm>
        </p:grpSpPr>
        <p:pic>
          <p:nvPicPr>
            <p:cNvPr id="19" name="图片 1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6676" y="2837"/>
              <a:ext cx="11039" cy="2665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9303" y="4983"/>
              <a:ext cx="7369" cy="818"/>
            </a:xfrm>
            <a:prstGeom prst="rect">
              <a:avLst/>
            </a:prstGeom>
          </p:spPr>
        </p:pic>
      </p:grpSp>
      <p:pic>
        <p:nvPicPr>
          <p:cNvPr id="23" name="图片 2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40690" y="3683635"/>
            <a:ext cx="3672840" cy="7239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092835" y="5026660"/>
            <a:ext cx="2080260" cy="15474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497570" y="3094990"/>
            <a:ext cx="436880" cy="2622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394700" y="1468755"/>
            <a:ext cx="436880" cy="2622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i="1" dirty="0">
                <a:sym typeface="+mn-ea"/>
              </a:rPr>
              <a:t>Layout Learner</a:t>
            </a:r>
            <a:endParaRPr lang="en-US" altLang="zh-CN" i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39395" y="1268730"/>
            <a:ext cx="5906770" cy="4968240"/>
          </a:xfrm>
        </p:spPr>
        <p:txBody>
          <a:bodyPr/>
          <a:p>
            <a:pPr marL="0" lvl="1"/>
            <a:r>
              <a:rPr lang="en-US" altLang="zh-CN" sz="2800" b="1" i="1" dirty="0">
                <a:sym typeface="+mn-ea"/>
              </a:rPr>
              <a:t>Building Room Type Codebook.</a:t>
            </a:r>
            <a:endParaRPr lang="en-US" altLang="zh-CN" sz="2800" b="1" i="1" dirty="0">
              <a:sym typeface="+mn-ea"/>
            </a:endParaRPr>
          </a:p>
          <a:p>
            <a:pPr marL="0" lvl="1"/>
            <a:r>
              <a:rPr sz="2400" b="1" i="1" dirty="0">
                <a:sym typeface="+mn-ea"/>
              </a:rPr>
              <a:t>Extract room type annotations</a:t>
            </a:r>
            <a:endParaRPr sz="2400" b="1" i="1" dirty="0">
              <a:sym typeface="+mn-ea"/>
            </a:endParaRPr>
          </a:p>
          <a:p>
            <a:pPr marL="0" lvl="1"/>
            <a:r>
              <a:rPr lang="en-US" altLang="zh-CN" sz="2400" b="1" i="1" dirty="0">
                <a:sym typeface="+mn-ea"/>
              </a:rPr>
              <a:t>Create room type template</a:t>
            </a:r>
            <a:endParaRPr lang="en-US" altLang="zh-CN" sz="2400" b="1" i="1" dirty="0">
              <a:sym typeface="+mn-ea"/>
            </a:endParaRPr>
          </a:p>
          <a:p>
            <a:pPr marL="457200" lvl="2"/>
            <a:r>
              <a:rPr lang="en-US" altLang="zh-CN" sz="2545" b="1" i="1" dirty="0">
                <a:sym typeface="+mn-ea"/>
              </a:rPr>
              <a:t> </a:t>
            </a:r>
            <a:r>
              <a:rPr lang="en-US" altLang="zh-CN" sz="1200" b="1" i="1" dirty="0">
                <a:sym typeface="+mn-ea"/>
              </a:rPr>
              <a:t>“A dining room with table and chairs” for room type “dining room”</a:t>
            </a:r>
            <a:endParaRPr lang="en-US" altLang="zh-CN" sz="2545" b="1" i="1" dirty="0">
              <a:sym typeface="+mn-ea"/>
            </a:endParaRPr>
          </a:p>
          <a:p>
            <a:pPr marL="0" lvl="1"/>
            <a:endParaRPr lang="en-US" altLang="zh-CN" sz="3200" b="1" i="1" dirty="0">
              <a:sym typeface="+mn-ea"/>
            </a:endParaRPr>
          </a:p>
          <a:p>
            <a:pPr marL="0" lvl="1"/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Generate room type images</a:t>
            </a:r>
            <a:endParaRPr lang="en-US" altLang="zh-CN" sz="2400" b="1" i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1"/>
            <a:endParaRPr lang="en-US" altLang="zh-CN" sz="3200" b="1" i="1" dirty="0">
              <a:sym typeface="+mn-ea"/>
            </a:endParaRPr>
          </a:p>
          <a:p>
            <a:pPr marL="0" lvl="1"/>
            <a:endParaRPr lang="en-US" altLang="zh-CN" sz="3200" b="1" i="1" dirty="0">
              <a:sym typeface="+mn-ea"/>
            </a:endParaRPr>
          </a:p>
          <a:p>
            <a:pPr marL="0" lvl="1"/>
            <a:endParaRPr lang="en-US" altLang="zh-CN" sz="3200" b="1" i="1" dirty="0"/>
          </a:p>
          <a:p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146800" y="1268730"/>
            <a:ext cx="5725795" cy="4968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19405" indent="-319405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40080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2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Calibri" panose="020F0502020204030204" pitchFamily="34" charset="0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Calibri" panose="020F0502020204030204" pitchFamily="34" charset="0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Calibri" panose="020F0502020204030204" pitchFamily="34" charset="0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16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Calibri" panose="020F0502020204030204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CN" sz="2800" b="1" i="1" dirty="0">
                <a:sym typeface="+mn-ea"/>
              </a:rPr>
              <a:t>Environment Layout Prediction.</a:t>
            </a:r>
            <a:endParaRPr lang="en-US" altLang="zh-CN" sz="2800" b="1" i="1" dirty="0">
              <a:sym typeface="+mn-ea"/>
            </a:endParaRPr>
          </a:p>
          <a:p>
            <a:pPr marL="457200" lvl="2"/>
            <a:endParaRPr lang="en-US" altLang="zh-CN" sz="2545" b="1" i="1" dirty="0">
              <a:sym typeface="+mn-ea"/>
            </a:endParaRPr>
          </a:p>
          <a:p>
            <a:pPr marL="0" lvl="1"/>
            <a:endParaRPr lang="en-US" altLang="zh-CN" sz="3200" b="1" i="1" dirty="0">
              <a:sym typeface="+mn-ea"/>
            </a:endParaRPr>
          </a:p>
          <a:p>
            <a:pPr marL="0" lvl="1"/>
            <a:endParaRPr lang="en-US" altLang="zh-CN" sz="3200" b="1" i="1" dirty="0">
              <a:sym typeface="+mn-ea"/>
            </a:endParaRPr>
          </a:p>
          <a:p>
            <a:pPr marL="0" lvl="1"/>
            <a:endParaRPr lang="en-US" altLang="zh-CN" sz="3200" b="1" i="1" dirty="0">
              <a:sym typeface="+mn-ea"/>
            </a:endParaRPr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51585" y="3161665"/>
            <a:ext cx="3636645" cy="3778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54660" y="4654550"/>
            <a:ext cx="3924300" cy="18440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310755" y="2065020"/>
            <a:ext cx="3794125" cy="10966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767705" y="4654550"/>
            <a:ext cx="6424295" cy="14630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21755" y="3493135"/>
            <a:ext cx="49911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表示第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个房间类型，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s\j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表示第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s\j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个每个房间类型的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数量，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类，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房间类别，即预测每个节点属于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哪个房间类型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0306685" y="6109970"/>
            <a:ext cx="647700" cy="3886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9187815" y="4723765"/>
            <a:ext cx="521970" cy="288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i="1" dirty="0">
                <a:sym typeface="+mn-ea"/>
              </a:rPr>
              <a:t>Goal Dreamer</a:t>
            </a:r>
            <a:endParaRPr lang="en-US" altLang="zh-CN" i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pPr marL="457200" lvl="2"/>
            <a:r>
              <a:rPr lang="en-US" altLang="zh-CN" sz="3200" i="1" dirty="0">
                <a:sym typeface="+mn-ea"/>
              </a:rPr>
              <a:t>Goal Dreamer</a:t>
            </a:r>
            <a:endParaRPr lang="en-US" altLang="zh-CN" sz="3200" i="1" dirty="0">
              <a:sym typeface="+mn-ea"/>
            </a:endParaRPr>
          </a:p>
          <a:p>
            <a:pPr marL="457200" lvl="2"/>
            <a:endParaRPr lang="en-US" altLang="zh-CN" sz="2800" b="1" i="1" dirty="0"/>
          </a:p>
          <a:p>
            <a:pPr marL="457200" lvl="2"/>
            <a:endParaRPr lang="en-US" altLang="zh-CN" sz="2400" b="1" i="1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07835" y="3997960"/>
            <a:ext cx="3143250" cy="27101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99565" y="2211070"/>
            <a:ext cx="8234680" cy="160591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955675" y="4388485"/>
            <a:ext cx="3672000" cy="1656000"/>
            <a:chOff x="2003" y="4776"/>
            <a:chExt cx="5532" cy="2442"/>
          </a:xfrm>
        </p:grpSpPr>
        <p:pic>
          <p:nvPicPr>
            <p:cNvPr id="8" name="图片 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2003" y="4776"/>
              <a:ext cx="5532" cy="624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675" y="5784"/>
              <a:ext cx="4860" cy="624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531" y="6654"/>
              <a:ext cx="5004" cy="564"/>
            </a:xfrm>
            <a:prstGeom prst="rect">
              <a:avLst/>
            </a:prstGeom>
          </p:spPr>
        </p:pic>
      </p:grpSp>
      <p:pic>
        <p:nvPicPr>
          <p:cNvPr id="4" name="图片 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807835" y="1929130"/>
            <a:ext cx="541020" cy="2819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526530" y="3185160"/>
            <a:ext cx="457200" cy="2438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9029700" y="2966720"/>
            <a:ext cx="562610" cy="2984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9496425" y="1929130"/>
            <a:ext cx="54864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i="1" dirty="0">
                <a:sym typeface="+mn-ea"/>
              </a:rPr>
              <a:t>Decision Maker</a:t>
            </a:r>
            <a:endParaRPr lang="en-US" altLang="zh-CN" i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pPr marL="457200" lvl="2"/>
            <a:r>
              <a:rPr lang="zh-CN" altLang="en-US" sz="2800" b="1" i="1" dirty="0"/>
              <a:t>回顾整个流程</a:t>
            </a:r>
            <a:endParaRPr lang="en-US" altLang="zh-CN" sz="2800" b="1" i="1" dirty="0"/>
          </a:p>
          <a:p>
            <a:pPr marL="457200" lvl="2"/>
            <a:endParaRPr lang="en-US" altLang="zh-CN" sz="2400" b="1" i="1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31200" y="1876425"/>
            <a:ext cx="3692525" cy="444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415020" y="2736850"/>
            <a:ext cx="3575050" cy="3594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543925" y="3394075"/>
            <a:ext cx="3394710" cy="6902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383270" y="4471670"/>
            <a:ext cx="3555365" cy="79311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8741410" y="5749290"/>
            <a:ext cx="3093720" cy="6248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内容占位符 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04800" y="1839595"/>
            <a:ext cx="8110220" cy="4126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190105" y="4558665"/>
            <a:ext cx="548640" cy="304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729095" y="5264785"/>
            <a:ext cx="562610" cy="29845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8105140" y="4202430"/>
            <a:ext cx="347980" cy="3416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241290" y="4683760"/>
            <a:ext cx="335915" cy="1752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  <p:tag name="KSO_WM_UNIT_PLACING_PICTURE_USER_VIEWPORT" val="{&quot;height&quot;:4727,&quot;width&quot;:11201}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PLACING_PICTURE_USER_VIEWPORT" val="{&quot;height&quot;:1710.0015748031497,&quot;width&quot;:1710}"/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TABLE_ENDDRAG_ORIGIN_RECT" val="547*282"/>
  <p:tag name="TABLE_ENDDRAG_RECT" val="144*36*547*282"/>
</p:tagLst>
</file>

<file path=ppt/tags/tag56.xml><?xml version="1.0" encoding="utf-8"?>
<p:tagLst xmlns:p="http://schemas.openxmlformats.org/presentationml/2006/main">
  <p:tag name="KSO_WPP_MARK_KEY" val="77b1019b-e9c6-4b98-b65d-9365dc37546d"/>
  <p:tag name="COMMONDATA" val="eyJoZGlkIjoiYmM2MDQ2OWNjNmM4MDExNzFlOWI0MGM5MjA2Yzk0MzUifQ==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PLACING_PICTURE_USER_VIEWPORT" val="{&quot;height&quot;:1710.0015748031497,&quot;width&quot;:1710}"/>
  <p:tag name="KSO_WM_BEAUTIFY_FLAG" val="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6885</Words>
  <Application>WPS 演示</Application>
  <PresentationFormat>宽屏</PresentationFormat>
  <Paragraphs>172</Paragraphs>
  <Slides>20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Arial</vt:lpstr>
      <vt:lpstr>宋体</vt:lpstr>
      <vt:lpstr>Wingdings</vt:lpstr>
      <vt:lpstr>Tw Cen MT</vt:lpstr>
      <vt:lpstr>Palatino Linotype</vt:lpstr>
      <vt:lpstr>华文仿宋</vt:lpstr>
      <vt:lpstr>Tw Cen MT</vt:lpstr>
      <vt:lpstr>Segoe Print</vt:lpstr>
      <vt:lpstr>Wingdings</vt:lpstr>
      <vt:lpstr>Times New Roman</vt:lpstr>
      <vt:lpstr>微软雅黑</vt:lpstr>
      <vt:lpstr>Calibri</vt:lpstr>
      <vt:lpstr>华文中宋</vt:lpstr>
      <vt:lpstr>Arial Unicode MS</vt:lpstr>
      <vt:lpstr>Median</vt:lpstr>
      <vt:lpstr>组 会 汇 报</vt:lpstr>
      <vt:lpstr>Retrospect</vt:lpstr>
      <vt:lpstr>Lunwenbiaoti Kefenlianghang</vt:lpstr>
      <vt:lpstr>Related work</vt:lpstr>
      <vt:lpstr>Methodology</vt:lpstr>
      <vt:lpstr>Methodology</vt:lpstr>
      <vt:lpstr>Layout Learner</vt:lpstr>
      <vt:lpstr>Goal Dreamer</vt:lpstr>
      <vt:lpstr>Decision Maker</vt:lpstr>
      <vt:lpstr>Experiments</vt:lpstr>
      <vt:lpstr>Experiments</vt:lpstr>
      <vt:lpstr>Visualization</vt:lpstr>
      <vt:lpstr>借鉴参考</vt:lpstr>
      <vt:lpstr>局限或疑问讨论</vt:lpstr>
      <vt:lpstr>PowerPoint 演示文稿</vt:lpstr>
      <vt:lpstr>最近进展</vt:lpstr>
      <vt:lpstr>想讨论的问题</vt:lpstr>
      <vt:lpstr>后续计划</vt:lpstr>
      <vt:lpstr>PowerPoint 演示文稿</vt:lpstr>
      <vt:lpstr>素材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14430</cp:lastModifiedBy>
  <cp:revision>618</cp:revision>
  <dcterms:created xsi:type="dcterms:W3CDTF">2019-12-20T05:04:00Z</dcterms:created>
  <dcterms:modified xsi:type="dcterms:W3CDTF">2023-08-02T13:02:33Z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5D68F2FFC27047DB9F50F1D23DFAFA82</vt:lpwstr>
  </property>
</Properties>
</file>