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49" r:id="rId3"/>
    <p:sldId id="737" r:id="rId5"/>
    <p:sldId id="716" r:id="rId6"/>
    <p:sldId id="718" r:id="rId7"/>
    <p:sldId id="717" r:id="rId8"/>
    <p:sldId id="719" r:id="rId9"/>
    <p:sldId id="721" r:id="rId10"/>
    <p:sldId id="739" r:id="rId11"/>
    <p:sldId id="740" r:id="rId12"/>
    <p:sldId id="741" r:id="rId13"/>
    <p:sldId id="742" r:id="rId14"/>
    <p:sldId id="744" r:id="rId15"/>
    <p:sldId id="745" r:id="rId16"/>
    <p:sldId id="746" r:id="rId17"/>
    <p:sldId id="747" r:id="rId18"/>
    <p:sldId id="749" r:id="rId19"/>
    <p:sldId id="735" r:id="rId20"/>
    <p:sldId id="750" r:id="rId21"/>
    <p:sldId id="736"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9" userDrawn="1">
          <p15:clr>
            <a:srgbClr val="A4A3A4"/>
          </p15:clr>
        </p15:guide>
        <p15:guide id="2" pos="37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 id="2" name="xia chenao" initials="xc" lastIdx="2" clrIdx="1"/>
  <p:cmAuthor id="3" name="Hao Cheng" initials="HC" lastIdx="2"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C55A11"/>
    <a:srgbClr val="8FAADC"/>
    <a:srgbClr val="F0F7EB"/>
    <a:srgbClr val="FDC200"/>
    <a:srgbClr val="C65A11"/>
    <a:srgbClr val="94B6D2"/>
    <a:srgbClr val="DD7F47"/>
    <a:srgbClr val="383E40"/>
    <a:srgbClr val="413F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02" autoAdjust="0"/>
    <p:restoredTop sz="92489" autoAdjust="0"/>
  </p:normalViewPr>
  <p:slideViewPr>
    <p:cSldViewPr snapToGrid="0" showGuides="1">
      <p:cViewPr varScale="1">
        <p:scale>
          <a:sx n="110" d="100"/>
          <a:sy n="110" d="100"/>
        </p:scale>
        <p:origin x="762" y="114"/>
      </p:cViewPr>
      <p:guideLst>
        <p:guide orient="horz" pos="2229"/>
        <p:guide pos="37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0.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 </a:t>
            </a:r>
            <a:r>
              <a:rPr lang="en-US" altLang="zh-CN" b="0" i="0" dirty="0">
                <a:effectLst/>
                <a:latin typeface="-apple-system"/>
              </a:rPr>
              <a:t>IMF </a:t>
            </a:r>
            <a:r>
              <a:rPr lang="zh-CN" altLang="en-US" b="0" i="0" dirty="0">
                <a:effectLst/>
                <a:latin typeface="-apple-system"/>
              </a:rPr>
              <a:t>中使用的交互性提取器。采用一系列完全连接的层和激活函数来生成最终的交互性分数。将交互性得分与输入特征相乘以获得最终的加权输出。</a:t>
            </a:r>
            <a:endParaRPr lang="en-US" altLang="zh-CN" b="0" i="0" dirty="0">
              <a:effectLst/>
              <a:latin typeface="-apple-system"/>
            </a:endParaRPr>
          </a:p>
          <a:p>
            <a:r>
              <a:rPr lang="zh-CN" altLang="en-US" b="0" i="0" dirty="0">
                <a:effectLst/>
                <a:latin typeface="-apple-system"/>
              </a:rPr>
              <a:t>综上所述，通过有效的异质性和交互性特征提取，文章所提出的多模态 </a:t>
            </a:r>
            <a:r>
              <a:rPr lang="en-US" altLang="zh-CN" b="0" i="0" dirty="0" err="1">
                <a:effectLst/>
                <a:latin typeface="-apple-system"/>
              </a:rPr>
              <a:t>EmotionNet</a:t>
            </a:r>
            <a:r>
              <a:rPr lang="en-US" altLang="zh-CN" b="0" i="0" dirty="0">
                <a:effectLst/>
                <a:latin typeface="-apple-system"/>
              </a:rPr>
              <a:t>-Teacher </a:t>
            </a:r>
            <a:r>
              <a:rPr lang="zh-CN" altLang="en-US" b="0" i="0" dirty="0">
                <a:effectLst/>
                <a:latin typeface="-apple-system"/>
              </a:rPr>
              <a:t>能够在训练过程中根据提取的交互性分数进行模态融合。指导单模态模型在获得更好的分类性能。</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在知识蒸馏过程中，当单模态学生模型和多模态教师模型结构差异较大时，会导致单模态学生模型难以达到预期效果。因为单模态学生模型很难拟合多模态教师模型的输出，因此，在单模态 </a:t>
            </a:r>
            <a:r>
              <a:rPr lang="en-US" altLang="zh-CN" b="0" i="0" dirty="0" err="1">
                <a:effectLst/>
                <a:latin typeface="-apple-system"/>
              </a:rPr>
              <a:t>EmotionNet</a:t>
            </a:r>
            <a:r>
              <a:rPr lang="en-US" altLang="zh-CN" b="0" i="0" dirty="0">
                <a:effectLst/>
                <a:latin typeface="-apple-system"/>
              </a:rPr>
              <a:t>-Student </a:t>
            </a:r>
            <a:r>
              <a:rPr lang="zh-CN" altLang="en-US" b="0" i="0" dirty="0">
                <a:effectLst/>
                <a:latin typeface="-apple-system"/>
              </a:rPr>
              <a:t>中设计了类似于 </a:t>
            </a:r>
            <a:r>
              <a:rPr lang="en-US" altLang="zh-CN" b="0" i="0" dirty="0">
                <a:effectLst/>
                <a:latin typeface="-apple-system"/>
              </a:rPr>
              <a:t>IMF </a:t>
            </a:r>
            <a:r>
              <a:rPr lang="zh-CN" altLang="en-US" b="0" i="0" dirty="0">
                <a:effectLst/>
                <a:latin typeface="-apple-system"/>
              </a:rPr>
              <a:t>模块的基于异质性的深度融合模块（</a:t>
            </a:r>
            <a:r>
              <a:rPr lang="en-US" altLang="zh-CN" b="0" i="0" dirty="0">
                <a:effectLst/>
                <a:latin typeface="-apple-system"/>
              </a:rPr>
              <a:t>HDF </a:t>
            </a:r>
            <a:r>
              <a:rPr lang="zh-CN" altLang="en-US" b="0" i="0" dirty="0">
                <a:effectLst/>
                <a:latin typeface="-apple-system"/>
              </a:rPr>
              <a:t>模块），最小化其与多模态 </a:t>
            </a:r>
            <a:r>
              <a:rPr lang="en-US" altLang="zh-CN" b="0" i="0" dirty="0" err="1">
                <a:effectLst/>
                <a:latin typeface="-apple-system"/>
              </a:rPr>
              <a:t>EmotionNet</a:t>
            </a:r>
            <a:r>
              <a:rPr lang="en-US" altLang="zh-CN" b="0" i="0" dirty="0">
                <a:effectLst/>
                <a:latin typeface="-apple-system"/>
              </a:rPr>
              <a:t>-Teacher </a:t>
            </a:r>
            <a:r>
              <a:rPr lang="zh-CN" altLang="en-US" b="0" i="0" dirty="0">
                <a:effectLst/>
                <a:latin typeface="-apple-system"/>
              </a:rPr>
              <a:t>之间的结构差距。</a:t>
            </a:r>
            <a:endParaRPr lang="en-US" altLang="zh-CN" b="0" i="0" dirty="0">
              <a:effectLst/>
              <a:latin typeface="-apple-system"/>
            </a:endParaRPr>
          </a:p>
          <a:p>
            <a:r>
              <a:rPr lang="zh-CN" altLang="en-US" b="0" i="0" dirty="0">
                <a:effectLst/>
                <a:latin typeface="-apple-system"/>
              </a:rPr>
              <a:t>基于异质性的胜读融合模块包括三个异质性提取器，用于进一步提取异质性和对来自三个不同位置的</a:t>
            </a:r>
            <a:r>
              <a:rPr lang="en-US" altLang="zh-CN" b="0" i="0" dirty="0">
                <a:effectLst/>
                <a:latin typeface="-apple-system"/>
              </a:rPr>
              <a:t>Transformer</a:t>
            </a:r>
            <a:r>
              <a:rPr lang="zh-CN" altLang="en-US" b="0" i="0" dirty="0">
                <a:effectLst/>
                <a:latin typeface="-apple-system"/>
              </a:rPr>
              <a:t>编码器输出的高维特征进行加权融合。</a:t>
            </a:r>
            <a:endParaRPr lang="en-US" altLang="zh-CN" b="0" i="0" dirty="0">
              <a:effectLst/>
              <a:latin typeface="-apple-system"/>
            </a:endParaRPr>
          </a:p>
          <a:p>
            <a:r>
              <a:rPr lang="zh-CN" altLang="en-US" b="0" i="0" dirty="0">
                <a:effectLst/>
                <a:latin typeface="-apple-system"/>
              </a:rPr>
              <a:t>异质性得分的定义方式与上述交互性提取器对输入张量的定义方式相同，</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提出的方法包括两个阶段：教学阶段和反馈阶段。在教学阶段，单模态学生模型向预训练的多模态教师模型学习。一定学习周期后，开始反馈阶段，采用复制的临时学生模型向多模态教师模型提供反馈。多模态教师模型能够根据反馈进行自我调整。反过来，它能够传递给学生模型更容易理解的知识，增强知识传递效果，然后，算法再次执行教学阶段。重复教学阶段和反馈阶段，直到单模态学生模型收敛。</a:t>
            </a:r>
            <a:endParaRPr lang="en-US" altLang="zh-CN" b="0" i="0" dirty="0">
              <a:effectLst/>
              <a:latin typeface="-apple-system"/>
            </a:endParaRPr>
          </a:p>
          <a:p>
            <a:r>
              <a:rPr lang="zh-CN" altLang="en-US" b="0" i="0" dirty="0">
                <a:effectLst/>
                <a:latin typeface="-apple-system"/>
              </a:rPr>
              <a:t>在教学阶段，仅更新单模态学生模型的参数𝜃𝑠。这里的损失函数由三个部分组成，</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effectLst/>
                <a:latin typeface="-apple-system"/>
              </a:rPr>
              <a:t>为了证明 </a:t>
            </a:r>
            <a:r>
              <a:rPr lang="en-US" altLang="zh-CN" b="0" i="0" dirty="0" err="1">
                <a:effectLst/>
                <a:latin typeface="-apple-system"/>
              </a:rPr>
              <a:t>EmotionKD</a:t>
            </a:r>
            <a:r>
              <a:rPr lang="en-US" altLang="zh-CN" b="0" i="0" dirty="0">
                <a:effectLst/>
                <a:latin typeface="-apple-system"/>
              </a:rPr>
              <a:t> </a:t>
            </a:r>
            <a:r>
              <a:rPr lang="zh-CN" altLang="en-US" b="0" i="0" dirty="0">
                <a:effectLst/>
                <a:latin typeface="-apple-system"/>
              </a:rPr>
              <a:t>的有效性，将蒸馏后的单模态</a:t>
            </a:r>
            <a:r>
              <a:rPr lang="en-US" altLang="zh-CN" b="0" i="0" dirty="0" err="1">
                <a:effectLst/>
                <a:latin typeface="-apple-system"/>
              </a:rPr>
              <a:t>EmotionNet</a:t>
            </a:r>
            <a:r>
              <a:rPr lang="en-US" altLang="zh-CN" b="0" i="0" dirty="0">
                <a:effectLst/>
                <a:latin typeface="-apple-system"/>
              </a:rPr>
              <a:t>-Student </a:t>
            </a:r>
            <a:r>
              <a:rPr lang="zh-CN" altLang="en-US" b="0" i="0" dirty="0">
                <a:effectLst/>
                <a:latin typeface="-apple-system"/>
              </a:rPr>
              <a:t>模型与基于 </a:t>
            </a:r>
            <a:r>
              <a:rPr lang="en-US" altLang="zh-CN" b="0" i="0" dirty="0">
                <a:effectLst/>
                <a:latin typeface="-apple-system"/>
              </a:rPr>
              <a:t>GSR </a:t>
            </a:r>
            <a:r>
              <a:rPr lang="zh-CN" altLang="en-US" b="0" i="0" dirty="0">
                <a:effectLst/>
                <a:latin typeface="-apple-system"/>
              </a:rPr>
              <a:t>信号的基线模型进行比较，可以看出无论是在哪个数据集上，文章所提出的模型都是得到了最高的准确率和</a:t>
            </a:r>
            <a:r>
              <a:rPr lang="en-US" altLang="zh-CN" b="0" i="0" dirty="0">
                <a:effectLst/>
                <a:latin typeface="-apple-system"/>
              </a:rPr>
              <a:t>F1</a:t>
            </a:r>
            <a:r>
              <a:rPr lang="zh-CN" altLang="en-US" b="0" i="0" dirty="0">
                <a:effectLst/>
                <a:latin typeface="-apple-system"/>
              </a:rPr>
              <a:t>得分。</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effectLst/>
                <a:latin typeface="-apple-system"/>
              </a:rPr>
              <a:t>为了证明所提出的 </a:t>
            </a:r>
            <a:r>
              <a:rPr lang="en-US" altLang="zh-CN" b="0" i="0" dirty="0" err="1">
                <a:effectLst/>
                <a:latin typeface="-apple-system"/>
              </a:rPr>
              <a:t>EmotionNet</a:t>
            </a:r>
            <a:r>
              <a:rPr lang="en-US" altLang="zh-CN" b="0" i="0" dirty="0">
                <a:effectLst/>
                <a:latin typeface="-apple-system"/>
              </a:rPr>
              <a:t>-Teacher </a:t>
            </a:r>
            <a:r>
              <a:rPr lang="zh-CN" altLang="en-US" b="0" i="0" dirty="0">
                <a:effectLst/>
                <a:latin typeface="-apple-system"/>
              </a:rPr>
              <a:t>模型在多模态情感识别中的有效性，将多模态 </a:t>
            </a:r>
            <a:r>
              <a:rPr lang="en-US" altLang="zh-CN" b="0" i="0" dirty="0" err="1">
                <a:effectLst/>
                <a:latin typeface="-apple-system"/>
              </a:rPr>
              <a:t>EmotionNet</a:t>
            </a:r>
            <a:r>
              <a:rPr lang="en-US" altLang="zh-CN" b="0" i="0" dirty="0">
                <a:effectLst/>
                <a:latin typeface="-apple-system"/>
              </a:rPr>
              <a:t>-Teacher </a:t>
            </a:r>
            <a:r>
              <a:rPr lang="zh-CN" altLang="en-US" b="0" i="0" dirty="0">
                <a:effectLst/>
                <a:latin typeface="-apple-system"/>
              </a:rPr>
              <a:t>与 </a:t>
            </a:r>
            <a:r>
              <a:rPr lang="en-US" altLang="zh-CN" b="0" i="0" dirty="0">
                <a:effectLst/>
                <a:latin typeface="-apple-system"/>
              </a:rPr>
              <a:t>DEAP </a:t>
            </a:r>
            <a:r>
              <a:rPr lang="zh-CN" altLang="en-US" b="0" i="0" dirty="0">
                <a:effectLst/>
                <a:latin typeface="-apple-system"/>
              </a:rPr>
              <a:t>和 </a:t>
            </a:r>
            <a:r>
              <a:rPr lang="en-US" altLang="zh-CN" b="0" i="0" dirty="0">
                <a:effectLst/>
                <a:latin typeface="-apple-system"/>
              </a:rPr>
              <a:t>HCI-Tagging </a:t>
            </a:r>
            <a:r>
              <a:rPr lang="zh-CN" altLang="en-US" b="0" i="0" dirty="0">
                <a:effectLst/>
                <a:latin typeface="-apple-system"/>
              </a:rPr>
              <a:t>数据集上的其他基线模型进行了比较。以下所有方法均在 </a:t>
            </a:r>
            <a:r>
              <a:rPr lang="en-US" altLang="zh-CN" b="0" i="0" dirty="0">
                <a:effectLst/>
                <a:latin typeface="-apple-system"/>
              </a:rPr>
              <a:t>EEG </a:t>
            </a:r>
            <a:r>
              <a:rPr lang="zh-CN" altLang="en-US" b="0" i="0" dirty="0">
                <a:effectLst/>
                <a:latin typeface="-apple-system"/>
              </a:rPr>
              <a:t>和 </a:t>
            </a:r>
            <a:r>
              <a:rPr lang="en-US" altLang="zh-CN" b="0" i="0" dirty="0">
                <a:effectLst/>
                <a:latin typeface="-apple-system"/>
              </a:rPr>
              <a:t>GSR </a:t>
            </a:r>
            <a:r>
              <a:rPr lang="zh-CN" altLang="en-US" b="0" i="0" dirty="0">
                <a:effectLst/>
                <a:latin typeface="-apple-system"/>
              </a:rPr>
              <a:t>数据中进行评估，可以看出同样是文章所提出的模型拥有最高的指标。</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effectLst/>
                <a:latin typeface="-apple-system"/>
              </a:rPr>
              <a:t>因为单模态模型通过从 </a:t>
            </a:r>
            <a:r>
              <a:rPr lang="en-US" altLang="zh-CN" b="0" i="0" dirty="0">
                <a:effectLst/>
                <a:latin typeface="-apple-system"/>
              </a:rPr>
              <a:t>IMF </a:t>
            </a:r>
            <a:r>
              <a:rPr lang="zh-CN" altLang="en-US" b="0" i="0" dirty="0">
                <a:effectLst/>
                <a:latin typeface="-apple-system"/>
              </a:rPr>
              <a:t>模块学习 </a:t>
            </a:r>
            <a:r>
              <a:rPr lang="en-US" altLang="zh-CN" b="0" i="0" dirty="0">
                <a:effectLst/>
                <a:latin typeface="-apple-system"/>
              </a:rPr>
              <a:t>IMF </a:t>
            </a:r>
            <a:r>
              <a:rPr lang="zh-CN" altLang="en-US" b="0" i="0" dirty="0">
                <a:effectLst/>
                <a:latin typeface="-apple-system"/>
              </a:rPr>
              <a:t>特征获得了更大的泛化能力。此外，多模态模型可以通过反馈进行动态调整，从而不断生成单模态学生模型更容易学习的特征。</a:t>
            </a:r>
            <a:endParaRPr lang="en-US" altLang="zh-CN" b="0" i="0" dirty="0">
              <a:effectLst/>
              <a:latin typeface="-apple-system"/>
            </a:endParaRPr>
          </a:p>
          <a:p>
            <a:pPr algn="l"/>
            <a:endParaRPr lang="en-US" altLang="zh-CN" b="0" i="0" dirty="0">
              <a:effectLst/>
              <a:latin typeface="-apple-system"/>
            </a:endParaRPr>
          </a:p>
          <a:p>
            <a:pPr algn="l"/>
            <a:r>
              <a:rPr lang="zh-CN" altLang="en-US" b="0" i="0" dirty="0">
                <a:effectLst/>
                <a:latin typeface="-apple-system"/>
              </a:rPr>
              <a:t>这些结果表明，通过文章提出</a:t>
            </a:r>
            <a:r>
              <a:rPr lang="en-US" altLang="zh-CN" b="0" i="0" dirty="0">
                <a:effectLst/>
                <a:latin typeface="-apple-system"/>
              </a:rPr>
              <a:t>IMF </a:t>
            </a:r>
            <a:r>
              <a:rPr lang="zh-CN" altLang="en-US" b="0" i="0" dirty="0">
                <a:effectLst/>
                <a:latin typeface="-apple-system"/>
              </a:rPr>
              <a:t>模块可以有效地融合每种模态的特征并提高模型性能。</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提出了一种基于双流</a:t>
            </a:r>
            <a:r>
              <a:rPr lang="en-US" altLang="zh-CN" b="0" i="0" dirty="0">
                <a:effectLst/>
                <a:latin typeface="-apple-system"/>
              </a:rPr>
              <a:t>Transformer</a:t>
            </a:r>
            <a:r>
              <a:rPr lang="zh-CN" altLang="en-US" b="0" i="0" dirty="0">
                <a:effectLst/>
                <a:latin typeface="-apple-system"/>
              </a:rPr>
              <a:t>结构和基于交互的模态融合（</a:t>
            </a:r>
            <a:r>
              <a:rPr lang="en-US" altLang="zh-CN" b="0" i="0" dirty="0">
                <a:effectLst/>
                <a:latin typeface="-apple-system"/>
              </a:rPr>
              <a:t>IMF</a:t>
            </a:r>
            <a:r>
              <a:rPr lang="zh-CN" altLang="en-US" b="0" i="0" dirty="0">
                <a:effectLst/>
                <a:latin typeface="-apple-system"/>
              </a:rPr>
              <a:t>）模块的新型多模态 </a:t>
            </a:r>
            <a:r>
              <a:rPr lang="en-US" altLang="zh-CN" b="0" i="0" dirty="0" err="1">
                <a:effectLst/>
                <a:latin typeface="-apple-system"/>
              </a:rPr>
              <a:t>EmotionNet</a:t>
            </a:r>
            <a:r>
              <a:rPr lang="en-US" altLang="zh-CN" b="0" i="0" dirty="0">
                <a:effectLst/>
                <a:latin typeface="-apple-system"/>
              </a:rPr>
              <a:t>-Teacher</a:t>
            </a:r>
            <a:r>
              <a:rPr lang="zh-CN" altLang="en-US" b="0" i="0" dirty="0">
                <a:effectLst/>
                <a:latin typeface="-apple-system"/>
              </a:rPr>
              <a:t>。它可以同时提取</a:t>
            </a:r>
            <a:r>
              <a:rPr lang="en-US" altLang="zh-CN" b="0" i="0" dirty="0">
                <a:effectLst/>
                <a:latin typeface="-apple-system"/>
              </a:rPr>
              <a:t>EEG</a:t>
            </a:r>
            <a:r>
              <a:rPr lang="zh-CN" altLang="en-US" b="0" i="0" dirty="0">
                <a:effectLst/>
                <a:latin typeface="-apple-system"/>
              </a:rPr>
              <a:t>模态和</a:t>
            </a:r>
            <a:r>
              <a:rPr lang="en-US" altLang="zh-CN" b="0" i="0" dirty="0">
                <a:effectLst/>
                <a:latin typeface="-apple-system"/>
              </a:rPr>
              <a:t>GSR</a:t>
            </a:r>
            <a:r>
              <a:rPr lang="zh-CN" altLang="en-US" b="0" i="0" dirty="0">
                <a:effectLst/>
                <a:latin typeface="-apple-system"/>
              </a:rPr>
              <a:t>模态之间的异质性知识和交互性知识。</a:t>
            </a:r>
            <a:endParaRPr lang="en-US" altLang="zh-CN" b="0" i="0" dirty="0">
              <a:effectLst/>
              <a:latin typeface="-apple-system"/>
            </a:endParaRPr>
          </a:p>
          <a:p>
            <a:r>
              <a:rPr lang="zh-CN" altLang="en-US" b="0" i="0" dirty="0">
                <a:effectLst/>
                <a:latin typeface="-apple-system"/>
              </a:rPr>
              <a:t>设计了一种跨模态知识蒸馏的自适应反馈机制，可以帮助多模态教师模型自适应地调整蒸馏过程中的知识传递，以提高单模态学生模型的分类性能。</a:t>
            </a:r>
            <a:endParaRPr lang="en-US" altLang="zh-CN" b="0" i="0" dirty="0">
              <a:effectLst/>
              <a:latin typeface="-apple-system"/>
            </a:endParaRPr>
          </a:p>
          <a:p>
            <a:r>
              <a:rPr lang="zh-CN" altLang="en-US" b="0" i="0" dirty="0">
                <a:effectLst/>
                <a:latin typeface="-apple-system"/>
              </a:rPr>
              <a:t>最后，文章提出的 </a:t>
            </a:r>
            <a:r>
              <a:rPr lang="en-US" altLang="zh-CN" b="0" i="0" dirty="0" err="1">
                <a:effectLst/>
                <a:latin typeface="-apple-system"/>
              </a:rPr>
              <a:t>EmotionKD</a:t>
            </a:r>
            <a:r>
              <a:rPr lang="en-US" altLang="zh-CN" b="0" i="0" dirty="0">
                <a:effectLst/>
                <a:latin typeface="-apple-system"/>
              </a:rPr>
              <a:t> </a:t>
            </a:r>
            <a:r>
              <a:rPr lang="zh-CN" altLang="en-US" b="0" i="0" dirty="0">
                <a:effectLst/>
                <a:latin typeface="-apple-system"/>
              </a:rPr>
              <a:t>方法在两个基于生理信号的情绪识别数据集上实现了最佳性能。</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effectLst/>
                <a:latin typeface="-apple-system"/>
              </a:rPr>
              <a:t>情绪识别是通过获取生理或非生理信号对人类情绪状态进行分类的一个过程，而生理信号是人体内情绪变化的高度可靠的指标，客观，不易受到人类主观意识或欺骗，脑电图（</a:t>
            </a:r>
            <a:r>
              <a:rPr lang="en-US" altLang="zh-CN" b="0" i="0" dirty="0">
                <a:effectLst/>
                <a:latin typeface="-apple-system"/>
              </a:rPr>
              <a:t>EEG</a:t>
            </a:r>
            <a:r>
              <a:rPr lang="zh-CN" altLang="en-US" b="0" i="0" dirty="0">
                <a:effectLst/>
                <a:latin typeface="-apple-system"/>
              </a:rPr>
              <a:t>）信号是一种典型的生理信号，考虑到人类情绪背后的生理过程的复杂性，很难使用单模态生理信号对情绪进行分类。皮肤电反应（</a:t>
            </a:r>
            <a:r>
              <a:rPr lang="en-US" altLang="zh-CN" b="0" i="0" dirty="0">
                <a:effectLst/>
                <a:latin typeface="-apple-system"/>
              </a:rPr>
              <a:t>GSR</a:t>
            </a:r>
            <a:r>
              <a:rPr lang="zh-CN" altLang="en-US" b="0" i="0" dirty="0">
                <a:effectLst/>
                <a:latin typeface="-apple-system"/>
              </a:rPr>
              <a:t>）信号只需要一个或几个传感器，对受试者活动的限制较少，单模态 </a:t>
            </a:r>
            <a:r>
              <a:rPr lang="en-US" altLang="zh-CN" b="0" i="0" dirty="0">
                <a:effectLst/>
                <a:latin typeface="-apple-system"/>
              </a:rPr>
              <a:t>GSR </a:t>
            </a:r>
            <a:r>
              <a:rPr lang="zh-CN" altLang="en-US" b="0" i="0" dirty="0">
                <a:effectLst/>
                <a:latin typeface="-apple-system"/>
              </a:rPr>
              <a:t>模型的性能通常不如多模态模型</a:t>
            </a:r>
            <a:endParaRPr lang="en-US" altLang="zh-CN" b="0" i="0" dirty="0">
              <a:effectLst/>
              <a:latin typeface="-apple-system"/>
            </a:endParaRPr>
          </a:p>
          <a:p>
            <a:endParaRPr lang="en-US" altLang="zh-CN" b="0" i="0" dirty="0">
              <a:effectLst/>
              <a:latin typeface="-apple-system"/>
            </a:endParaRPr>
          </a:p>
          <a:p>
            <a:r>
              <a:rPr lang="zh-CN" altLang="en-US" b="0" i="0" dirty="0">
                <a:effectLst/>
                <a:latin typeface="-apple-system"/>
              </a:rPr>
              <a:t>通过知识蒸馏技术将多模态模型中包含的丰富知识转移到单模态</a:t>
            </a:r>
            <a:r>
              <a:rPr lang="en-US" altLang="zh-CN" b="0" i="0" dirty="0">
                <a:effectLst/>
                <a:latin typeface="-apple-system"/>
              </a:rPr>
              <a:t>GSR</a:t>
            </a:r>
            <a:r>
              <a:rPr lang="zh-CN" altLang="en-US" b="0" i="0" dirty="0">
                <a:effectLst/>
                <a:latin typeface="-apple-system"/>
              </a:rPr>
              <a:t>模型。</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effectLst/>
                <a:latin typeface="-apple-system"/>
              </a:rPr>
              <a:t>实现这一目标的两个关键挑战：</a:t>
            </a:r>
            <a:r>
              <a:rPr lang="en-US" altLang="zh-CN" b="0" i="0" dirty="0">
                <a:effectLst/>
                <a:latin typeface="-apple-system"/>
              </a:rPr>
              <a:t>1.</a:t>
            </a:r>
            <a:r>
              <a:rPr lang="zh-CN" altLang="en-US" b="0" i="0" dirty="0">
                <a:effectLst/>
                <a:latin typeface="-apple-system"/>
              </a:rPr>
              <a:t>设计多模态教师模型以捕获丰富的多模态知识，</a:t>
            </a:r>
            <a:r>
              <a:rPr lang="en-US" altLang="zh-CN" b="0" i="0" dirty="0">
                <a:effectLst/>
                <a:latin typeface="-apple-system"/>
              </a:rPr>
              <a:t>2.</a:t>
            </a:r>
            <a:r>
              <a:rPr lang="zh-CN" altLang="en-US" b="0" i="0" dirty="0">
                <a:effectLst/>
                <a:latin typeface="-apple-system"/>
              </a:rPr>
              <a:t>并转移易于理解的知识以增强单模态学生模型的分类性能。</a:t>
            </a:r>
            <a:endParaRPr lang="en-US" altLang="zh-CN" b="0" i="0" dirty="0">
              <a:effectLst/>
              <a:latin typeface="-apple-system"/>
            </a:endParaRPr>
          </a:p>
          <a:p>
            <a:endParaRPr lang="en-US" altLang="zh-CN" b="0" i="0" dirty="0">
              <a:effectLst/>
              <a:latin typeface="-apple-system"/>
            </a:endParaRPr>
          </a:p>
          <a:p>
            <a:r>
              <a:rPr lang="zh-CN" altLang="en-US" b="0" i="0" dirty="0">
                <a:effectLst/>
                <a:latin typeface="-apple-system"/>
              </a:rPr>
              <a:t>框架包括一个名为 </a:t>
            </a:r>
            <a:r>
              <a:rPr lang="en-US" altLang="zh-CN" b="0" i="0" dirty="0" err="1">
                <a:effectLst/>
                <a:latin typeface="-apple-system"/>
              </a:rPr>
              <a:t>EmotionNet</a:t>
            </a:r>
            <a:r>
              <a:rPr lang="en-US" altLang="zh-CN" b="0" i="0" dirty="0">
                <a:effectLst/>
                <a:latin typeface="-apple-system"/>
              </a:rPr>
              <a:t>-Teacher </a:t>
            </a:r>
            <a:r>
              <a:rPr lang="zh-CN" altLang="en-US" b="0" i="0" dirty="0">
                <a:effectLst/>
                <a:latin typeface="-apple-system"/>
              </a:rPr>
              <a:t>的多模态教师模型、一个名为 </a:t>
            </a:r>
            <a:r>
              <a:rPr lang="en-US" altLang="zh-CN" b="0" i="0" dirty="0" err="1">
                <a:effectLst/>
                <a:latin typeface="-apple-system"/>
              </a:rPr>
              <a:t>EmotionNet</a:t>
            </a:r>
            <a:r>
              <a:rPr lang="en-US" altLang="zh-CN" b="0" i="0" dirty="0">
                <a:effectLst/>
                <a:latin typeface="-apple-system"/>
              </a:rPr>
              <a:t>-Student </a:t>
            </a:r>
            <a:r>
              <a:rPr lang="zh-CN" altLang="en-US" b="0" i="0" dirty="0">
                <a:effectLst/>
                <a:latin typeface="-apple-system"/>
              </a:rPr>
              <a:t>的单模态学生模型以及一个自适应反馈知识蒸馏</a:t>
            </a:r>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人类的情感是一个非常复杂的生理过程。因此，利用多模态生理信号对复杂的生理过程进行建模，有助于提高情绪识别的有效性，当前的大量研究都是基于脑电图和其他外周信号（例如 </a:t>
            </a:r>
            <a:r>
              <a:rPr lang="en-US" altLang="zh-CN" b="0" i="0" dirty="0">
                <a:effectLst/>
                <a:latin typeface="-apple-system"/>
              </a:rPr>
              <a:t>GSR</a:t>
            </a:r>
            <a:r>
              <a:rPr lang="zh-CN" altLang="en-US" b="0" i="0" dirty="0">
                <a:effectLst/>
                <a:latin typeface="-apple-system"/>
              </a:rPr>
              <a:t>、心电图 </a:t>
            </a:r>
            <a:r>
              <a:rPr lang="en-US" altLang="zh-CN" b="0" i="0" dirty="0">
                <a:effectLst/>
                <a:latin typeface="-apple-system"/>
              </a:rPr>
              <a:t>(ECG) </a:t>
            </a:r>
            <a:r>
              <a:rPr lang="zh-CN" altLang="en-US" b="0" i="0" dirty="0">
                <a:effectLst/>
                <a:latin typeface="-apple-system"/>
              </a:rPr>
              <a:t>和眼动）的联合使用。与单模态信号相比，融合的多模态信号在情感识别方面有更大的改进。</a:t>
            </a:r>
            <a:endParaRPr lang="en-US" altLang="zh-CN" b="0" i="0" dirty="0">
              <a:effectLst/>
              <a:latin typeface="-apple-system"/>
            </a:endParaRPr>
          </a:p>
          <a:p>
            <a:endParaRPr lang="en-US" altLang="zh-CN" b="0" i="0" dirty="0">
              <a:effectLst/>
              <a:latin typeface="-apple-system"/>
            </a:endParaRPr>
          </a:p>
          <a:p>
            <a:r>
              <a:rPr lang="zh-CN" altLang="en-US" b="0" i="0" dirty="0">
                <a:effectLst/>
                <a:latin typeface="-apple-system"/>
              </a:rPr>
              <a:t>它的重点是利用复杂教师模型（本文中的多模态模型）的知识来指导轻量级学生模型（本文中的单模态模型）的训练过程，具有相对较好的性能。</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由三个组件组成：多模态模型（</a:t>
            </a:r>
            <a:r>
              <a:rPr lang="en-US" altLang="zh-CN" b="0" i="0" dirty="0" err="1">
                <a:effectLst/>
                <a:latin typeface="-apple-system"/>
              </a:rPr>
              <a:t>EmotionNetTeacher</a:t>
            </a:r>
            <a:r>
              <a:rPr lang="zh-CN" altLang="en-US" b="0" i="0" dirty="0">
                <a:effectLst/>
                <a:latin typeface="-apple-system"/>
              </a:rPr>
              <a:t>）、单模态模型（</a:t>
            </a:r>
            <a:r>
              <a:rPr lang="en-US" altLang="zh-CN" b="0" i="0" dirty="0" err="1">
                <a:effectLst/>
                <a:latin typeface="-apple-system"/>
              </a:rPr>
              <a:t>EmotionNet</a:t>
            </a:r>
            <a:r>
              <a:rPr lang="en-US" altLang="zh-CN" b="0" i="0" dirty="0">
                <a:effectLst/>
                <a:latin typeface="-apple-system"/>
              </a:rPr>
              <a:t>-Student</a:t>
            </a:r>
            <a:r>
              <a:rPr lang="zh-CN" altLang="en-US" b="0" i="0" dirty="0">
                <a:effectLst/>
                <a:latin typeface="-apple-system"/>
              </a:rPr>
              <a:t>）和自适应反馈知识蒸馏方法</a:t>
            </a:r>
            <a:endParaRPr lang="en-US" altLang="zh-CN" b="0" i="0" dirty="0">
              <a:effectLst/>
              <a:latin typeface="-apple-system"/>
            </a:endParaRPr>
          </a:p>
          <a:p>
            <a:r>
              <a:rPr lang="zh-CN" altLang="en-US" b="0" i="0" dirty="0">
                <a:effectLst/>
                <a:latin typeface="-apple-system"/>
              </a:rPr>
              <a:t>整体结构。我们设计了双流</a:t>
            </a:r>
            <a:r>
              <a:rPr lang="en-US" altLang="zh-CN" b="0" i="0" dirty="0">
                <a:effectLst/>
                <a:latin typeface="-apple-system"/>
              </a:rPr>
              <a:t>Transformer</a:t>
            </a:r>
            <a:r>
              <a:rPr lang="zh-CN" altLang="en-US" b="0" i="0" dirty="0">
                <a:effectLst/>
                <a:latin typeface="-apple-system"/>
              </a:rPr>
              <a:t>结构来提取模态异质性特征，并设计了基于交互性的模态融合 </a:t>
            </a:r>
            <a:r>
              <a:rPr lang="en-US" altLang="zh-CN" b="0" i="0" dirty="0">
                <a:effectLst/>
                <a:latin typeface="-apple-system"/>
              </a:rPr>
              <a:t>IMF </a:t>
            </a:r>
            <a:r>
              <a:rPr lang="zh-CN" altLang="en-US" b="0" i="0" dirty="0">
                <a:effectLst/>
                <a:latin typeface="-apple-system"/>
              </a:rPr>
              <a:t>模块来提取模态交互性特征。</a:t>
            </a:r>
            <a:endParaRPr lang="en-US" altLang="zh-CN" b="0" i="0" dirty="0">
              <a:effectLst/>
              <a:latin typeface="-apple-system"/>
            </a:endParaRPr>
          </a:p>
          <a:p>
            <a:r>
              <a:rPr lang="zh-CN" altLang="en-US" b="0" i="0" dirty="0">
                <a:effectLst/>
                <a:latin typeface="-apple-system"/>
              </a:rPr>
              <a:t>首先使用两个卷积块（</a:t>
            </a:r>
            <a:r>
              <a:rPr lang="en-US" altLang="zh-CN" b="0" i="0" dirty="0">
                <a:effectLst/>
                <a:latin typeface="-apple-system"/>
              </a:rPr>
              <a:t>EEG Filter </a:t>
            </a:r>
            <a:r>
              <a:rPr lang="zh-CN" altLang="en-US" b="0" i="0" dirty="0">
                <a:effectLst/>
                <a:latin typeface="-apple-system"/>
              </a:rPr>
              <a:t>和 </a:t>
            </a:r>
            <a:r>
              <a:rPr lang="en-US" altLang="zh-CN" b="0" i="0" dirty="0">
                <a:effectLst/>
                <a:latin typeface="-apple-system"/>
              </a:rPr>
              <a:t>GSR Filter</a:t>
            </a:r>
            <a:r>
              <a:rPr lang="zh-CN" altLang="en-US" b="0" i="0" dirty="0">
                <a:effectLst/>
                <a:latin typeface="-apple-system"/>
              </a:rPr>
              <a:t>）来过滤原始生理信号，滤波器的具体流程如公式</a:t>
            </a:r>
            <a:r>
              <a:rPr lang="en-US" altLang="zh-CN" b="0" i="0" dirty="0">
                <a:effectLst/>
                <a:latin typeface="-apple-system"/>
              </a:rPr>
              <a:t>1</a:t>
            </a:r>
            <a:r>
              <a:rPr lang="zh-CN" altLang="en-US" b="0" i="0" dirty="0">
                <a:effectLst/>
                <a:latin typeface="-apple-system"/>
              </a:rPr>
              <a:t>所示，用两个卷积层来实现滤波操作</a:t>
            </a:r>
            <a:endParaRPr lang="en-US" altLang="zh-CN" b="0" i="0" dirty="0">
              <a:effectLst/>
              <a:latin typeface="-apple-system"/>
            </a:endParaRPr>
          </a:p>
          <a:p>
            <a:r>
              <a:rPr lang="zh-CN" altLang="en-US" b="0" i="0" dirty="0">
                <a:effectLst/>
                <a:latin typeface="-apple-system"/>
              </a:rPr>
              <a:t>该滤波器的输出特征图被输入到</a:t>
            </a:r>
            <a:r>
              <a:rPr lang="en-US" altLang="zh-CN" b="0" i="0" dirty="0">
                <a:effectLst/>
                <a:latin typeface="-apple-system"/>
              </a:rPr>
              <a:t>Transformer</a:t>
            </a:r>
            <a:r>
              <a:rPr lang="zh-CN" altLang="en-US" b="0" i="0" dirty="0">
                <a:effectLst/>
                <a:latin typeface="-apple-system"/>
              </a:rPr>
              <a:t>编码器以进行模态异质性特征提取。</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effectLst/>
                <a:latin typeface="-apple-system"/>
              </a:rPr>
              <a:t>为了提取每种模态的异质性，作者采用双流多层 </a:t>
            </a:r>
            <a:r>
              <a:rPr lang="en-US" altLang="zh-CN" b="0" i="0" dirty="0">
                <a:effectLst/>
                <a:latin typeface="-apple-system"/>
              </a:rPr>
              <a:t>Transformer </a:t>
            </a:r>
            <a:r>
              <a:rPr lang="zh-CN" altLang="en-US" b="0" i="0" dirty="0">
                <a:effectLst/>
                <a:latin typeface="-apple-system"/>
              </a:rPr>
              <a:t>编码器结构进行特征提取。每个模态的特征可以由相应的</a:t>
            </a:r>
            <a:r>
              <a:rPr lang="en-US" altLang="zh-CN" b="0" i="0" dirty="0">
                <a:effectLst/>
                <a:latin typeface="-apple-system"/>
              </a:rPr>
              <a:t>Transformer</a:t>
            </a:r>
            <a:r>
              <a:rPr lang="zh-CN" altLang="en-US" b="0" i="0" dirty="0">
                <a:effectLst/>
                <a:latin typeface="-apple-system"/>
              </a:rPr>
              <a:t>流单独处理。</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每个 </a:t>
            </a:r>
            <a:r>
              <a:rPr lang="en-US" altLang="zh-CN" b="0" i="0" dirty="0">
                <a:effectLst/>
                <a:latin typeface="-apple-system"/>
              </a:rPr>
              <a:t>Transformer </a:t>
            </a:r>
            <a:r>
              <a:rPr lang="zh-CN" altLang="en-US" b="0" i="0" dirty="0">
                <a:effectLst/>
                <a:latin typeface="-apple-system"/>
              </a:rPr>
              <a:t>编码器由多个子层组成，包括多头注意力层和全连接层以及批量归一化层。在多头注意力层中，输入的每个元素都与其他元素一起计算，以捕获元素之间的依赖关系。多头注意力可以用公式二进行定义，：</a:t>
            </a:r>
            <a:endParaRPr lang="en-US" altLang="zh-CN" b="0" i="0" dirty="0">
              <a:effectLst/>
              <a:latin typeface="-apple-system"/>
            </a:endParaRPr>
          </a:p>
          <a:p>
            <a:r>
              <a:rPr lang="zh-CN" altLang="en-US" b="0" i="0" dirty="0">
                <a:solidFill>
                  <a:srgbClr val="121212"/>
                </a:solidFill>
                <a:effectLst/>
                <a:latin typeface="-apple-system"/>
              </a:rPr>
              <a:t>为了防止内积过大，因此除以 </a:t>
            </a:r>
            <a:r>
              <a:rPr lang="en-US" altLang="zh-CN" b="0" i="0" dirty="0">
                <a:solidFill>
                  <a:srgbClr val="121212"/>
                </a:solidFill>
                <a:effectLst/>
                <a:latin typeface="-apple-system"/>
              </a:rPr>
              <a:t>dk</a:t>
            </a:r>
            <a:r>
              <a:rPr lang="zh-CN" altLang="en-US" b="0" i="0" dirty="0">
                <a:solidFill>
                  <a:srgbClr val="121212"/>
                </a:solidFill>
                <a:effectLst/>
                <a:latin typeface="-apple-system"/>
              </a:rPr>
              <a:t>的平方根。</a:t>
            </a:r>
            <a:endParaRPr lang="en-US" altLang="zh-CN" b="0" i="0" dirty="0">
              <a:solidFill>
                <a:srgbClr val="121212"/>
              </a:solidFill>
              <a:effectLst/>
              <a:latin typeface="-apple-system"/>
            </a:endParaRPr>
          </a:p>
          <a:p>
            <a:r>
              <a:rPr lang="en-US" altLang="zh-CN" b="0" i="0" dirty="0">
                <a:effectLst/>
                <a:latin typeface="-apple-system"/>
              </a:rPr>
              <a:t>Transformer</a:t>
            </a:r>
            <a:r>
              <a:rPr lang="zh-CN" altLang="en-US" b="0" i="0" dirty="0">
                <a:effectLst/>
                <a:latin typeface="-apple-system"/>
              </a:rPr>
              <a:t>编码器的输出向量输入到</a:t>
            </a:r>
            <a:r>
              <a:rPr lang="en-US" altLang="zh-CN" b="0" i="0" dirty="0">
                <a:effectLst/>
                <a:latin typeface="-apple-system"/>
              </a:rPr>
              <a:t>IMF</a:t>
            </a:r>
            <a:r>
              <a:rPr lang="zh-CN" altLang="en-US" b="0" i="0" dirty="0">
                <a:effectLst/>
                <a:latin typeface="-apple-system"/>
              </a:rPr>
              <a:t>模块用于基于交互特征的多模态融合</a:t>
            </a:r>
            <a:r>
              <a:rPr lang="zh-CN" altLang="en-US" b="0" i="0" dirty="0">
                <a:solidFill>
                  <a:srgbClr val="121212"/>
                </a:solidFill>
                <a:effectLst/>
                <a:latin typeface="-apple-system"/>
              </a:rPr>
              <a:t>，</a:t>
            </a:r>
            <a:endParaRPr lang="en-US" altLang="zh-CN" b="0" i="0" dirty="0">
              <a:solidFill>
                <a:srgbClr val="121212"/>
              </a:solidFill>
              <a:effectLst/>
              <a:latin typeface="-apple-system"/>
            </a:endParaRPr>
          </a:p>
          <a:p>
            <a:r>
              <a:rPr lang="zh-CN" altLang="en-US" b="0" i="0" dirty="0">
                <a:effectLst/>
                <a:latin typeface="-apple-system"/>
              </a:rPr>
              <a:t>下游</a:t>
            </a:r>
            <a:r>
              <a:rPr lang="en-US" altLang="zh-CN" b="0" i="0" dirty="0">
                <a:effectLst/>
                <a:latin typeface="-apple-system"/>
              </a:rPr>
              <a:t>Transformer</a:t>
            </a:r>
            <a:r>
              <a:rPr lang="zh-CN" altLang="en-US" b="0" i="0" dirty="0">
                <a:effectLst/>
                <a:latin typeface="-apple-system"/>
              </a:rPr>
              <a:t>编码器用于进一步的高维特征提取。</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effectLst/>
                <a:latin typeface="-apple-system"/>
              </a:rPr>
              <a:t>令 </a:t>
            </a:r>
            <a:r>
              <a:rPr lang="en-US" altLang="zh-CN" b="0" i="0" dirty="0">
                <a:effectLst/>
                <a:latin typeface="-apple-system"/>
              </a:rPr>
              <a:t>Transformer </a:t>
            </a:r>
            <a:r>
              <a:rPr lang="zh-CN" altLang="en-US" b="0" i="0" dirty="0">
                <a:effectLst/>
                <a:latin typeface="-apple-system"/>
              </a:rPr>
              <a:t>编码器的输出矩阵为 </a:t>
            </a:r>
            <a:r>
              <a:rPr lang="en-US" altLang="zh-CN" b="0" i="0" dirty="0">
                <a:effectLst/>
                <a:latin typeface="-apple-system"/>
              </a:rPr>
              <a:t>X1 </a:t>
            </a:r>
            <a:r>
              <a:rPr lang="zh-CN" altLang="en-US" b="0" i="0" dirty="0">
                <a:effectLst/>
                <a:latin typeface="-apple-system"/>
              </a:rPr>
              <a:t>𝐺𝑆𝑅、</a:t>
            </a:r>
            <a:r>
              <a:rPr lang="en-US" altLang="zh-CN" b="0" i="0" dirty="0">
                <a:effectLst/>
                <a:latin typeface="-apple-system"/>
              </a:rPr>
              <a:t>X2 </a:t>
            </a:r>
            <a:r>
              <a:rPr lang="zh-CN" altLang="en-US" b="0" i="0" dirty="0">
                <a:effectLst/>
                <a:latin typeface="-apple-system"/>
              </a:rPr>
              <a:t>𝐺𝑆𝑅、</a:t>
            </a:r>
            <a:r>
              <a:rPr lang="en-US" altLang="zh-CN" b="0" i="0" dirty="0">
                <a:effectLst/>
                <a:latin typeface="-apple-system"/>
              </a:rPr>
              <a:t>X1 </a:t>
            </a:r>
            <a:r>
              <a:rPr lang="zh-CN" altLang="en-US" b="0" i="0" dirty="0">
                <a:effectLst/>
                <a:latin typeface="-apple-system"/>
              </a:rPr>
              <a:t>𝐸𝐸𝐺 和 </a:t>
            </a:r>
            <a:r>
              <a:rPr lang="en-US" altLang="zh-CN" b="0" i="0" dirty="0">
                <a:effectLst/>
                <a:latin typeface="-apple-system"/>
              </a:rPr>
              <a:t>X2 </a:t>
            </a:r>
            <a:r>
              <a:rPr lang="zh-CN" altLang="en-US" b="0" i="0" dirty="0">
                <a:effectLst/>
                <a:latin typeface="-apple-system"/>
              </a:rPr>
              <a:t>𝐸𝐸𝐺，分别表示 </a:t>
            </a:r>
            <a:r>
              <a:rPr lang="en-US" altLang="zh-CN" b="0" i="0" dirty="0">
                <a:effectLst/>
                <a:latin typeface="-apple-system"/>
              </a:rPr>
              <a:t>IMF </a:t>
            </a:r>
            <a:r>
              <a:rPr lang="zh-CN" altLang="en-US" b="0" i="0" dirty="0">
                <a:effectLst/>
                <a:latin typeface="-apple-system"/>
              </a:rPr>
              <a:t>模块的四个输入。先将两个输入的张量进行连接</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hemeOverride" Target="../theme/themeOverride1.xml"/><Relationship Id="rId5" Type="http://schemas.openxmlformats.org/officeDocument/2006/relationships/image" Target="../media/image2.tiff"/><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tx1">
            <a:alpha val="30980"/>
          </a:schemeClr>
        </a:solidFill>
        <a:effectLst/>
      </p:bgPr>
    </p:bg>
    <p:spTree>
      <p:nvGrpSpPr>
        <p:cNvPr id="1" name=""/>
        <p:cNvGrpSpPr/>
        <p:nvPr/>
      </p:nvGrpSpPr>
      <p:grpSpPr>
        <a:xfrm>
          <a:off x="0" y="0"/>
          <a:ext cx="0" cy="0"/>
          <a:chOff x="0" y="0"/>
          <a:chExt cx="0" cy="0"/>
        </a:xfrm>
      </p:grpSpPr>
      <p:sp>
        <p:nvSpPr>
          <p:cNvPr id="4" name="Rectangle 4"/>
          <p:cNvSpPr/>
          <p:nvPr userDrawn="1"/>
        </p:nvSpPr>
        <p:spPr>
          <a:xfrm>
            <a:off x="719666" y="6450013"/>
            <a:ext cx="5952067" cy="3111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Hefei University of Technology</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8" name="Title 7"/>
          <p:cNvSpPr>
            <a:spLocks noGrp="1"/>
          </p:cNvSpPr>
          <p:nvPr>
            <p:ph type="ctrTitle"/>
          </p:nvPr>
        </p:nvSpPr>
        <p:spPr>
          <a:xfrm>
            <a:off x="815415" y="1124744"/>
            <a:ext cx="10657183" cy="1440160"/>
          </a:xfrm>
        </p:spPr>
        <p:txBody>
          <a:bodyPr anchor="b"/>
          <a:lstStyle>
            <a:lvl1pPr algn="ctr">
              <a:defRPr sz="4000" cap="none" baseline="0">
                <a:solidFill>
                  <a:schemeClr val="accent2">
                    <a:lumMod val="75000"/>
                  </a:schemeClr>
                </a:solidFill>
              </a:defRPr>
            </a:lvl1pPr>
          </a:lstStyle>
          <a:p>
            <a:r>
              <a:rPr lang="zh-CN" altLang="en-US" dirty="0"/>
              <a:t>单击此处编辑母版标题样式</a:t>
            </a:r>
            <a:endParaRPr lang="en-US" dirty="0"/>
          </a:p>
        </p:txBody>
      </p:sp>
      <p:sp>
        <p:nvSpPr>
          <p:cNvPr id="9" name="Subtitle 8"/>
          <p:cNvSpPr>
            <a:spLocks noGrp="1"/>
          </p:cNvSpPr>
          <p:nvPr>
            <p:ph type="subTitle" idx="1"/>
          </p:nvPr>
        </p:nvSpPr>
        <p:spPr>
          <a:xfrm>
            <a:off x="1673605" y="3573016"/>
            <a:ext cx="8940800" cy="1512168"/>
          </a:xfrm>
        </p:spPr>
        <p:txBody>
          <a:bodyPr anchor="ctr">
            <a:normAutofit/>
          </a:bodyPr>
          <a:lstStyle>
            <a:lvl1pPr marL="0" indent="0" algn="l">
              <a:buNone/>
              <a:defRPr sz="2600" baseline="0">
                <a:solidFill>
                  <a:schemeClr val="bg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单击此处编辑母版副标题样式</a:t>
            </a:r>
            <a:endParaRPr lang="en-US" dirty="0"/>
          </a:p>
        </p:txBody>
      </p:sp>
      <p:pic>
        <p:nvPicPr>
          <p:cNvPr id="2" name="图片 1"/>
          <p:cNvPicPr>
            <a:picLocks noChangeAspect="1"/>
          </p:cNvPicPr>
          <p:nvPr userDrawn="1">
            <p:custDataLst>
              <p:tags r:id="rId2"/>
            </p:custDataLst>
          </p:nvPr>
        </p:nvPicPr>
        <p:blipFill>
          <a:blip r:embed="rId3"/>
          <a:srcRect l="321" r="321"/>
          <a:stretch>
            <a:fillRect/>
          </a:stretch>
        </p:blipFill>
        <p:spPr>
          <a:xfrm>
            <a:off x="11105977" y="174"/>
            <a:ext cx="1085850" cy="1085851"/>
          </a:xfrm>
          <a:prstGeom prst="ellipse">
            <a:avLst/>
          </a:prstGeom>
        </p:spPr>
      </p:pic>
      <p:pic>
        <p:nvPicPr>
          <p:cNvPr id="18" name="Picture 17"/>
          <p:cNvPicPr>
            <a:picLocks noChangeAspect="1"/>
          </p:cNvPicPr>
          <p:nvPr userDrawn="1">
            <p:custDataLst>
              <p:tags r:id="rId4"/>
            </p:custDataLst>
          </p:nvPr>
        </p:nvPicPr>
        <p:blipFill>
          <a:blip r:embed="rId5"/>
          <a:srcRect l="22890" b="-834"/>
          <a:stretch>
            <a:fillRect/>
          </a:stretch>
        </p:blipFill>
        <p:spPr>
          <a:xfrm>
            <a:off x="111125" y="197485"/>
            <a:ext cx="2141220" cy="690880"/>
          </a:xfrm>
          <a:prstGeom prst="rect">
            <a:avLst/>
          </a:prstGeom>
        </p:spPr>
      </p:pic>
    </p:spTree>
  </p:cSld>
  <p:clrMapOvr>
    <a:overrideClrMapping bg1="dk1" tx1="lt1" bg2="dk2" tx2="lt2" accent1="accent1" accent2="accent2" accent3="accent3" accent4="accent4" accent5="accent5" accent6="accent6" hlink="hlink" folHlink="folHlink"/>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Hefei University of Technology</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Slide Number Placeholder 22"/>
          <p:cNvSpPr>
            <a:spLocks noGrp="1"/>
          </p:cNvSpPr>
          <p:nvPr>
            <p:ph type="sldNum" sz="quarter" idx="10"/>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754C9AD6-0D67-455E-A4D9-6A9C21E17F07}" type="slidenum">
              <a:rPr lang="zh-CN" altLang="en-US" smtClean="0">
                <a:solidFill>
                  <a:prstClr val="black"/>
                </a:solidFill>
              </a:rPr>
            </a:fld>
            <a:endParaRPr lang="en-US" altLang="zh-CN">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5" name="Rectangle 4"/>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6" name="Rectangle 5"/>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7"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Lab of Media Computing</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9" name="Slide Number Placeholder 5"/>
          <p:cNvSpPr>
            <a:spLocks noGrp="1"/>
          </p:cNvSpPr>
          <p:nvPr>
            <p:ph type="sldNum" sz="quarter" idx="10"/>
          </p:nvPr>
        </p:nvSpPr>
        <p:spPr>
          <a:xfrm rot="5400000">
            <a:off x="8075084" y="103717"/>
            <a:ext cx="533400" cy="325967"/>
          </a:xfrm>
          <a:prstGeom prst="rect">
            <a:avLst/>
          </a:prstGeom>
        </p:spPr>
        <p:txBody>
          <a:bodyPr/>
          <a:lstStyle>
            <a:lvl1pPr eaLnBrk="1" fontAlgn="auto" hangingPunct="1">
              <a:spcBef>
                <a:spcPts val="0"/>
              </a:spcBef>
              <a:spcAft>
                <a:spcPts val="0"/>
              </a:spcAft>
              <a:defRPr>
                <a:solidFill>
                  <a:srgbClr val="FFFFFF"/>
                </a:solidFill>
                <a:latin typeface="+mn-lt"/>
                <a:ea typeface="+mn-ea"/>
              </a:defRPr>
            </a:lvl1pPr>
          </a:lstStyle>
          <a:p>
            <a:pPr>
              <a:defRPr/>
            </a:pPr>
            <a:fld id="{B56978E6-75E6-48AE-BCBF-80526548051E}" type="slidenum">
              <a:rPr lang="zh-CN" altLang="en-US"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2685" y="228600"/>
            <a:ext cx="8434916" cy="609600"/>
          </a:xfrm>
        </p:spPr>
        <p:txBody>
          <a:bodyPr/>
          <a:lstStyle/>
          <a:p>
            <a:r>
              <a:rPr lang="en-US"/>
              <a:t>Click to edit Master title style</a:t>
            </a:r>
            <a:endParaRPr lang="en-US"/>
          </a:p>
        </p:txBody>
      </p:sp>
      <p:sp>
        <p:nvSpPr>
          <p:cNvPr id="3" name="Content Placeholder 2"/>
          <p:cNvSpPr>
            <a:spLocks noGrp="1"/>
          </p:cNvSpPr>
          <p:nvPr>
            <p:ph sz="half" idx="1"/>
          </p:nvPr>
        </p:nvSpPr>
        <p:spPr>
          <a:xfrm>
            <a:off x="508000" y="1295400"/>
            <a:ext cx="5486400" cy="5105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6197600" y="1295400"/>
            <a:ext cx="54864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6197600" y="3924300"/>
            <a:ext cx="54864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Date Placeholder 13"/>
          <p:cNvSpPr>
            <a:spLocks noGrp="1"/>
          </p:cNvSpPr>
          <p:nvPr>
            <p:ph type="dt" sz="half" idx="10"/>
          </p:nvPr>
        </p:nvSpPr>
        <p:spPr>
          <a:xfrm>
            <a:off x="8128000" y="6400801"/>
            <a:ext cx="3556000" cy="2127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D9B60C33-563D-4026-883F-7939630F028B}" type="datetime1">
              <a:rPr lang="en-US" altLang="zh-CN" smtClean="0">
                <a:solidFill>
                  <a:prstClr val="black"/>
                </a:solidFill>
              </a:rPr>
            </a:fld>
            <a:endParaRPr lang="en-US" altLang="zh-CN">
              <a:solidFill>
                <a:prstClr val="black"/>
              </a:solidFill>
            </a:endParaRPr>
          </a:p>
        </p:txBody>
      </p:sp>
      <p:sp>
        <p:nvSpPr>
          <p:cNvPr id="7" name="Footer Placeholder 2"/>
          <p:cNvSpPr>
            <a:spLocks noGrp="1"/>
          </p:cNvSpPr>
          <p:nvPr>
            <p:ph type="ftr" sz="quarter" idx="11"/>
          </p:nvPr>
        </p:nvSpPr>
        <p:spPr>
          <a:xfrm>
            <a:off x="508001" y="6400801"/>
            <a:ext cx="7228417" cy="212725"/>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r>
              <a:rPr lang="zh-CN" altLang="en-US">
                <a:solidFill>
                  <a:prstClr val="black"/>
                </a:solidFill>
              </a:rPr>
              <a:t>基于用户兴趣建模的推荐方法及应用研究</a:t>
            </a:r>
            <a:endParaRPr lang="en-US" altLang="zh-CN">
              <a:solidFill>
                <a:prstClr val="black"/>
              </a:solidFill>
            </a:endParaRPr>
          </a:p>
        </p:txBody>
      </p:sp>
      <p:sp>
        <p:nvSpPr>
          <p:cNvPr id="8" name="Slide Number Placeholder 22"/>
          <p:cNvSpPr>
            <a:spLocks noGrp="1"/>
          </p:cNvSpPr>
          <p:nvPr>
            <p:ph type="sldNum" sz="quarter" idx="12"/>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214955AC-F55D-4EF9-A0E8-CEB26157A64F}" type="slidenum">
              <a:rPr lang="zh-CN" altLang="en-US" smtClean="0">
                <a:solidFill>
                  <a:prstClr val="black"/>
                </a:solidFill>
              </a:rPr>
            </a:fld>
            <a:endParaRPr lang="en-US" altLang="zh-CN">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2685" y="228600"/>
            <a:ext cx="8434916" cy="6096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508000" y="1295400"/>
            <a:ext cx="5486400" cy="51054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97600" y="1295400"/>
            <a:ext cx="5486400" cy="5105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13"/>
          <p:cNvSpPr>
            <a:spLocks noGrp="1"/>
          </p:cNvSpPr>
          <p:nvPr>
            <p:ph type="dt" sz="half" idx="10"/>
          </p:nvPr>
        </p:nvSpPr>
        <p:spPr>
          <a:xfrm>
            <a:off x="8128000" y="6400801"/>
            <a:ext cx="3556000" cy="2127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876326C9-F290-4A5D-B51E-9BEA18CC2D15}" type="datetime1">
              <a:rPr lang="en-US" altLang="zh-CN" smtClean="0">
                <a:solidFill>
                  <a:prstClr val="black"/>
                </a:solidFill>
              </a:rPr>
            </a:fld>
            <a:endParaRPr lang="en-US" altLang="zh-CN">
              <a:solidFill>
                <a:prstClr val="black"/>
              </a:solidFill>
            </a:endParaRPr>
          </a:p>
        </p:txBody>
      </p:sp>
      <p:sp>
        <p:nvSpPr>
          <p:cNvPr id="6" name="Footer Placeholder 2"/>
          <p:cNvSpPr>
            <a:spLocks noGrp="1"/>
          </p:cNvSpPr>
          <p:nvPr>
            <p:ph type="ftr" sz="quarter" idx="11"/>
          </p:nvPr>
        </p:nvSpPr>
        <p:spPr>
          <a:xfrm>
            <a:off x="508001" y="6400801"/>
            <a:ext cx="7228417" cy="212725"/>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r>
              <a:rPr lang="en-US" altLang="zh-CN" dirty="0">
                <a:solidFill>
                  <a:prstClr val="black"/>
                </a:solidFill>
              </a:rPr>
              <a:t>click</a:t>
            </a:r>
            <a:endParaRPr lang="en-US" altLang="zh-CN" dirty="0">
              <a:solidFill>
                <a:prstClr val="black"/>
              </a:solidFill>
            </a:endParaRPr>
          </a:p>
        </p:txBody>
      </p:sp>
      <p:sp>
        <p:nvSpPr>
          <p:cNvPr id="7" name="Slide Number Placeholder 22"/>
          <p:cNvSpPr>
            <a:spLocks noGrp="1"/>
          </p:cNvSpPr>
          <p:nvPr>
            <p:ph type="sldNum" sz="quarter" idx="12"/>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375F148C-ABE4-4AA3-A56D-943E43B2721D}" type="slidenum">
              <a:rPr lang="zh-CN" altLang="en-US" smtClean="0">
                <a:solidFill>
                  <a:prstClr val="black"/>
                </a:solidFill>
              </a:rPr>
            </a:fld>
            <a:endParaRPr lang="en-US" altLang="zh-CN">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5"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Lab of Media Computing</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302685" y="228600"/>
            <a:ext cx="8434916" cy="609600"/>
          </a:xfrm>
        </p:spPr>
        <p:txBody>
          <a:bodyPr/>
          <a:lstStyle/>
          <a:p>
            <a:r>
              <a:rPr lang="en-US"/>
              <a:t>Click to edit Master title style</a:t>
            </a:r>
            <a:endParaRPr lang="en-US"/>
          </a:p>
        </p:txBody>
      </p:sp>
      <p:sp>
        <p:nvSpPr>
          <p:cNvPr id="3" name="Content Placeholder 2"/>
          <p:cNvSpPr>
            <a:spLocks noGrp="1"/>
          </p:cNvSpPr>
          <p:nvPr>
            <p:ph sz="half" idx="1"/>
          </p:nvPr>
        </p:nvSpPr>
        <p:spPr>
          <a:xfrm>
            <a:off x="508000" y="1295400"/>
            <a:ext cx="5486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295400"/>
            <a:ext cx="5486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22"/>
          <p:cNvSpPr>
            <a:spLocks noGrp="1"/>
          </p:cNvSpPr>
          <p:nvPr>
            <p:ph type="sldNum" sz="quarter" idx="10"/>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EA2D9EB6-027E-4FA4-8949-B0E595530940}" type="slidenum">
              <a:rPr lang="zh-CN" altLang="en-US" smtClean="0">
                <a:solidFill>
                  <a:prstClr val="black"/>
                </a:solidFill>
              </a:rPr>
            </a:fld>
            <a:endParaRPr lang="en-US" altLang="zh-CN">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5"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Lab of Media Computing</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302685" y="228600"/>
            <a:ext cx="8434916" cy="6096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508000" y="1295400"/>
            <a:ext cx="111760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08000" y="3924300"/>
            <a:ext cx="111760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22"/>
          <p:cNvSpPr>
            <a:spLocks noGrp="1"/>
          </p:cNvSpPr>
          <p:nvPr>
            <p:ph type="sldNum" sz="quarter" idx="10"/>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F181EE71-9DCE-4B9B-AD1A-BD288EF9D109}" type="slidenum">
              <a:rPr lang="zh-CN" altLang="en-US" smtClean="0">
                <a:solidFill>
                  <a:prstClr val="black"/>
                </a:solidFill>
              </a:rPr>
            </a:fld>
            <a:endParaRPr lang="en-US" altLang="zh-CN">
              <a:solidFill>
                <a:prstClr val="black"/>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6"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Lab of Media Computing</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302685" y="228600"/>
            <a:ext cx="8434916" cy="6096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508000" y="1295400"/>
            <a:ext cx="5486400" cy="5105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6197600" y="1295400"/>
            <a:ext cx="54864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6197600" y="3924300"/>
            <a:ext cx="54864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Slide Number Placeholder 22"/>
          <p:cNvSpPr>
            <a:spLocks noGrp="1"/>
          </p:cNvSpPr>
          <p:nvPr>
            <p:ph type="sldNum" sz="quarter" idx="10"/>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FD1574E5-4047-44DF-A822-CAF77FCF252B}" type="slidenum">
              <a:rPr lang="zh-CN" altLang="en-US" smtClean="0">
                <a:solidFill>
                  <a:prstClr val="black"/>
                </a:solidFill>
              </a:rPr>
            </a:fld>
            <a:endParaRPr lang="en-US" altLang="zh-CN">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02685" y="228600"/>
            <a:ext cx="8434916" cy="609600"/>
          </a:xfrm>
        </p:spPr>
        <p:txBody>
          <a:bodyPr/>
          <a:lstStyle/>
          <a:p>
            <a:r>
              <a:rPr lang="en-US"/>
              <a:t>Click to edit Master title style</a:t>
            </a:r>
            <a:endParaRPr lang="en-US"/>
          </a:p>
        </p:txBody>
      </p:sp>
      <p:sp>
        <p:nvSpPr>
          <p:cNvPr id="3" name="Content Placeholder 2"/>
          <p:cNvSpPr>
            <a:spLocks noGrp="1"/>
          </p:cNvSpPr>
          <p:nvPr>
            <p:ph sz="quarter" idx="1"/>
          </p:nvPr>
        </p:nvSpPr>
        <p:spPr>
          <a:xfrm>
            <a:off x="508000" y="1295400"/>
            <a:ext cx="54864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6197600" y="1295400"/>
            <a:ext cx="54864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half" idx="3"/>
          </p:nvPr>
        </p:nvSpPr>
        <p:spPr>
          <a:xfrm>
            <a:off x="508000" y="3924300"/>
            <a:ext cx="111760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Date Placeholder 13"/>
          <p:cNvSpPr>
            <a:spLocks noGrp="1"/>
          </p:cNvSpPr>
          <p:nvPr>
            <p:ph type="dt" sz="half" idx="10"/>
          </p:nvPr>
        </p:nvSpPr>
        <p:spPr>
          <a:xfrm>
            <a:off x="8128000" y="6400801"/>
            <a:ext cx="3556000" cy="2127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EB55D58D-1C0E-4288-85A2-7C802EED5962}" type="datetime1">
              <a:rPr lang="en-US" altLang="zh-CN" smtClean="0">
                <a:solidFill>
                  <a:prstClr val="black"/>
                </a:solidFill>
              </a:rPr>
            </a:fld>
            <a:endParaRPr lang="en-US" altLang="zh-CN">
              <a:solidFill>
                <a:prstClr val="black"/>
              </a:solidFill>
            </a:endParaRPr>
          </a:p>
        </p:txBody>
      </p:sp>
      <p:sp>
        <p:nvSpPr>
          <p:cNvPr id="7" name="Footer Placeholder 2"/>
          <p:cNvSpPr>
            <a:spLocks noGrp="1"/>
          </p:cNvSpPr>
          <p:nvPr>
            <p:ph type="ftr" sz="quarter" idx="11"/>
          </p:nvPr>
        </p:nvSpPr>
        <p:spPr>
          <a:xfrm>
            <a:off x="508001" y="6400801"/>
            <a:ext cx="7228417" cy="212725"/>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r>
              <a:rPr lang="zh-CN" altLang="en-US">
                <a:solidFill>
                  <a:prstClr val="black"/>
                </a:solidFill>
              </a:rPr>
              <a:t>基于用户兴趣建模的推荐方法及应用研究</a:t>
            </a:r>
            <a:endParaRPr lang="en-US" altLang="zh-CN">
              <a:solidFill>
                <a:prstClr val="black"/>
              </a:solidFill>
            </a:endParaRPr>
          </a:p>
        </p:txBody>
      </p:sp>
      <p:sp>
        <p:nvSpPr>
          <p:cNvPr id="8" name="Slide Number Placeholder 22"/>
          <p:cNvSpPr>
            <a:spLocks noGrp="1"/>
          </p:cNvSpPr>
          <p:nvPr>
            <p:ph type="sldNum" sz="quarter" idx="12"/>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CA28FA9A-BE72-4ABD-9DC1-C7B520EA4138}" type="slidenum">
              <a:rPr lang="zh-CN" altLang="en-US" smtClean="0">
                <a:solidFill>
                  <a:prstClr val="black"/>
                </a:solidFill>
              </a:rPr>
            </a:fld>
            <a:endParaRPr lang="en-US" altLang="zh-CN">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02685" y="228600"/>
            <a:ext cx="8434916" cy="609600"/>
          </a:xfrm>
        </p:spPr>
        <p:txBody>
          <a:bodyPr/>
          <a:lstStyle/>
          <a:p>
            <a:r>
              <a:rPr lang="en-US"/>
              <a:t>Click to edit Master title style</a:t>
            </a:r>
            <a:endParaRPr lang="en-US"/>
          </a:p>
        </p:txBody>
      </p:sp>
      <p:sp>
        <p:nvSpPr>
          <p:cNvPr id="3" name="Content Placeholder 2"/>
          <p:cNvSpPr>
            <a:spLocks noGrp="1"/>
          </p:cNvSpPr>
          <p:nvPr>
            <p:ph sz="quarter" idx="1"/>
          </p:nvPr>
        </p:nvSpPr>
        <p:spPr>
          <a:xfrm>
            <a:off x="508000" y="1295400"/>
            <a:ext cx="54864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6197600" y="1295400"/>
            <a:ext cx="54864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508000" y="3924300"/>
            <a:ext cx="54864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Content Placeholder 5"/>
          <p:cNvSpPr>
            <a:spLocks noGrp="1"/>
          </p:cNvSpPr>
          <p:nvPr>
            <p:ph sz="quarter" idx="4"/>
          </p:nvPr>
        </p:nvSpPr>
        <p:spPr>
          <a:xfrm>
            <a:off x="6197600" y="3924300"/>
            <a:ext cx="54864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13"/>
          <p:cNvSpPr>
            <a:spLocks noGrp="1"/>
          </p:cNvSpPr>
          <p:nvPr>
            <p:ph type="dt" sz="half" idx="10"/>
          </p:nvPr>
        </p:nvSpPr>
        <p:spPr>
          <a:xfrm>
            <a:off x="8128000" y="6400801"/>
            <a:ext cx="3556000" cy="2127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7D694A8F-AED9-40BC-B643-8F35AAB265D6}" type="datetime1">
              <a:rPr lang="en-US" altLang="zh-CN" smtClean="0">
                <a:solidFill>
                  <a:prstClr val="black"/>
                </a:solidFill>
              </a:rPr>
            </a:fld>
            <a:endParaRPr lang="en-US" altLang="zh-CN">
              <a:solidFill>
                <a:prstClr val="black"/>
              </a:solidFill>
            </a:endParaRPr>
          </a:p>
        </p:txBody>
      </p:sp>
      <p:sp>
        <p:nvSpPr>
          <p:cNvPr id="8" name="Footer Placeholder 2"/>
          <p:cNvSpPr>
            <a:spLocks noGrp="1"/>
          </p:cNvSpPr>
          <p:nvPr>
            <p:ph type="ftr" sz="quarter" idx="11"/>
          </p:nvPr>
        </p:nvSpPr>
        <p:spPr>
          <a:xfrm>
            <a:off x="508001" y="6400801"/>
            <a:ext cx="7228417" cy="212725"/>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r>
              <a:rPr lang="zh-CN" altLang="en-US">
                <a:solidFill>
                  <a:prstClr val="black"/>
                </a:solidFill>
              </a:rPr>
              <a:t>基于用户兴趣建模的推荐方法及应用研究</a:t>
            </a:r>
            <a:endParaRPr lang="en-US" altLang="zh-CN">
              <a:solidFill>
                <a:prstClr val="black"/>
              </a:solidFill>
            </a:endParaRPr>
          </a:p>
        </p:txBody>
      </p:sp>
      <p:sp>
        <p:nvSpPr>
          <p:cNvPr id="9" name="Slide Number Placeholder 22"/>
          <p:cNvSpPr>
            <a:spLocks noGrp="1"/>
          </p:cNvSpPr>
          <p:nvPr>
            <p:ph type="sldNum" sz="quarter" idx="12"/>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D2CA83C8-4750-41DC-9D23-B7A15298B72F}" type="slidenum">
              <a:rPr lang="zh-CN" altLang="en-US" smtClean="0">
                <a:solidFill>
                  <a:prstClr val="black"/>
                </a:solidFill>
              </a:rPr>
            </a:fld>
            <a:endParaRPr lang="en-US" altLang="zh-CN">
              <a:solidFill>
                <a:prstClr val="black"/>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5"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Lab of Media Computing</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302685" y="228600"/>
            <a:ext cx="8434916" cy="609600"/>
          </a:xfrm>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508000" y="1295400"/>
            <a:ext cx="11176000" cy="2476500"/>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508000" y="3924300"/>
            <a:ext cx="11176000" cy="24765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22"/>
          <p:cNvSpPr>
            <a:spLocks noGrp="1"/>
          </p:cNvSpPr>
          <p:nvPr>
            <p:ph type="sldNum" sz="quarter" idx="10"/>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D68FB3A1-0DCE-486C-B242-E54861D38F63}" type="slidenum">
              <a:rPr lang="zh-CN" altLang="en-US" smtClean="0">
                <a:solidFill>
                  <a:prstClr val="black"/>
                </a:solidFill>
              </a:rPr>
            </a:fld>
            <a:endParaRPr lang="en-US" altLang="zh-CN">
              <a:solidFill>
                <a:prstClr val="black"/>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p:nvPr userDrawn="1"/>
        </p:nvSpPr>
        <p:spPr>
          <a:xfrm>
            <a:off x="0" y="91440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5" name="Slide Number Placeholder 22"/>
          <p:cNvSpPr txBox="1"/>
          <p:nvPr userDrawn="1"/>
        </p:nvSpPr>
        <p:spPr>
          <a:xfrm>
            <a:off x="0" y="914401"/>
            <a:ext cx="711200" cy="244475"/>
          </a:xfrm>
          <a:prstGeom prst="rect">
            <a:avLst/>
          </a:prstGeom>
        </p:spPr>
        <p:txBody>
          <a:bodyPr anchor="ctr">
            <a:normAutofit fontScale="85000" lnSpcReduction="20000"/>
          </a:bodyPr>
          <a:lstStyle>
            <a:defPPr>
              <a:defRPr lang="zh-CN"/>
            </a:defPPr>
            <a:lvl1pPr marL="0" algn="ctr" defTabSz="914400" rtl="0" eaLnBrk="1" latinLnBrk="0" hangingPunct="1">
              <a:defRPr sz="1400" b="1" kern="1200">
                <a:solidFill>
                  <a:schemeClr val="bg1"/>
                </a:solidFill>
                <a:latin typeface="Tw Cen MT" panose="020B0602020104020603" pitchFamily="34" charset="0"/>
                <a:ea typeface="宋体" panose="02010600030101010101"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463990C5-A130-4402-9DB1-275671C4A9B0}" type="slidenum">
              <a:rPr kumimoji="0" lang="zh-CN" altLang="en-US" sz="1400" b="1" i="0" u="none" strike="noStrike" kern="1200" cap="none" spc="0" normalizeH="0" baseline="0" noProof="0" smtClean="0">
                <a:ln>
                  <a:noFill/>
                </a:ln>
                <a:solidFill>
                  <a:prstClr val="white"/>
                </a:solidFill>
                <a:effectLst/>
                <a:uLnTx/>
                <a:uFillTx/>
                <a:latin typeface="Tw Cen MT" panose="020B0602020104020603" pitchFamily="34" charset="0"/>
                <a:ea typeface="宋体" panose="02010600030101010101" pitchFamily="2" charset="-122"/>
                <a:cs typeface="+mn-cs"/>
              </a:rPr>
            </a:fld>
            <a:endParaRPr kumimoji="0" lang="en-US" altLang="zh-CN" sz="1400" b="1" i="0" u="none" strike="noStrike" kern="1200" cap="none" spc="0" normalizeH="0" baseline="0" noProof="0">
              <a:ln>
                <a:noFill/>
              </a:ln>
              <a:solidFill>
                <a:prstClr val="white"/>
              </a:solidFill>
              <a:effectLst/>
              <a:uLnTx/>
              <a:uFillTx/>
              <a:latin typeface="Tw Cen MT" panose="020B0602020104020603" pitchFamily="34" charset="0"/>
              <a:ea typeface="宋体" panose="02010600030101010101" pitchFamily="2" charset="-122"/>
              <a:cs typeface="+mn-cs"/>
            </a:endParaRPr>
          </a:p>
        </p:txBody>
      </p:sp>
      <p:sp>
        <p:nvSpPr>
          <p:cNvPr id="2" name="Title 1"/>
          <p:cNvSpPr>
            <a:spLocks noGrp="1"/>
          </p:cNvSpPr>
          <p:nvPr>
            <p:ph type="title"/>
          </p:nvPr>
        </p:nvSpPr>
        <p:spPr>
          <a:xfrm>
            <a:off x="304800" y="228600"/>
            <a:ext cx="8436864" cy="612648"/>
          </a:xfrm>
        </p:spPr>
        <p:txBody>
          <a:bodyPr/>
          <a:lstStyle>
            <a:lvl1pPr>
              <a:defRPr sz="3200" b="1" baseline="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en-US" dirty="0"/>
              <a:t>Click to edit Master title style</a:t>
            </a:r>
            <a:endParaRPr lang="en-US" dirty="0"/>
          </a:p>
        </p:txBody>
      </p:sp>
      <p:sp>
        <p:nvSpPr>
          <p:cNvPr id="8" name="Content Placeholder 7"/>
          <p:cNvSpPr>
            <a:spLocks noGrp="1"/>
          </p:cNvSpPr>
          <p:nvPr>
            <p:ph sz="quarter" idx="1"/>
          </p:nvPr>
        </p:nvSpPr>
        <p:spPr>
          <a:xfrm>
            <a:off x="239349" y="1268760"/>
            <a:ext cx="11521280" cy="4968552"/>
          </a:xfrm>
        </p:spPr>
        <p:txBody>
          <a:bodyPr/>
          <a:lstStyle>
            <a:lvl1pPr>
              <a:defRPr sz="3200" baseline="0">
                <a:latin typeface="Times New Roman" panose="02020603050405020304" pitchFamily="18" charset="0"/>
                <a:cs typeface="Times New Roman" panose="02020603050405020304" pitchFamily="18" charset="0"/>
              </a:defRPr>
            </a:lvl1pPr>
            <a:lvl2pPr>
              <a:defRPr baseline="0">
                <a:latin typeface="Palatino Linotype" panose="02040502050505030304" pitchFamily="18" charset="0"/>
                <a:cs typeface="Calibri" panose="020F0502020204030204" pitchFamily="34" charset="0"/>
              </a:defRPr>
            </a:lvl2pPr>
            <a:lvl3pPr>
              <a:defRPr baseline="0">
                <a:latin typeface="Palatino Linotype" panose="02040502050505030304" pitchFamily="18" charset="0"/>
                <a:cs typeface="Calibri" panose="020F0502020204030204" pitchFamily="34" charset="0"/>
              </a:defRPr>
            </a:lvl3pPr>
            <a:lvl4pPr>
              <a:defRPr baseline="0">
                <a:latin typeface="Palatino Linotype" panose="02040502050505030304" pitchFamily="18" charset="0"/>
                <a:cs typeface="Calibri" panose="020F0502020204030204" pitchFamily="34" charset="0"/>
              </a:defRPr>
            </a:lvl4pPr>
            <a:lvl5pPr>
              <a:defRPr baseline="0">
                <a:latin typeface="Palatino Linotype" panose="02040502050505030304" pitchFamily="18" charset="0"/>
                <a:cs typeface="Calibri" panose="020F05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Lab of Media Computing</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4" name="Slide Number Placeholder 22"/>
          <p:cNvSpPr>
            <a:spLocks noGrp="1"/>
          </p:cNvSpPr>
          <p:nvPr>
            <p:ph type="sldNum" sz="quarter" idx="10"/>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4F8F5A7D-A913-4365-B0C4-F4D002EF1598}" type="slidenum">
              <a:rPr lang="zh-CN" altLang="en-US" smtClean="0">
                <a:solidFill>
                  <a:prstClr val="black"/>
                </a:solidFill>
              </a:rPr>
            </a:fld>
            <a:endParaRPr lang="en-US" altLang="zh-CN">
              <a:solidFill>
                <a:prstClr val="black"/>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2685" y="228600"/>
            <a:ext cx="8434916" cy="609600"/>
          </a:xfrm>
        </p:spPr>
        <p:txBody>
          <a:bodyPr/>
          <a:lstStyle/>
          <a:p>
            <a:r>
              <a:rPr lang="en-US"/>
              <a:t>Click to edit Master title style</a:t>
            </a:r>
            <a:endParaRPr lang="en-US"/>
          </a:p>
        </p:txBody>
      </p:sp>
      <p:sp>
        <p:nvSpPr>
          <p:cNvPr id="3" name="Table Placeholder 2"/>
          <p:cNvSpPr>
            <a:spLocks noGrp="1"/>
          </p:cNvSpPr>
          <p:nvPr>
            <p:ph type="tbl" idx="1"/>
          </p:nvPr>
        </p:nvSpPr>
        <p:spPr>
          <a:xfrm>
            <a:off x="508000" y="1295400"/>
            <a:ext cx="11176000" cy="5105400"/>
          </a:xfrm>
        </p:spPr>
        <p:txBody>
          <a:bodyPr/>
          <a:lstStyle/>
          <a:p>
            <a:pPr lvl="0"/>
            <a:endParaRPr lang="en-US" noProof="0"/>
          </a:p>
        </p:txBody>
      </p:sp>
      <p:sp>
        <p:nvSpPr>
          <p:cNvPr id="4" name="Date Placeholder 13"/>
          <p:cNvSpPr>
            <a:spLocks noGrp="1"/>
          </p:cNvSpPr>
          <p:nvPr>
            <p:ph type="dt" sz="half" idx="10"/>
          </p:nvPr>
        </p:nvSpPr>
        <p:spPr>
          <a:xfrm>
            <a:off x="8128000" y="6400801"/>
            <a:ext cx="3556000" cy="2127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95C19FFA-D9BE-4D43-A549-2D05C781EA00}" type="datetime1">
              <a:rPr lang="en-US" altLang="zh-CN" smtClean="0">
                <a:solidFill>
                  <a:prstClr val="black"/>
                </a:solidFill>
              </a:rPr>
            </a:fld>
            <a:endParaRPr lang="en-US" altLang="zh-CN">
              <a:solidFill>
                <a:prstClr val="black"/>
              </a:solidFill>
            </a:endParaRPr>
          </a:p>
        </p:txBody>
      </p:sp>
      <p:sp>
        <p:nvSpPr>
          <p:cNvPr id="5" name="Footer Placeholder 2"/>
          <p:cNvSpPr>
            <a:spLocks noGrp="1"/>
          </p:cNvSpPr>
          <p:nvPr>
            <p:ph type="ftr" sz="quarter" idx="11"/>
          </p:nvPr>
        </p:nvSpPr>
        <p:spPr>
          <a:xfrm>
            <a:off x="508001" y="6400801"/>
            <a:ext cx="7228417" cy="212725"/>
          </a:xfrm>
          <a:prstGeom prst="rect">
            <a:avLst/>
          </a:prstGeom>
        </p:spPr>
        <p:txBody>
          <a:bodyPr/>
          <a:lstStyle>
            <a:lvl1pPr eaLnBrk="1" fontAlgn="auto" hangingPunct="1">
              <a:spcBef>
                <a:spcPts val="0"/>
              </a:spcBef>
              <a:spcAft>
                <a:spcPts val="0"/>
              </a:spcAft>
              <a:defRPr>
                <a:latin typeface="+mn-lt"/>
                <a:ea typeface="+mn-ea"/>
              </a:defRPr>
            </a:lvl1pPr>
          </a:lstStyle>
          <a:p>
            <a:pPr>
              <a:defRPr/>
            </a:pPr>
            <a:r>
              <a:rPr lang="zh-CN" altLang="en-US">
                <a:solidFill>
                  <a:prstClr val="black"/>
                </a:solidFill>
              </a:rPr>
              <a:t> 情境感知的信息推荐方法</a:t>
            </a:r>
            <a:endParaRPr lang="en-US" altLang="zh-CN">
              <a:solidFill>
                <a:prstClr val="black"/>
              </a:solidFill>
            </a:endParaRPr>
          </a:p>
        </p:txBody>
      </p:sp>
      <p:sp>
        <p:nvSpPr>
          <p:cNvPr id="6" name="Slide Number Placeholder 22"/>
          <p:cNvSpPr>
            <a:spLocks noGrp="1"/>
          </p:cNvSpPr>
          <p:nvPr>
            <p:ph type="sldNum" sz="quarter" idx="12"/>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56AD22B6-D973-4277-9A05-6981672BD26B}" type="slidenum">
              <a:rPr lang="zh-CN" altLang="en-US" smtClean="0">
                <a:solidFill>
                  <a:prstClr val="black"/>
                </a:solidFill>
              </a:rPr>
            </a:fld>
            <a:endParaRPr lang="en-US" altLang="zh-CN">
              <a:solidFill>
                <a:prstClr val="black"/>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a:xfrm>
            <a:off x="612000" y="6314400"/>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a:xfrm>
            <a:off x="4116000" y="6314400"/>
            <a:ext cx="3960000" cy="316800"/>
          </a:xfrm>
        </p:spPr>
        <p:txBody>
          <a:bodyPr/>
          <a:lstStyle/>
          <a:p>
            <a:endParaRPr lang="zh-CN" altLang="en-US" dirty="0"/>
          </a:p>
        </p:txBody>
      </p:sp>
      <p:sp>
        <p:nvSpPr>
          <p:cNvPr id="7" name="灯片编号占位符 6"/>
          <p:cNvSpPr>
            <a:spLocks noGrp="1"/>
          </p:cNvSpPr>
          <p:nvPr>
            <p:ph type="sldNum" sz="quarter" idx="12"/>
            <p:custDataLst>
              <p:tags r:id="rId6"/>
            </p:custDataLst>
          </p:nvPr>
        </p:nvSpPr>
        <p:spPr>
          <a:xfrm>
            <a:off x="8877600" y="6314400"/>
            <a:ext cx="2700000" cy="316800"/>
          </a:xfrm>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6_Custom Layout">
    <p:bg>
      <p:bgPr>
        <a:gradFill rotWithShape="0">
          <a:gsLst>
            <a:gs pos="0">
              <a:srgbClr val="FFFFFF"/>
            </a:gs>
            <a:gs pos="100000">
              <a:srgbClr val="D9D9D9"/>
            </a:gs>
          </a:gsLst>
          <a:lin ang="5400000"/>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723900" y="0"/>
            <a:ext cx="3162300" cy="4629150"/>
          </a:xfrm>
          <a:custGeom>
            <a:avLst/>
            <a:gdLst>
              <a:gd name="connsiteX0" fmla="*/ 0 w 3162300"/>
              <a:gd name="connsiteY0" fmla="*/ 0 h 4629150"/>
              <a:gd name="connsiteX1" fmla="*/ 3162300 w 3162300"/>
              <a:gd name="connsiteY1" fmla="*/ 0 h 4629150"/>
              <a:gd name="connsiteX2" fmla="*/ 3162300 w 3162300"/>
              <a:gd name="connsiteY2" fmla="*/ 4629150 h 4629150"/>
              <a:gd name="connsiteX3" fmla="*/ 0 w 3162300"/>
              <a:gd name="connsiteY3" fmla="*/ 4629150 h 4629150"/>
            </a:gdLst>
            <a:ahLst/>
            <a:cxnLst>
              <a:cxn ang="0">
                <a:pos x="connsiteX0" y="connsiteY0"/>
              </a:cxn>
              <a:cxn ang="0">
                <a:pos x="connsiteX1" y="connsiteY1"/>
              </a:cxn>
              <a:cxn ang="0">
                <a:pos x="connsiteX2" y="connsiteY2"/>
              </a:cxn>
              <a:cxn ang="0">
                <a:pos x="connsiteX3" y="connsiteY3"/>
              </a:cxn>
            </a:cxnLst>
            <a:rect l="l" t="t" r="r" b="b"/>
            <a:pathLst>
              <a:path w="3162300" h="4629150">
                <a:moveTo>
                  <a:pt x="0" y="0"/>
                </a:moveTo>
                <a:lnTo>
                  <a:pt x="3162300" y="0"/>
                </a:lnTo>
                <a:lnTo>
                  <a:pt x="3162300" y="4629150"/>
                </a:lnTo>
                <a:lnTo>
                  <a:pt x="0" y="4629150"/>
                </a:lnTo>
                <a:close/>
              </a:path>
            </a:pathLst>
          </a:custGeom>
          <a:pattFill prst="solidDmnd">
            <a:fgClr>
              <a:schemeClr val="bg1">
                <a:lumMod val="85000"/>
              </a:schemeClr>
            </a:fgClr>
            <a:bgClr>
              <a:schemeClr val="bg1"/>
            </a:bgClr>
          </a:pattFill>
        </p:spPr>
        <p:txBody>
          <a:bodyPr vert="horz" wrap="square" lIns="90000" tIns="46800" rIns="90000" bIns="46800" rtlCol="0" anchor="ctr">
            <a:noAutofit/>
          </a:bodyPr>
          <a:lstStyle>
            <a:lvl1pPr algn="ctr">
              <a:defRPr sz="1600"/>
            </a:lvl1pPr>
          </a:lstStyle>
          <a:p>
            <a:pPr marL="228600" marR="0" lvl="0" indent="-228600" algn="ctr" defTabSz="914400" rtl="0" eaLnBrk="1" fontAlgn="auto" latinLnBrk="0" hangingPunct="1">
              <a:lnSpc>
                <a:spcPct val="130000"/>
              </a:lnSpc>
              <a:spcBef>
                <a:spcPts val="0"/>
              </a:spcBef>
              <a:spcAft>
                <a:spcPts val="1000"/>
              </a:spcAft>
              <a:buClrTx/>
              <a:buSzTx/>
              <a:buFont typeface="Arial" panose="020B0604020202020204" pitchFamily="34" charset="0"/>
              <a:buChar char="●"/>
              <a:defRPr/>
            </a:pPr>
            <a:endParaRPr kumimoji="0" lang="en-US" sz="1600" b="0" i="0" u="none" strike="noStrike" kern="1200" cap="none" spc="15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mn-cs"/>
            </a:endParaRPr>
          </a:p>
        </p:txBody>
      </p:sp>
      <p:sp>
        <p:nvSpPr>
          <p:cNvPr id="10" name="Picture Placeholder 9"/>
          <p:cNvSpPr>
            <a:spLocks noGrp="1"/>
          </p:cNvSpPr>
          <p:nvPr>
            <p:ph type="pic" sz="quarter" idx="12"/>
          </p:nvPr>
        </p:nvSpPr>
        <p:spPr>
          <a:xfrm>
            <a:off x="8343900" y="2802404"/>
            <a:ext cx="3162300" cy="4055596"/>
          </a:xfrm>
          <a:custGeom>
            <a:avLst/>
            <a:gdLst>
              <a:gd name="connsiteX0" fmla="*/ 0 w 3162300"/>
              <a:gd name="connsiteY0" fmla="*/ 0 h 4055596"/>
              <a:gd name="connsiteX1" fmla="*/ 3162300 w 3162300"/>
              <a:gd name="connsiteY1" fmla="*/ 0 h 4055596"/>
              <a:gd name="connsiteX2" fmla="*/ 3162300 w 3162300"/>
              <a:gd name="connsiteY2" fmla="*/ 4055596 h 4055596"/>
              <a:gd name="connsiteX3" fmla="*/ 0 w 3162300"/>
              <a:gd name="connsiteY3" fmla="*/ 4055596 h 4055596"/>
            </a:gdLst>
            <a:ahLst/>
            <a:cxnLst>
              <a:cxn ang="0">
                <a:pos x="connsiteX0" y="connsiteY0"/>
              </a:cxn>
              <a:cxn ang="0">
                <a:pos x="connsiteX1" y="connsiteY1"/>
              </a:cxn>
              <a:cxn ang="0">
                <a:pos x="connsiteX2" y="connsiteY2"/>
              </a:cxn>
              <a:cxn ang="0">
                <a:pos x="connsiteX3" y="connsiteY3"/>
              </a:cxn>
            </a:cxnLst>
            <a:rect l="l" t="t" r="r" b="b"/>
            <a:pathLst>
              <a:path w="3162300" h="4055596">
                <a:moveTo>
                  <a:pt x="0" y="0"/>
                </a:moveTo>
                <a:lnTo>
                  <a:pt x="3162300" y="0"/>
                </a:lnTo>
                <a:lnTo>
                  <a:pt x="3162300" y="4055596"/>
                </a:lnTo>
                <a:lnTo>
                  <a:pt x="0" y="4055596"/>
                </a:lnTo>
                <a:close/>
              </a:path>
            </a:pathLst>
          </a:custGeom>
          <a:pattFill prst="solidDmnd">
            <a:fgClr>
              <a:schemeClr val="bg1">
                <a:lumMod val="85000"/>
              </a:schemeClr>
            </a:fgClr>
            <a:bgClr>
              <a:schemeClr val="bg1"/>
            </a:bgClr>
          </a:pattFill>
        </p:spPr>
        <p:txBody>
          <a:bodyPr vert="horz" wrap="square" lIns="90000" tIns="46800" rIns="90000" bIns="46800" rtlCol="0" anchor="ctr">
            <a:noAutofit/>
          </a:bodyPr>
          <a:lstStyle>
            <a:lvl1pPr algn="ctr">
              <a:defRPr sz="1600"/>
            </a:lvl1pPr>
          </a:lstStyle>
          <a:p>
            <a:pPr marL="228600" marR="0" lvl="0" indent="-228600" algn="ctr" defTabSz="914400" rtl="0" eaLnBrk="1" fontAlgn="auto" latinLnBrk="0" hangingPunct="1">
              <a:lnSpc>
                <a:spcPct val="130000"/>
              </a:lnSpc>
              <a:spcBef>
                <a:spcPts val="0"/>
              </a:spcBef>
              <a:spcAft>
                <a:spcPts val="1000"/>
              </a:spcAft>
              <a:buClrTx/>
              <a:buSzTx/>
              <a:buFont typeface="Arial" panose="020B0604020202020204" pitchFamily="34" charset="0"/>
              <a:buChar char="●"/>
              <a:defRPr/>
            </a:pPr>
            <a:endParaRPr kumimoji="0" lang="en-US" sz="1600" b="0" i="0" u="none" strike="noStrike" kern="1200" cap="none" spc="15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mn-cs"/>
            </a:endParaRPr>
          </a:p>
        </p:txBody>
      </p:sp>
      <p:sp>
        <p:nvSpPr>
          <p:cNvPr id="2" name="日期占位符 1"/>
          <p:cNvSpPr>
            <a:spLocks noGrp="1"/>
          </p:cNvSpPr>
          <p:nvPr>
            <p:ph type="dt" sz="half" idx="13"/>
          </p:nvPr>
        </p:nvSpPr>
        <p:spPr>
          <a:xfrm>
            <a:off x="612000" y="6314400"/>
            <a:ext cx="2700000" cy="316800"/>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60FBDFE-C587-4B4C-A407-44438C67B59E}" type="datetimeFigureOut">
              <a:rPr kumimoji="0" lang="zh-CN" altLang="en-US" sz="10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fld>
            <a:endParaRPr kumimoji="0" lang="zh-CN" altLang="en-US" sz="1000" b="0" i="0" u="none" strike="noStrike" kern="1200" cap="none" spc="0" normalizeH="0" baseline="0" noProof="0">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3" name="页脚占位符 2"/>
          <p:cNvSpPr>
            <a:spLocks noGrp="1"/>
          </p:cNvSpPr>
          <p:nvPr>
            <p:ph type="ftr" sz="quarter" idx="14"/>
          </p:nvPr>
        </p:nvSpPr>
        <p:spPr>
          <a:xfrm>
            <a:off x="4116000" y="6314400"/>
            <a:ext cx="3960000" cy="316800"/>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5"/>
          </p:nvPr>
        </p:nvSpPr>
        <p:spPr>
          <a:xfrm>
            <a:off x="8877600" y="6314400"/>
            <a:ext cx="2700000" cy="316800"/>
          </a:xfrm>
        </p:spPr>
        <p:txBody>
          <a:bodyPr/>
          <a:lstStyle/>
          <a:p>
            <a:pPr lvl="0" eaLnBrk="1" hangingPunct="1">
              <a:buNone/>
            </a:pPr>
            <a:fld id="{9A0DB2DC-4C9A-4742-B13C-FB6460FD3503}" type="slidenum">
              <a:rPr lang="zh-CN" altLang="en-US" dirty="0"/>
            </a:fld>
            <a:endParaRPr lang="zh-CN" altLang="en-US"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5" name="Rectangle 4"/>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6" name="Rectangle 5"/>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7"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Hefei University of Technology</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9" name="Rectangle 10"/>
          <p:cNvSpPr/>
          <p:nvPr userDrawn="1"/>
        </p:nvSpPr>
        <p:spPr>
          <a:xfrm>
            <a:off x="0" y="91440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10" name="Slide Number Placeholder 22"/>
          <p:cNvSpPr txBox="1"/>
          <p:nvPr userDrawn="1"/>
        </p:nvSpPr>
        <p:spPr>
          <a:xfrm>
            <a:off x="0" y="914401"/>
            <a:ext cx="711200" cy="244475"/>
          </a:xfrm>
          <a:prstGeom prst="rect">
            <a:avLst/>
          </a:prstGeom>
        </p:spPr>
        <p:txBody>
          <a:bodyPr anchor="ctr">
            <a:normAutofit fontScale="85000" lnSpcReduction="20000"/>
          </a:bodyPr>
          <a:lstStyle>
            <a:defPPr>
              <a:defRPr lang="zh-CN"/>
            </a:defPPr>
            <a:lvl1pPr marL="0" algn="ctr" defTabSz="914400" rtl="0" eaLnBrk="1" latinLnBrk="0" hangingPunct="1">
              <a:defRPr sz="1400" b="1" kern="1200">
                <a:solidFill>
                  <a:schemeClr val="bg1"/>
                </a:solidFill>
                <a:latin typeface="Tw Cen MT" panose="020B0602020104020603" pitchFamily="34" charset="0"/>
                <a:ea typeface="宋体" panose="02010600030101010101"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173EDBEF-BB9B-4FDF-9B40-BE0642952BED}" type="slidenum">
              <a:rPr kumimoji="0" lang="zh-CN" altLang="en-US" sz="1400" b="1" i="0" u="none" strike="noStrike" kern="1200" cap="none" spc="0" normalizeH="0" baseline="0" noProof="0" smtClean="0">
                <a:ln>
                  <a:noFill/>
                </a:ln>
                <a:solidFill>
                  <a:prstClr val="white"/>
                </a:solidFill>
                <a:effectLst/>
                <a:uLnTx/>
                <a:uFillTx/>
                <a:latin typeface="Tw Cen MT" panose="020B0602020104020603" pitchFamily="34" charset="0"/>
                <a:ea typeface="宋体" panose="02010600030101010101" pitchFamily="2" charset="-122"/>
                <a:cs typeface="+mn-cs"/>
              </a:rPr>
            </a:fld>
            <a:endParaRPr kumimoji="0" lang="en-US" altLang="zh-CN" sz="1400" b="1" i="0" u="none" strike="noStrike" kern="1200" cap="none" spc="0" normalizeH="0" baseline="0" noProof="0">
              <a:ln>
                <a:noFill/>
              </a:ln>
              <a:solidFill>
                <a:prstClr val="white"/>
              </a:solidFill>
              <a:effectLst/>
              <a:uLnTx/>
              <a:uFillTx/>
              <a:latin typeface="Tw Cen MT" panose="020B0602020104020603" pitchFamily="34" charset="0"/>
              <a:ea typeface="宋体" panose="02010600030101010101" pitchFamily="2" charset="-122"/>
              <a:cs typeface="+mn-cs"/>
            </a:endParaRPr>
          </a:p>
        </p:txBody>
      </p:sp>
      <p:sp>
        <p:nvSpPr>
          <p:cNvPr id="3" name="Text Placeholder 2"/>
          <p:cNvSpPr>
            <a:spLocks noGrp="1"/>
          </p:cNvSpPr>
          <p:nvPr>
            <p:ph type="body" idx="1"/>
          </p:nvPr>
        </p:nvSpPr>
        <p:spPr>
          <a:xfrm>
            <a:off x="1828801" y="2743200"/>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dirty="0"/>
              <a:t>Click to edit Master text styles</a:t>
            </a:r>
            <a:endParaRPr lang="en-US" dirty="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en-US" dirty="0"/>
              <a:t>Click to edit Master title style</a:t>
            </a:r>
            <a:endParaRPr lang="en-US" dirty="0"/>
          </a:p>
        </p:txBody>
      </p:sp>
      <p:sp>
        <p:nvSpPr>
          <p:cNvPr id="11" name="Slide Number Placeholder 12"/>
          <p:cNvSpPr>
            <a:spLocks noGrp="1"/>
          </p:cNvSpPr>
          <p:nvPr>
            <p:ph type="sldNum" sz="quarter" idx="10"/>
          </p:nvPr>
        </p:nvSpPr>
        <p:spPr>
          <a:xfrm>
            <a:off x="0" y="1752601"/>
            <a:ext cx="1727200" cy="701675"/>
          </a:xfrm>
          <a:prstGeom prst="rect">
            <a:avLst/>
          </a:prstGeom>
        </p:spPr>
        <p:txBody>
          <a:bodyPr>
            <a:noAutofit/>
          </a:bodyPr>
          <a:lstStyle>
            <a:lvl1pPr eaLnBrk="1" fontAlgn="auto" hangingPunct="1">
              <a:spcBef>
                <a:spcPts val="0"/>
              </a:spcBef>
              <a:spcAft>
                <a:spcPts val="0"/>
              </a:spcAft>
              <a:defRPr sz="2400">
                <a:solidFill>
                  <a:srgbClr val="FFFFFF"/>
                </a:solidFill>
                <a:latin typeface="+mn-lt"/>
                <a:ea typeface="+mn-ea"/>
              </a:defRPr>
            </a:lvl1pPr>
          </a:lstStyle>
          <a:p>
            <a:pPr>
              <a:defRPr/>
            </a:pPr>
            <a:fld id="{2E200DE8-E4F7-495A-B070-6DE81204F001}" type="slidenum">
              <a:rPr lang="zh-CN" altLang="en-US" smtClean="0"/>
            </a:fld>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6" name="Rectangle 5"/>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7" name="Rectangle 6"/>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8"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Hefei University of Technology</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12" name="Rectangle 13"/>
          <p:cNvSpPr/>
          <p:nvPr userDrawn="1"/>
        </p:nvSpPr>
        <p:spPr>
          <a:xfrm>
            <a:off x="8467" y="915988"/>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13" name="Slide Number Placeholder 9"/>
          <p:cNvSpPr txBox="1"/>
          <p:nvPr userDrawn="1"/>
        </p:nvSpPr>
        <p:spPr>
          <a:xfrm>
            <a:off x="8467" y="908051"/>
            <a:ext cx="711200" cy="244475"/>
          </a:xfrm>
          <a:prstGeom prst="rect">
            <a:avLst/>
          </a:prstGeom>
        </p:spPr>
        <p:txBody>
          <a:bodyPr anchor="ctr">
            <a:normAutofit fontScale="85000" lnSpcReduction="20000"/>
          </a:bodyPr>
          <a:lstStyle>
            <a:defPPr>
              <a:defRPr lang="zh-CN"/>
            </a:defPPr>
            <a:lvl1pPr marL="0" algn="ctr" defTabSz="914400" rtl="0" eaLnBrk="1" latinLnBrk="0" hangingPunct="1">
              <a:defRPr sz="1400" b="1" kern="1200">
                <a:solidFill>
                  <a:srgbClr val="FFFFFF"/>
                </a:solidFill>
                <a:latin typeface="Tw Cen MT" panose="020B0602020104020603" pitchFamily="34" charset="0"/>
                <a:ea typeface="宋体" panose="02010600030101010101"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6CCB037D-E1D6-4793-B17B-33D5894D583F}" type="slidenum">
              <a:rPr kumimoji="0" lang="zh-CN" altLang="en-US" sz="1400" b="1" i="0" u="none" strike="noStrike" kern="1200" cap="none" spc="0" normalizeH="0" baseline="0" noProof="0" smtClean="0">
                <a:ln>
                  <a:noFill/>
                </a:ln>
                <a:solidFill>
                  <a:srgbClr val="FFFFFF"/>
                </a:solidFill>
                <a:effectLst/>
                <a:uLnTx/>
                <a:uFillTx/>
                <a:latin typeface="Tw Cen MT" panose="020B0602020104020603"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rgbClr val="FFFFFF"/>
              </a:solidFill>
              <a:effectLst/>
              <a:uLnTx/>
              <a:uFillTx/>
              <a:latin typeface="Tw Cen MT" panose="020B0602020104020603" pitchFamily="34" charset="0"/>
              <a:ea typeface="宋体" panose="02010600030101010101" pitchFamily="2" charset="-122"/>
              <a:cs typeface="+mn-cs"/>
            </a:endParaRPr>
          </a:p>
        </p:txBody>
      </p:sp>
      <p:sp>
        <p:nvSpPr>
          <p:cNvPr id="2" name="Title 1"/>
          <p:cNvSpPr>
            <a:spLocks noGrp="1"/>
          </p:cNvSpPr>
          <p:nvPr>
            <p:ph type="title"/>
          </p:nvPr>
        </p:nvSpPr>
        <p:spPr/>
        <p:txBody>
          <a:bodyPr/>
          <a:lstStyle/>
          <a:p>
            <a:r>
              <a:rPr lang="en-US"/>
              <a:t>Click to edit Master title style</a:t>
            </a:r>
            <a:endParaRPr lang="en-US"/>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4" name="Slide Number Placeholder 9"/>
          <p:cNvSpPr>
            <a:spLocks noGrp="1"/>
          </p:cNvSpPr>
          <p:nvPr>
            <p:ph type="sldNum" sz="quarter" idx="10"/>
          </p:nvPr>
        </p:nvSpPr>
        <p:spPr>
          <a:xfrm>
            <a:off x="0" y="1271589"/>
            <a:ext cx="711200" cy="244475"/>
          </a:xfrm>
          <a:prstGeom prst="rect">
            <a:avLst/>
          </a:prstGeom>
        </p:spPr>
        <p:txBody>
          <a:bodyPr/>
          <a:lstStyle>
            <a:lvl1pPr eaLnBrk="1" fontAlgn="auto" hangingPunct="1">
              <a:spcBef>
                <a:spcPts val="0"/>
              </a:spcBef>
              <a:spcAft>
                <a:spcPts val="0"/>
              </a:spcAft>
              <a:defRPr>
                <a:solidFill>
                  <a:srgbClr val="FFFFFF"/>
                </a:solidFill>
                <a:latin typeface="+mn-lt"/>
                <a:ea typeface="+mn-ea"/>
              </a:defRPr>
            </a:lvl1pPr>
          </a:lstStyle>
          <a:p>
            <a:pPr>
              <a:defRPr/>
            </a:pPr>
            <a:fld id="{F38B3BE9-A2EF-4FEE-8BA7-288B6F297F77}" type="slidenum">
              <a:rPr lang="zh-CN" altLang="en-US"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8" name="Rectangle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9" name="Rectangle 8"/>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711200" y="273050"/>
            <a:ext cx="10871200" cy="869950"/>
          </a:xfrm>
        </p:spPr>
        <p:txBody>
          <a:bodyPr/>
          <a:lstStyle>
            <a:lvl1pPr>
              <a:defRPr/>
            </a:lvl1pPr>
          </a:lstStyle>
          <a:p>
            <a:r>
              <a:rPr lang="en-US"/>
              <a:t>Click to edit Master title style</a:t>
            </a:r>
            <a:endParaRPr lang="en-US"/>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endParaRPr lang="en-US"/>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endParaRPr lang="en-US"/>
          </a:p>
        </p:txBody>
      </p:sp>
      <p:sp>
        <p:nvSpPr>
          <p:cNvPr id="10" name="Date Placeholder 9"/>
          <p:cNvSpPr>
            <a:spLocks noGrp="1"/>
          </p:cNvSpPr>
          <p:nvPr>
            <p:ph type="dt" sz="half" idx="10"/>
          </p:nvPr>
        </p:nvSpPr>
        <p:spPr>
          <a:xfrm>
            <a:off x="8128000" y="6248401"/>
            <a:ext cx="3556000" cy="365125"/>
          </a:xfrm>
          <a:prstGeom prst="rect">
            <a:avLst/>
          </a:prstGeom>
        </p:spPr>
        <p:txBody>
          <a:bodyPr/>
          <a:lstStyle>
            <a:lvl1pPr algn="l" eaLnBrk="1" fontAlgn="auto" hangingPunct="1">
              <a:spcBef>
                <a:spcPts val="0"/>
              </a:spcBef>
              <a:spcAft>
                <a:spcPts val="0"/>
              </a:spcAft>
              <a:defRPr>
                <a:latin typeface="Tw Cen MT" panose="020B0602020104020603" pitchFamily="34" charset="0"/>
                <a:ea typeface="+mn-ea"/>
              </a:defRPr>
            </a:lvl1pPr>
          </a:lstStyle>
          <a:p>
            <a:pPr>
              <a:defRPr/>
            </a:pPr>
            <a:fld id="{7BC30029-9058-4FD4-A222-AC3863DC216E}" type="datetime1">
              <a:rPr lang="en-US" altLang="zh-CN" smtClean="0">
                <a:solidFill>
                  <a:prstClr val="black"/>
                </a:solidFill>
              </a:rPr>
            </a:fld>
            <a:endParaRPr lang="en-US" altLang="zh-CN">
              <a:solidFill>
                <a:prstClr val="black"/>
              </a:solidFill>
            </a:endParaRPr>
          </a:p>
        </p:txBody>
      </p:sp>
      <p:sp>
        <p:nvSpPr>
          <p:cNvPr id="12" name="Slide Number Placeholder 11"/>
          <p:cNvSpPr>
            <a:spLocks noGrp="1"/>
          </p:cNvSpPr>
          <p:nvPr>
            <p:ph type="sldNum" sz="quarter" idx="11"/>
          </p:nvPr>
        </p:nvSpPr>
        <p:spPr>
          <a:xfrm>
            <a:off x="0" y="1271589"/>
            <a:ext cx="711200" cy="244475"/>
          </a:xfrm>
          <a:prstGeom prst="rect">
            <a:avLst/>
          </a:prstGeom>
        </p:spPr>
        <p:txBody>
          <a:bodyPr/>
          <a:lstStyle>
            <a:lvl1pPr eaLnBrk="1" fontAlgn="auto" hangingPunct="1">
              <a:spcBef>
                <a:spcPts val="0"/>
              </a:spcBef>
              <a:spcAft>
                <a:spcPts val="0"/>
              </a:spcAft>
              <a:defRPr>
                <a:solidFill>
                  <a:srgbClr val="FFFFFF"/>
                </a:solidFill>
                <a:latin typeface="+mn-lt"/>
                <a:ea typeface="+mn-ea"/>
              </a:defRPr>
            </a:lvl1pPr>
          </a:lstStyle>
          <a:p>
            <a:pPr>
              <a:defRPr/>
            </a:pPr>
            <a:fld id="{F27CE2CC-513C-403C-8E21-48F63532F205}" type="slidenum">
              <a:rPr lang="zh-CN" altLang="en-US"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Hefei University of Technology</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endParaRPr lang="en-US"/>
          </a:p>
        </p:txBody>
      </p:sp>
      <p:sp>
        <p:nvSpPr>
          <p:cNvPr id="5" name="Slide Number Placeholder 22"/>
          <p:cNvSpPr>
            <a:spLocks noGrp="1"/>
          </p:cNvSpPr>
          <p:nvPr>
            <p:ph type="sldNum" sz="quarter" idx="10"/>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B6E82EC5-08BA-49F9-9E6E-6D82CFED641E}" type="slidenum">
              <a:rPr lang="zh-CN" altLang="en-US" smtClean="0">
                <a:solidFill>
                  <a:prstClr val="black"/>
                </a:solidFill>
              </a:rPr>
            </a:fld>
            <a:endParaRPr lang="en-US" altLang="zh-CN" dirty="0">
              <a:solidFill>
                <a:prstClr val="black"/>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28000" y="6248401"/>
            <a:ext cx="3556000" cy="365125"/>
          </a:xfrm>
          <a:prstGeom prst="rect">
            <a:avLst/>
          </a:prstGeom>
        </p:spPr>
        <p:txBody>
          <a:bodyPr/>
          <a:lstStyle>
            <a:lvl1pPr algn="l" eaLnBrk="1" fontAlgn="auto" hangingPunct="1">
              <a:spcBef>
                <a:spcPts val="0"/>
              </a:spcBef>
              <a:spcAft>
                <a:spcPts val="0"/>
              </a:spcAft>
              <a:defRPr>
                <a:latin typeface="Tw Cen MT" panose="020B0602020104020603" pitchFamily="34" charset="0"/>
                <a:ea typeface="+mn-ea"/>
              </a:defRPr>
            </a:lvl1pPr>
          </a:lstStyle>
          <a:p>
            <a:pPr>
              <a:defRPr/>
            </a:pPr>
            <a:fld id="{B3CF26E2-D51C-4C7A-A78B-8DEC64E2690C}" type="datetime1">
              <a:rPr lang="en-US" altLang="zh-CN" smtClean="0">
                <a:solidFill>
                  <a:prstClr val="black"/>
                </a:solidFill>
              </a:rPr>
            </a:fld>
            <a:endParaRPr lang="en-US" altLang="zh-CN">
              <a:solidFill>
                <a:prstClr val="black"/>
              </a:solidFill>
            </a:endParaRPr>
          </a:p>
        </p:txBody>
      </p:sp>
      <p:sp>
        <p:nvSpPr>
          <p:cNvPr id="3" name="Footer Placeholder 2"/>
          <p:cNvSpPr>
            <a:spLocks noGrp="1"/>
          </p:cNvSpPr>
          <p:nvPr>
            <p:ph type="ftr" sz="quarter" idx="11"/>
          </p:nvPr>
        </p:nvSpPr>
        <p:spPr>
          <a:xfrm>
            <a:off x="812801" y="6248401"/>
            <a:ext cx="7228417" cy="365125"/>
          </a:xfrm>
          <a:prstGeom prst="rect">
            <a:avLst/>
          </a:prstGeom>
        </p:spPr>
        <p:txBody>
          <a:bodyPr/>
          <a:lstStyle>
            <a:lvl1pPr algn="r" eaLnBrk="1" fontAlgn="auto" hangingPunct="1">
              <a:spcBef>
                <a:spcPts val="0"/>
              </a:spcBef>
              <a:spcAft>
                <a:spcPts val="0"/>
              </a:spcAft>
              <a:defRPr>
                <a:latin typeface="Tw Cen MT" panose="020B0602020104020603" pitchFamily="34" charset="0"/>
                <a:ea typeface="+mn-ea"/>
              </a:defRPr>
            </a:lvl1pPr>
          </a:lstStyle>
          <a:p>
            <a:pPr>
              <a:defRPr/>
            </a:pPr>
            <a:r>
              <a:rPr lang="zh-CN" altLang="en-US">
                <a:solidFill>
                  <a:prstClr val="black"/>
                </a:solidFill>
              </a:rPr>
              <a:t> 情境感知的信息推荐方法</a:t>
            </a:r>
            <a:endParaRPr lang="en-US" altLang="zh-CN">
              <a:solidFill>
                <a:prstClr val="black"/>
              </a:solidFill>
            </a:endParaRPr>
          </a:p>
        </p:txBody>
      </p:sp>
      <p:sp>
        <p:nvSpPr>
          <p:cNvPr id="4" name="Slide Number Placeholder 3"/>
          <p:cNvSpPr>
            <a:spLocks noGrp="1"/>
          </p:cNvSpPr>
          <p:nvPr>
            <p:ph type="sldNum" sz="quarter" idx="12"/>
          </p:nvPr>
        </p:nvSpPr>
        <p:spPr>
          <a:xfrm>
            <a:off x="0" y="6248400"/>
            <a:ext cx="711200" cy="381000"/>
          </a:xfrm>
          <a:prstGeom prst="rect">
            <a:avLst/>
          </a:prstGeom>
        </p:spPr>
        <p:txBody>
          <a:bodyPr/>
          <a:lstStyle>
            <a:lvl1pPr eaLnBrk="1" fontAlgn="auto" hangingPunct="1">
              <a:spcBef>
                <a:spcPts val="0"/>
              </a:spcBef>
              <a:spcAft>
                <a:spcPts val="0"/>
              </a:spcAft>
              <a:defRPr>
                <a:solidFill>
                  <a:schemeClr val="tx2"/>
                </a:solidFill>
                <a:latin typeface="+mn-lt"/>
                <a:ea typeface="+mn-ea"/>
              </a:defRPr>
            </a:lvl1pPr>
          </a:lstStyle>
          <a:p>
            <a:pPr>
              <a:defRPr/>
            </a:pPr>
            <a:fld id="{7089EAC3-5AC7-4B69-B892-7D4B7EAD0053}" type="slidenum">
              <a:rPr lang="zh-CN" altLang="en-US" smtClean="0">
                <a:solidFill>
                  <a:srgbClr val="775F55"/>
                </a:solidFill>
              </a:rPr>
            </a:fld>
            <a:endParaRPr lang="en-US" altLang="zh-CN">
              <a:solidFill>
                <a:srgbClr val="775F55"/>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Lab of Media Computing</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812800" y="273050"/>
            <a:ext cx="10769600" cy="869950"/>
          </a:xfrm>
        </p:spPr>
        <p:txBody>
          <a:bodyPr/>
          <a:lstStyle>
            <a:lvl1pPr algn="l">
              <a:buNone/>
              <a:defRPr sz="4400" b="0"/>
            </a:lvl1pPr>
          </a:lstStyle>
          <a:p>
            <a:r>
              <a:rPr lang="en-US"/>
              <a:t>Click to edit Master title style</a:t>
            </a:r>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endParaRPr lang="en-US"/>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22"/>
          <p:cNvSpPr>
            <a:spLocks noGrp="1"/>
          </p:cNvSpPr>
          <p:nvPr>
            <p:ph type="sldNum" sz="quarter" idx="10"/>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490B663D-04B8-4C14-B51D-633F0857D19A}" type="slidenum">
              <a:rPr lang="zh-CN" altLang="en-US" smtClean="0">
                <a:solidFill>
                  <a:prstClr val="black"/>
                </a:solidFill>
              </a:rPr>
            </a:fld>
            <a:endParaRPr lang="en-US" altLang="zh-CN">
              <a:solidFill>
                <a:prstClr val="black"/>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6" name="Rectangle 5"/>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7" name="Rectangle 6"/>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8" name="Rectangle 7"/>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9"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Hefei University of Technology</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endParaRPr lang="en-US"/>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11" name="Slide Number Placeholder 12"/>
          <p:cNvSpPr>
            <a:spLocks noGrp="1"/>
          </p:cNvSpPr>
          <p:nvPr>
            <p:ph type="sldNum" sz="quarter" idx="10"/>
          </p:nvPr>
        </p:nvSpPr>
        <p:spPr>
          <a:xfrm>
            <a:off x="0" y="4667251"/>
            <a:ext cx="1930400" cy="663575"/>
          </a:xfrm>
          <a:prstGeom prst="rect">
            <a:avLst/>
          </a:prstGeom>
        </p:spPr>
        <p:txBody>
          <a:bodyPr/>
          <a:lstStyle>
            <a:lvl1pPr eaLnBrk="1" fontAlgn="auto" hangingPunct="1">
              <a:spcBef>
                <a:spcPts val="0"/>
              </a:spcBef>
              <a:spcAft>
                <a:spcPts val="0"/>
              </a:spcAft>
              <a:defRPr sz="2800">
                <a:solidFill>
                  <a:srgbClr val="FFFFFF"/>
                </a:solidFill>
                <a:latin typeface="+mn-lt"/>
                <a:ea typeface="+mn-ea"/>
              </a:defRPr>
            </a:lvl1pPr>
          </a:lstStyle>
          <a:p>
            <a:pPr>
              <a:defRPr/>
            </a:pPr>
            <a:fld id="{3CDC3390-C21B-4241-825A-F60EB3D7362A}" type="slidenum">
              <a:rPr lang="zh-CN" altLang="en-US" smtClean="0"/>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image" Target="../media/image1.jpeg"/><Relationship Id="rId24" Type="http://schemas.openxmlformats.org/officeDocument/2006/relationships/tags" Target="../tags/tag9.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custDataLst>
              <p:tags r:id="rId24"/>
            </p:custDataLst>
          </p:nvPr>
        </p:nvPicPr>
        <p:blipFill>
          <a:blip r:embed="rId25"/>
          <a:srcRect l="321" r="321"/>
          <a:stretch>
            <a:fillRect/>
          </a:stretch>
        </p:blipFill>
        <p:spPr>
          <a:xfrm>
            <a:off x="11238865" y="0"/>
            <a:ext cx="953135" cy="972185"/>
          </a:xfrm>
          <a:prstGeom prst="ellipse">
            <a:avLst/>
          </a:prstGeom>
        </p:spPr>
      </p:pic>
      <p:sp>
        <p:nvSpPr>
          <p:cNvPr id="1026" name="Title Placeholder 21"/>
          <p:cNvSpPr>
            <a:spLocks noGrp="1"/>
          </p:cNvSpPr>
          <p:nvPr>
            <p:ph type="title"/>
          </p:nvPr>
        </p:nvSpPr>
        <p:spPr bwMode="auto">
          <a:xfrm>
            <a:off x="302685" y="228600"/>
            <a:ext cx="843491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endParaRPr lang="en-US" altLang="zh-CN"/>
          </a:p>
        </p:txBody>
      </p:sp>
      <p:sp>
        <p:nvSpPr>
          <p:cNvPr id="1027" name="Text Placeholder 12"/>
          <p:cNvSpPr>
            <a:spLocks noGrp="1"/>
          </p:cNvSpPr>
          <p:nvPr>
            <p:ph type="body" idx="1"/>
          </p:nvPr>
        </p:nvSpPr>
        <p:spPr bwMode="auto">
          <a:xfrm>
            <a:off x="508000" y="1295400"/>
            <a:ext cx="11176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9" name="Rectangle 8"/>
          <p:cNvSpPr/>
          <p:nvPr userDrawn="1"/>
        </p:nvSpPr>
        <p:spPr>
          <a:xfrm>
            <a:off x="787400" y="914400"/>
            <a:ext cx="11404600" cy="228600"/>
          </a:xfrm>
          <a:prstGeom prst="rect">
            <a:avLst/>
          </a:prstGeom>
          <a:solidFill>
            <a:schemeClr val="accent6">
              <a:lumMod val="40000"/>
              <a:lumOff val="6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dt="0"/>
  <p:txStyles>
    <p:titleStyle>
      <a:lvl1pPr algn="l" rtl="0" eaLnBrk="0" fontAlgn="base" hangingPunct="0">
        <a:spcBef>
          <a:spcPct val="0"/>
        </a:spcBef>
        <a:spcAft>
          <a:spcPct val="0"/>
        </a:spcAft>
        <a:defRPr sz="3600" kern="1200">
          <a:solidFill>
            <a:schemeClr val="tx2"/>
          </a:solidFill>
          <a:latin typeface="Palatino Linotype" panose="02040502050505030304" pitchFamily="18" charset="0"/>
          <a:ea typeface="+mj-ea"/>
          <a:cs typeface="+mj-cs"/>
        </a:defRPr>
      </a:lvl1pPr>
      <a:lvl2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2pPr>
      <a:lvl3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3pPr>
      <a:lvl4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4pPr>
      <a:lvl5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p:titleStyle>
    <p:body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800" kern="1200">
          <a:solidFill>
            <a:schemeClr val="tx1"/>
          </a:solidFill>
          <a:latin typeface="Palatino Linotype" panose="02040502050505030304" pitchFamily="18" charset="0"/>
          <a:ea typeface="+mn-ea"/>
          <a:cs typeface="+mn-cs"/>
        </a:defRPr>
      </a:lvl1pPr>
      <a:lvl2pPr marL="640080" indent="-273050" algn="l" rtl="0" eaLnBrk="0" fontAlgn="base" hangingPunct="0">
        <a:spcBef>
          <a:spcPts val="550"/>
        </a:spcBef>
        <a:spcAft>
          <a:spcPct val="0"/>
        </a:spcAft>
        <a:buClr>
          <a:schemeClr val="accent1"/>
        </a:buClr>
        <a:buSzPct val="70000"/>
        <a:buFont typeface="Wingdings" panose="05000000000000000000" pitchFamily="2" charset="2"/>
        <a:buChar char="o"/>
        <a:defRPr sz="2200" kern="1200">
          <a:solidFill>
            <a:schemeClr val="tx1"/>
          </a:solidFill>
          <a:latin typeface="Palatino Linotype" panose="02040502050505030304" pitchFamily="18" charset="0"/>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kern="1200">
          <a:solidFill>
            <a:schemeClr val="tx1"/>
          </a:solidFill>
          <a:latin typeface="Palatino Linotype" panose="02040502050505030304" pitchFamily="18" charset="0"/>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1600" kern="1200">
          <a:solidFill>
            <a:schemeClr val="tx1"/>
          </a:solidFill>
          <a:latin typeface="Palatino Linotype" panose="02040502050505030304" pitchFamily="18" charset="0"/>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tiff"/></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32.png"/><Relationship Id="rId7" Type="http://schemas.openxmlformats.org/officeDocument/2006/relationships/image" Target="../media/image31.png"/><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0" Type="http://schemas.openxmlformats.org/officeDocument/2006/relationships/notesSlide" Target="../notesSlides/notesSlide12.xml"/><Relationship Id="rId1"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hyperlink" Target="https://github.com/YuchengLiu-Alex/EmotionKD" TargetMode="External"/><Relationship Id="rId1" Type="http://schemas.openxmlformats.org/officeDocument/2006/relationships/hyperlink" Target="https://doi.org/10.1145/3581783.3612277"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11821" y="1349255"/>
            <a:ext cx="10568358" cy="958056"/>
          </a:xfrm>
        </p:spPr>
        <p:txBody>
          <a:bodyPr/>
          <a:lstStyle/>
          <a:p>
            <a:pPr algn="ctr"/>
            <a:r>
              <a:rPr lang="en-US" altLang="zh-CN" sz="4400" dirty="0">
                <a:latin typeface="Times New Roman" panose="02020603050405020304" pitchFamily="18" charset="0"/>
                <a:cs typeface="Times New Roman" panose="02020603050405020304" pitchFamily="18" charset="0"/>
              </a:rPr>
              <a:t>Presentation</a:t>
            </a:r>
            <a:endParaRPr lang="zh-CN" altLang="en-US" sz="4400" dirty="0">
              <a:latin typeface="Times New Roman" panose="02020603050405020304" pitchFamily="18" charset="0"/>
              <a:cs typeface="Times New Roman" panose="02020603050405020304" pitchFamily="18" charset="0"/>
            </a:endParaRPr>
          </a:p>
        </p:txBody>
      </p:sp>
      <p:sp>
        <p:nvSpPr>
          <p:cNvPr id="4" name="文本框 3"/>
          <p:cNvSpPr txBox="1"/>
          <p:nvPr/>
        </p:nvSpPr>
        <p:spPr>
          <a:xfrm>
            <a:off x="4893083" y="3429000"/>
            <a:ext cx="3110094" cy="830997"/>
          </a:xfrm>
          <a:prstGeom prst="rect">
            <a:avLst/>
          </a:prstGeom>
          <a:noFill/>
        </p:spPr>
        <p:txBody>
          <a:bodyPr wrap="square" rtlCol="0">
            <a:spAutoFit/>
          </a:bodyPr>
          <a:lstStyle/>
          <a:p>
            <a:pPr algn="l"/>
            <a:r>
              <a:rPr lang="en-US" altLang="zh-CN" sz="2400" dirty="0">
                <a:solidFill>
                  <a:schemeClr val="bg1"/>
                </a:solidFill>
                <a:latin typeface="+mj-ea"/>
                <a:ea typeface="+mj-ea"/>
                <a:cs typeface="宋体" panose="02010600030101010101" pitchFamily="2" charset="-122"/>
              </a:rPr>
              <a:t>Presenter</a:t>
            </a:r>
            <a:r>
              <a:rPr lang="zh-CN" altLang="en-US" sz="2400" dirty="0">
                <a:solidFill>
                  <a:schemeClr val="bg1"/>
                </a:solidFill>
                <a:latin typeface="+mj-ea"/>
                <a:ea typeface="+mj-ea"/>
                <a:cs typeface="宋体" panose="02010600030101010101" pitchFamily="2" charset="-122"/>
              </a:rPr>
              <a:t>：崔凯</a:t>
            </a:r>
            <a:r>
              <a:rPr lang="en-US" altLang="zh-CN" sz="2400" dirty="0">
                <a:solidFill>
                  <a:schemeClr val="bg1"/>
                </a:solidFill>
                <a:latin typeface="+mj-ea"/>
                <a:ea typeface="+mj-ea"/>
                <a:cs typeface="宋体" panose="02010600030101010101" pitchFamily="2" charset="-122"/>
              </a:rPr>
              <a:t>	</a:t>
            </a:r>
            <a:endParaRPr lang="en-US" altLang="zh-CN" sz="2400" dirty="0">
              <a:solidFill>
                <a:schemeClr val="bg1"/>
              </a:solidFill>
              <a:latin typeface="+mj-ea"/>
              <a:ea typeface="+mj-ea"/>
              <a:cs typeface="宋体" panose="02010600030101010101" pitchFamily="2" charset="-122"/>
            </a:endParaRPr>
          </a:p>
          <a:p>
            <a:pPr algn="l"/>
            <a:r>
              <a:rPr lang="en-US" altLang="zh-CN" sz="2400" dirty="0">
                <a:solidFill>
                  <a:schemeClr val="bg1"/>
                </a:solidFill>
                <a:latin typeface="+mj-ea"/>
                <a:ea typeface="+mj-ea"/>
                <a:cs typeface="宋体" panose="02010600030101010101" pitchFamily="2" charset="-122"/>
              </a:rPr>
              <a:t>Date</a:t>
            </a:r>
            <a:r>
              <a:rPr lang="zh-CN" altLang="en-US" sz="2400" dirty="0">
                <a:solidFill>
                  <a:schemeClr val="bg1"/>
                </a:solidFill>
                <a:latin typeface="+mj-ea"/>
                <a:ea typeface="+mj-ea"/>
                <a:cs typeface="宋体" panose="02010600030101010101" pitchFamily="2" charset="-122"/>
              </a:rPr>
              <a:t>：</a:t>
            </a:r>
            <a:r>
              <a:rPr lang="en-US" altLang="zh-CN" sz="2400" dirty="0">
                <a:solidFill>
                  <a:schemeClr val="bg1"/>
                </a:solidFill>
                <a:latin typeface="+mj-ea"/>
                <a:ea typeface="+mj-ea"/>
                <a:cs typeface="宋体" panose="02010600030101010101" pitchFamily="2" charset="-122"/>
              </a:rPr>
              <a:t>12/08/2023</a:t>
            </a:r>
            <a:endParaRPr lang="en-US" sz="2400" dirty="0">
              <a:solidFill>
                <a:schemeClr val="bg1"/>
              </a:solidFill>
              <a:latin typeface="+mj-ea"/>
              <a:ea typeface="+mj-ea"/>
              <a:cs typeface="宋体" panose="02010600030101010101" pitchFamily="2" charset="-122"/>
            </a:endParaRPr>
          </a:p>
        </p:txBody>
      </p:sp>
      <p:pic>
        <p:nvPicPr>
          <p:cNvPr id="18" name="Picture 17"/>
          <p:cNvPicPr>
            <a:picLocks noChangeAspect="1"/>
          </p:cNvPicPr>
          <p:nvPr/>
        </p:nvPicPr>
        <p:blipFill>
          <a:blip r:embed="rId1"/>
          <a:srcRect l="22685"/>
          <a:stretch>
            <a:fillRect/>
          </a:stretch>
        </p:blipFill>
        <p:spPr>
          <a:xfrm>
            <a:off x="9732010" y="5693410"/>
            <a:ext cx="2146935" cy="6851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The Proposed </a:t>
            </a:r>
            <a:r>
              <a:rPr lang="en-US" altLang="zh-CN" i="1" dirty="0" err="1"/>
              <a:t>EmotionKD</a:t>
            </a:r>
            <a:endParaRPr lang="zh-CN" altLang="en-US" i="1" dirty="0"/>
          </a:p>
        </p:txBody>
      </p:sp>
      <p:sp>
        <p:nvSpPr>
          <p:cNvPr id="15" name="内容占位符 2"/>
          <p:cNvSpPr>
            <a:spLocks noGrp="1"/>
          </p:cNvSpPr>
          <p:nvPr>
            <p:ph sz="quarter" idx="1"/>
          </p:nvPr>
        </p:nvSpPr>
        <p:spPr>
          <a:xfrm>
            <a:off x="239349" y="1268760"/>
            <a:ext cx="11822022" cy="4968552"/>
          </a:xfrm>
        </p:spPr>
        <p:txBody>
          <a:bodyPr/>
          <a:lstStyle/>
          <a:p>
            <a:r>
              <a:rPr lang="en-US" altLang="zh-CN" i="1" dirty="0" err="1"/>
              <a:t>EmotionNet</a:t>
            </a:r>
            <a:r>
              <a:rPr lang="en-US" altLang="zh-CN" i="1" dirty="0"/>
              <a:t>-Teacher</a:t>
            </a:r>
            <a:endParaRPr lang="en-US" altLang="zh-CN" i="1" dirty="0"/>
          </a:p>
        </p:txBody>
      </p:sp>
      <p:pic>
        <p:nvPicPr>
          <p:cNvPr id="5" name="图片 4"/>
          <p:cNvPicPr>
            <a:picLocks noChangeAspect="1"/>
          </p:cNvPicPr>
          <p:nvPr/>
        </p:nvPicPr>
        <p:blipFill rotWithShape="1">
          <a:blip r:embed="rId1"/>
          <a:srcRect l="6770" t="309" r="3717" b="-309"/>
          <a:stretch>
            <a:fillRect/>
          </a:stretch>
        </p:blipFill>
        <p:spPr>
          <a:xfrm>
            <a:off x="130629" y="2916813"/>
            <a:ext cx="5872709" cy="2822136"/>
          </a:xfrm>
          <a:prstGeom prst="rect">
            <a:avLst/>
          </a:prstGeom>
        </p:spPr>
      </p:pic>
      <p:pic>
        <p:nvPicPr>
          <p:cNvPr id="11" name="图片 10"/>
          <p:cNvPicPr>
            <a:picLocks noChangeAspect="1"/>
          </p:cNvPicPr>
          <p:nvPr/>
        </p:nvPicPr>
        <p:blipFill>
          <a:blip r:embed="rId2"/>
          <a:stretch>
            <a:fillRect/>
          </a:stretch>
        </p:blipFill>
        <p:spPr>
          <a:xfrm>
            <a:off x="6252754" y="3020673"/>
            <a:ext cx="4847619" cy="523810"/>
          </a:xfrm>
          <a:prstGeom prst="rect">
            <a:avLst/>
          </a:prstGeom>
        </p:spPr>
      </p:pic>
      <p:pic>
        <p:nvPicPr>
          <p:cNvPr id="13" name="图片 12"/>
          <p:cNvPicPr>
            <a:picLocks noChangeAspect="1"/>
          </p:cNvPicPr>
          <p:nvPr/>
        </p:nvPicPr>
        <p:blipFill>
          <a:blip r:embed="rId3"/>
          <a:stretch>
            <a:fillRect/>
          </a:stretch>
        </p:blipFill>
        <p:spPr>
          <a:xfrm>
            <a:off x="6503569" y="4318529"/>
            <a:ext cx="4476190" cy="523810"/>
          </a:xfrm>
          <a:prstGeom prst="rect">
            <a:avLst/>
          </a:prstGeom>
        </p:spPr>
      </p:pic>
      <p:sp>
        <p:nvSpPr>
          <p:cNvPr id="16" name="文本框 15"/>
          <p:cNvSpPr txBox="1"/>
          <p:nvPr/>
        </p:nvSpPr>
        <p:spPr>
          <a:xfrm>
            <a:off x="8151222" y="5481436"/>
            <a:ext cx="1994263" cy="369332"/>
          </a:xfrm>
          <a:prstGeom prst="rect">
            <a:avLst/>
          </a:prstGeom>
          <a:noFill/>
        </p:spPr>
        <p:txBody>
          <a:bodyPr wrap="square">
            <a:spAutoFit/>
          </a:bodyPr>
          <a:lstStyle/>
          <a:p>
            <a:r>
              <a:rPr lang="zh-CN" altLang="en-US" dirty="0"/>
              <a:t>Hadamard product</a:t>
            </a:r>
            <a:endParaRPr lang="zh-CN" altLang="en-US" dirty="0"/>
          </a:p>
        </p:txBody>
      </p:sp>
      <p:cxnSp>
        <p:nvCxnSpPr>
          <p:cNvPr id="18" name="直接箭头连接符 17"/>
          <p:cNvCxnSpPr>
            <a:stCxn id="16" idx="0"/>
          </p:cNvCxnSpPr>
          <p:nvPr/>
        </p:nvCxnSpPr>
        <p:spPr>
          <a:xfrm flipH="1" flipV="1">
            <a:off x="9065623" y="4728759"/>
            <a:ext cx="82731" cy="752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The Proposed </a:t>
            </a:r>
            <a:r>
              <a:rPr lang="en-US" altLang="zh-CN" i="1" dirty="0" err="1"/>
              <a:t>EmotionKD</a:t>
            </a:r>
            <a:endParaRPr lang="zh-CN" altLang="en-US" i="1" dirty="0"/>
          </a:p>
        </p:txBody>
      </p:sp>
      <p:sp>
        <p:nvSpPr>
          <p:cNvPr id="15" name="内容占位符 2"/>
          <p:cNvSpPr>
            <a:spLocks noGrp="1"/>
          </p:cNvSpPr>
          <p:nvPr>
            <p:ph sz="quarter" idx="1"/>
          </p:nvPr>
        </p:nvSpPr>
        <p:spPr>
          <a:xfrm>
            <a:off x="239349" y="1268760"/>
            <a:ext cx="11822022" cy="4968552"/>
          </a:xfrm>
        </p:spPr>
        <p:txBody>
          <a:bodyPr/>
          <a:lstStyle/>
          <a:p>
            <a:r>
              <a:rPr lang="en-US" altLang="zh-CN" i="1" dirty="0" err="1"/>
              <a:t>EmotionNet</a:t>
            </a:r>
            <a:r>
              <a:rPr lang="en-US" altLang="zh-CN" i="1" dirty="0"/>
              <a:t>-Student</a:t>
            </a:r>
            <a:endParaRPr lang="en-US" altLang="zh-CN" i="1" dirty="0"/>
          </a:p>
        </p:txBody>
      </p:sp>
      <p:pic>
        <p:nvPicPr>
          <p:cNvPr id="7" name="图片 6"/>
          <p:cNvPicPr>
            <a:picLocks noChangeAspect="1"/>
          </p:cNvPicPr>
          <p:nvPr/>
        </p:nvPicPr>
        <p:blipFill>
          <a:blip r:embed="rId1"/>
          <a:stretch>
            <a:fillRect/>
          </a:stretch>
        </p:blipFill>
        <p:spPr>
          <a:xfrm>
            <a:off x="130629" y="2265540"/>
            <a:ext cx="5803256" cy="3717247"/>
          </a:xfrm>
          <a:prstGeom prst="rect">
            <a:avLst/>
          </a:prstGeom>
        </p:spPr>
      </p:pic>
      <p:pic>
        <p:nvPicPr>
          <p:cNvPr id="9" name="图片 8"/>
          <p:cNvPicPr>
            <a:picLocks noChangeAspect="1"/>
          </p:cNvPicPr>
          <p:nvPr/>
        </p:nvPicPr>
        <p:blipFill>
          <a:blip r:embed="rId2"/>
          <a:stretch>
            <a:fillRect/>
          </a:stretch>
        </p:blipFill>
        <p:spPr>
          <a:xfrm>
            <a:off x="6258117" y="2475301"/>
            <a:ext cx="4609524" cy="409524"/>
          </a:xfrm>
          <a:prstGeom prst="rect">
            <a:avLst/>
          </a:prstGeom>
        </p:spPr>
      </p:pic>
      <p:pic>
        <p:nvPicPr>
          <p:cNvPr id="12" name="图片 11"/>
          <p:cNvPicPr>
            <a:picLocks noChangeAspect="1"/>
          </p:cNvPicPr>
          <p:nvPr/>
        </p:nvPicPr>
        <p:blipFill>
          <a:blip r:embed="rId3"/>
          <a:stretch>
            <a:fillRect/>
          </a:stretch>
        </p:blipFill>
        <p:spPr>
          <a:xfrm>
            <a:off x="6120022" y="3725557"/>
            <a:ext cx="4885714" cy="495238"/>
          </a:xfrm>
          <a:prstGeom prst="rect">
            <a:avLst/>
          </a:prstGeom>
        </p:spPr>
      </p:pic>
      <p:pic>
        <p:nvPicPr>
          <p:cNvPr id="17" name="图片 16"/>
          <p:cNvPicPr>
            <a:picLocks noChangeAspect="1"/>
          </p:cNvPicPr>
          <p:nvPr/>
        </p:nvPicPr>
        <p:blipFill>
          <a:blip r:embed="rId4"/>
          <a:stretch>
            <a:fillRect/>
          </a:stretch>
        </p:blipFill>
        <p:spPr>
          <a:xfrm>
            <a:off x="6446426" y="4775812"/>
            <a:ext cx="4590476" cy="5714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The Proposed </a:t>
            </a:r>
            <a:r>
              <a:rPr lang="en-US" altLang="zh-CN" i="1" dirty="0" err="1"/>
              <a:t>EmotionKD</a:t>
            </a:r>
            <a:endParaRPr lang="zh-CN" altLang="en-US" i="1" dirty="0"/>
          </a:p>
        </p:txBody>
      </p:sp>
      <p:sp>
        <p:nvSpPr>
          <p:cNvPr id="15" name="内容占位符 2"/>
          <p:cNvSpPr>
            <a:spLocks noGrp="1"/>
          </p:cNvSpPr>
          <p:nvPr>
            <p:ph sz="quarter" idx="1"/>
          </p:nvPr>
        </p:nvSpPr>
        <p:spPr>
          <a:xfrm>
            <a:off x="239349" y="1268760"/>
            <a:ext cx="11822022" cy="4968552"/>
          </a:xfrm>
        </p:spPr>
        <p:txBody>
          <a:bodyPr/>
          <a:lstStyle/>
          <a:p>
            <a:r>
              <a:rPr lang="en-US" altLang="zh-CN" i="1" dirty="0"/>
              <a:t>Adaptive Feedback Knowledge Distillation</a:t>
            </a:r>
            <a:endParaRPr lang="en-US" altLang="zh-CN" i="1" dirty="0"/>
          </a:p>
        </p:txBody>
      </p:sp>
      <p:pic>
        <p:nvPicPr>
          <p:cNvPr id="4" name="图片 3"/>
          <p:cNvPicPr>
            <a:picLocks noChangeAspect="1"/>
          </p:cNvPicPr>
          <p:nvPr/>
        </p:nvPicPr>
        <p:blipFill rotWithShape="1">
          <a:blip r:embed="rId1"/>
          <a:srcRect r="8896"/>
          <a:stretch>
            <a:fillRect/>
          </a:stretch>
        </p:blipFill>
        <p:spPr>
          <a:xfrm>
            <a:off x="0" y="2171582"/>
            <a:ext cx="5869577" cy="4410535"/>
          </a:xfrm>
          <a:prstGeom prst="rect">
            <a:avLst/>
          </a:prstGeom>
        </p:spPr>
      </p:pic>
      <p:sp>
        <p:nvSpPr>
          <p:cNvPr id="6" name="文本框 5"/>
          <p:cNvSpPr txBox="1"/>
          <p:nvPr/>
        </p:nvSpPr>
        <p:spPr>
          <a:xfrm>
            <a:off x="5869577" y="2057775"/>
            <a:ext cx="1715589" cy="369332"/>
          </a:xfrm>
          <a:prstGeom prst="rect">
            <a:avLst/>
          </a:prstGeom>
          <a:noFill/>
        </p:spPr>
        <p:txBody>
          <a:bodyPr wrap="square">
            <a:spAutoFit/>
          </a:bodyPr>
          <a:lstStyle/>
          <a:p>
            <a:r>
              <a:rPr lang="zh-CN" altLang="en-US" i="1" dirty="0"/>
              <a:t>Teaching stage:</a:t>
            </a:r>
            <a:endParaRPr lang="zh-CN" altLang="en-US" i="1" dirty="0"/>
          </a:p>
        </p:txBody>
      </p:sp>
      <p:pic>
        <p:nvPicPr>
          <p:cNvPr id="10" name="图片 9"/>
          <p:cNvPicPr>
            <a:picLocks noChangeAspect="1"/>
          </p:cNvPicPr>
          <p:nvPr/>
        </p:nvPicPr>
        <p:blipFill>
          <a:blip r:embed="rId2"/>
          <a:stretch>
            <a:fillRect/>
          </a:stretch>
        </p:blipFill>
        <p:spPr>
          <a:xfrm>
            <a:off x="5967469" y="2469783"/>
            <a:ext cx="2612572" cy="758194"/>
          </a:xfrm>
          <a:prstGeom prst="rect">
            <a:avLst/>
          </a:prstGeom>
        </p:spPr>
      </p:pic>
      <p:pic>
        <p:nvPicPr>
          <p:cNvPr id="16" name="图片 15"/>
          <p:cNvPicPr>
            <a:picLocks noChangeAspect="1"/>
          </p:cNvPicPr>
          <p:nvPr/>
        </p:nvPicPr>
        <p:blipFill>
          <a:blip r:embed="rId3"/>
          <a:stretch>
            <a:fillRect/>
          </a:stretch>
        </p:blipFill>
        <p:spPr>
          <a:xfrm>
            <a:off x="8363355" y="2444813"/>
            <a:ext cx="2914286" cy="676190"/>
          </a:xfrm>
          <a:prstGeom prst="rect">
            <a:avLst/>
          </a:prstGeom>
        </p:spPr>
      </p:pic>
      <p:pic>
        <p:nvPicPr>
          <p:cNvPr id="19" name="图片 18"/>
          <p:cNvPicPr>
            <a:picLocks noChangeAspect="1"/>
          </p:cNvPicPr>
          <p:nvPr/>
        </p:nvPicPr>
        <p:blipFill>
          <a:blip r:embed="rId4"/>
          <a:stretch>
            <a:fillRect/>
          </a:stretch>
        </p:blipFill>
        <p:spPr>
          <a:xfrm>
            <a:off x="5706212" y="3063244"/>
            <a:ext cx="2657143" cy="771429"/>
          </a:xfrm>
          <a:prstGeom prst="rect">
            <a:avLst/>
          </a:prstGeom>
        </p:spPr>
      </p:pic>
      <p:pic>
        <p:nvPicPr>
          <p:cNvPr id="21" name="图片 20"/>
          <p:cNvPicPr>
            <a:picLocks noChangeAspect="1"/>
          </p:cNvPicPr>
          <p:nvPr/>
        </p:nvPicPr>
        <p:blipFill rotWithShape="1">
          <a:blip r:embed="rId5"/>
          <a:srcRect r="6342"/>
          <a:stretch>
            <a:fillRect/>
          </a:stretch>
        </p:blipFill>
        <p:spPr>
          <a:xfrm>
            <a:off x="5373756" y="4092510"/>
            <a:ext cx="4388553" cy="742857"/>
          </a:xfrm>
          <a:prstGeom prst="rect">
            <a:avLst/>
          </a:prstGeom>
        </p:spPr>
      </p:pic>
      <p:pic>
        <p:nvPicPr>
          <p:cNvPr id="23" name="图片 22"/>
          <p:cNvPicPr>
            <a:picLocks noChangeAspect="1"/>
          </p:cNvPicPr>
          <p:nvPr/>
        </p:nvPicPr>
        <p:blipFill rotWithShape="1">
          <a:blip r:embed="rId6"/>
          <a:srcRect l="16411"/>
          <a:stretch>
            <a:fillRect/>
          </a:stretch>
        </p:blipFill>
        <p:spPr>
          <a:xfrm>
            <a:off x="10485120" y="4189420"/>
            <a:ext cx="1576251" cy="523810"/>
          </a:xfrm>
          <a:prstGeom prst="rect">
            <a:avLst/>
          </a:prstGeom>
        </p:spPr>
      </p:pic>
      <p:sp>
        <p:nvSpPr>
          <p:cNvPr id="25" name="文本框 24"/>
          <p:cNvSpPr txBox="1"/>
          <p:nvPr/>
        </p:nvSpPr>
        <p:spPr>
          <a:xfrm>
            <a:off x="5869577" y="4935146"/>
            <a:ext cx="1959429" cy="369332"/>
          </a:xfrm>
          <a:prstGeom prst="rect">
            <a:avLst/>
          </a:prstGeom>
          <a:noFill/>
        </p:spPr>
        <p:txBody>
          <a:bodyPr wrap="square">
            <a:spAutoFit/>
          </a:bodyPr>
          <a:lstStyle/>
          <a:p>
            <a:r>
              <a:rPr lang="zh-CN" altLang="en-US" i="1" dirty="0"/>
              <a:t>Feedback stage:</a:t>
            </a:r>
            <a:endParaRPr lang="zh-CN" altLang="en-US" i="1" dirty="0"/>
          </a:p>
        </p:txBody>
      </p:sp>
      <p:pic>
        <p:nvPicPr>
          <p:cNvPr id="27" name="图片 26"/>
          <p:cNvPicPr>
            <a:picLocks noChangeAspect="1"/>
          </p:cNvPicPr>
          <p:nvPr/>
        </p:nvPicPr>
        <p:blipFill>
          <a:blip r:embed="rId7"/>
          <a:stretch>
            <a:fillRect/>
          </a:stretch>
        </p:blipFill>
        <p:spPr>
          <a:xfrm>
            <a:off x="5845506" y="5374823"/>
            <a:ext cx="1704762" cy="590476"/>
          </a:xfrm>
          <a:prstGeom prst="rect">
            <a:avLst/>
          </a:prstGeom>
        </p:spPr>
      </p:pic>
      <p:pic>
        <p:nvPicPr>
          <p:cNvPr id="29" name="图片 28"/>
          <p:cNvPicPr>
            <a:picLocks noChangeAspect="1"/>
          </p:cNvPicPr>
          <p:nvPr/>
        </p:nvPicPr>
        <p:blipFill>
          <a:blip r:embed="rId8"/>
          <a:stretch>
            <a:fillRect/>
          </a:stretch>
        </p:blipFill>
        <p:spPr>
          <a:xfrm>
            <a:off x="5901994" y="6048760"/>
            <a:ext cx="4796368" cy="450234"/>
          </a:xfrm>
          <a:prstGeom prst="rect">
            <a:avLst/>
          </a:prstGeom>
        </p:spPr>
      </p:pic>
      <p:cxnSp>
        <p:nvCxnSpPr>
          <p:cNvPr id="35" name="直接箭头连接符 34"/>
          <p:cNvCxnSpPr>
            <a:stCxn id="21" idx="3"/>
            <a:endCxn id="23" idx="1"/>
          </p:cNvCxnSpPr>
          <p:nvPr/>
        </p:nvCxnSpPr>
        <p:spPr>
          <a:xfrm flipV="1">
            <a:off x="9762309" y="4451325"/>
            <a:ext cx="722811" cy="12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Experiment</a:t>
            </a:r>
            <a:endParaRPr lang="zh-CN" altLang="en-US" i="1" dirty="0"/>
          </a:p>
        </p:txBody>
      </p:sp>
      <p:sp>
        <p:nvSpPr>
          <p:cNvPr id="15" name="内容占位符 2"/>
          <p:cNvSpPr>
            <a:spLocks noGrp="1"/>
          </p:cNvSpPr>
          <p:nvPr>
            <p:ph sz="quarter" idx="1"/>
          </p:nvPr>
        </p:nvSpPr>
        <p:spPr>
          <a:xfrm>
            <a:off x="239349" y="1268760"/>
            <a:ext cx="11822022" cy="4968552"/>
          </a:xfrm>
        </p:spPr>
        <p:txBody>
          <a:bodyPr/>
          <a:lstStyle/>
          <a:p>
            <a:r>
              <a:rPr lang="en-US" altLang="zh-CN" i="1" dirty="0"/>
              <a:t>Datasets</a:t>
            </a:r>
            <a:endParaRPr lang="en-US" altLang="zh-CN" i="1" dirty="0"/>
          </a:p>
          <a:p>
            <a:pPr marL="0" indent="0">
              <a:buNone/>
            </a:pPr>
            <a:endParaRPr lang="en-US" altLang="zh-CN" i="1" dirty="0"/>
          </a:p>
          <a:p>
            <a:pPr lvl="1"/>
            <a:r>
              <a:rPr lang="en-US" altLang="zh-CN" dirty="0"/>
              <a:t>DEAP</a:t>
            </a:r>
            <a:r>
              <a:rPr lang="zh-CN" altLang="en-US" i="1" dirty="0"/>
              <a:t>：</a:t>
            </a:r>
            <a:r>
              <a:rPr lang="en-US" altLang="zh-CN" dirty="0"/>
              <a:t>A multi-modal human emotion state dataset containing EEG, facial expression, and galvanic skin response (GSR) data. 32 subjects have their facial expression, EEG, and GSR recorded while watching a music video clip.</a:t>
            </a:r>
            <a:endParaRPr lang="en-US" altLang="zh-CN" dirty="0"/>
          </a:p>
          <a:p>
            <a:pPr lvl="1"/>
            <a:endParaRPr lang="en-US" altLang="zh-CN" dirty="0"/>
          </a:p>
          <a:p>
            <a:pPr lvl="1"/>
            <a:endParaRPr lang="en-US" altLang="zh-CN" dirty="0"/>
          </a:p>
          <a:p>
            <a:pPr lvl="1"/>
            <a:r>
              <a:rPr lang="en-US" altLang="zh-CN" dirty="0"/>
              <a:t>HCI-Tagging</a:t>
            </a:r>
            <a:r>
              <a:rPr lang="zh-CN" altLang="en-US" dirty="0"/>
              <a:t>：</a:t>
            </a:r>
            <a:r>
              <a:rPr lang="en-US" altLang="zh-CN" dirty="0"/>
              <a:t>A multi-modal dataset similar to the DEAP dataset. 30 subjects watch movie clips while their facial expressions, audio signals, eye gaze data, EEG signals, GSR signals, and other physiological signals are recorded.</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Results</a:t>
            </a:r>
            <a:endParaRPr lang="zh-CN" altLang="en-US" i="1" dirty="0"/>
          </a:p>
        </p:txBody>
      </p:sp>
      <p:pic>
        <p:nvPicPr>
          <p:cNvPr id="5" name="图片 4"/>
          <p:cNvPicPr>
            <a:picLocks noChangeAspect="1"/>
          </p:cNvPicPr>
          <p:nvPr/>
        </p:nvPicPr>
        <p:blipFill>
          <a:blip r:embed="rId1"/>
          <a:stretch>
            <a:fillRect/>
          </a:stretch>
        </p:blipFill>
        <p:spPr>
          <a:xfrm>
            <a:off x="469157" y="2082724"/>
            <a:ext cx="5843478" cy="3080745"/>
          </a:xfrm>
          <a:prstGeom prst="rect">
            <a:avLst/>
          </a:prstGeom>
        </p:spPr>
      </p:pic>
      <p:pic>
        <p:nvPicPr>
          <p:cNvPr id="7" name="图片 6"/>
          <p:cNvPicPr>
            <a:picLocks noChangeAspect="1"/>
          </p:cNvPicPr>
          <p:nvPr/>
        </p:nvPicPr>
        <p:blipFill>
          <a:blip r:embed="rId2"/>
          <a:stretch>
            <a:fillRect/>
          </a:stretch>
        </p:blipFill>
        <p:spPr>
          <a:xfrm>
            <a:off x="6326611" y="2074728"/>
            <a:ext cx="5742273" cy="3080744"/>
          </a:xfrm>
          <a:prstGeom prst="rect">
            <a:avLst/>
          </a:prstGeom>
        </p:spPr>
      </p:pic>
      <p:sp>
        <p:nvSpPr>
          <p:cNvPr id="9" name="文本框 8"/>
          <p:cNvSpPr txBox="1"/>
          <p:nvPr/>
        </p:nvSpPr>
        <p:spPr>
          <a:xfrm>
            <a:off x="304800" y="5622488"/>
            <a:ext cx="11678194" cy="646331"/>
          </a:xfrm>
          <a:prstGeom prst="rect">
            <a:avLst/>
          </a:prstGeom>
          <a:noFill/>
        </p:spPr>
        <p:txBody>
          <a:bodyPr wrap="square">
            <a:spAutoFit/>
          </a:bodyPr>
          <a:lstStyle/>
          <a:p>
            <a:r>
              <a:rPr lang="zh-CN" altLang="en-US" dirty="0"/>
              <a:t>In order to demonstrate the effectiveness of our EmotionKD, we compare the distilled unimodal EmotionNet-Student model with the baseline models based on the GSR signal and cross-modal baseline methods on the unimodal EmotionNet-Student model.</a:t>
            </a:r>
            <a:endParaRPr lang="zh-CN" altLang="en-US" dirty="0"/>
          </a:p>
        </p:txBody>
      </p:sp>
      <p:sp>
        <p:nvSpPr>
          <p:cNvPr id="10" name="内容占位符 2"/>
          <p:cNvSpPr>
            <a:spLocks noGrp="1"/>
          </p:cNvSpPr>
          <p:nvPr>
            <p:ph sz="quarter" idx="1"/>
          </p:nvPr>
        </p:nvSpPr>
        <p:spPr>
          <a:xfrm>
            <a:off x="232886" y="1300267"/>
            <a:ext cx="11822022" cy="4968552"/>
          </a:xfrm>
        </p:spPr>
        <p:txBody>
          <a:bodyPr/>
          <a:lstStyle/>
          <a:p>
            <a:r>
              <a:rPr lang="en-US" altLang="zh-CN" i="1" dirty="0"/>
              <a:t>Performance of  </a:t>
            </a:r>
            <a:r>
              <a:rPr lang="en-US" altLang="zh-CN" i="1" dirty="0" err="1"/>
              <a:t>EmotionNet</a:t>
            </a:r>
            <a:r>
              <a:rPr lang="en-US" altLang="zh-CN" i="1" dirty="0"/>
              <a:t>-Student model</a:t>
            </a:r>
            <a:endParaRPr lang="en-US" altLang="zh-CN" i="1" dirty="0"/>
          </a:p>
          <a:p>
            <a:pPr marL="367030" lvl="1" indent="0">
              <a:buNone/>
            </a:pPr>
            <a:endParaRPr lang="en-US" altLang="zh-CN" dirty="0"/>
          </a:p>
          <a:p>
            <a:pPr lvl="1"/>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Results</a:t>
            </a:r>
            <a:endParaRPr lang="zh-CN" altLang="en-US" i="1" dirty="0"/>
          </a:p>
        </p:txBody>
      </p:sp>
      <p:sp>
        <p:nvSpPr>
          <p:cNvPr id="10" name="内容占位符 2"/>
          <p:cNvSpPr>
            <a:spLocks noGrp="1"/>
          </p:cNvSpPr>
          <p:nvPr>
            <p:ph sz="quarter" idx="1"/>
          </p:nvPr>
        </p:nvSpPr>
        <p:spPr>
          <a:xfrm>
            <a:off x="232886" y="1300267"/>
            <a:ext cx="11822022" cy="4968552"/>
          </a:xfrm>
        </p:spPr>
        <p:txBody>
          <a:bodyPr/>
          <a:lstStyle/>
          <a:p>
            <a:r>
              <a:rPr lang="en-US" altLang="zh-CN" i="1" dirty="0"/>
              <a:t>Performance of  </a:t>
            </a:r>
            <a:r>
              <a:rPr lang="en-US" altLang="zh-CN" i="1" dirty="0" err="1"/>
              <a:t>EmotionNet</a:t>
            </a:r>
            <a:r>
              <a:rPr lang="en-US" altLang="zh-CN" i="1" dirty="0"/>
              <a:t>-Teacher model</a:t>
            </a:r>
            <a:endParaRPr lang="en-US" altLang="zh-CN" i="1" dirty="0"/>
          </a:p>
          <a:p>
            <a:pPr marL="367030" lvl="1" indent="0">
              <a:buNone/>
            </a:pPr>
            <a:endParaRPr lang="en-US" altLang="zh-CN" dirty="0"/>
          </a:p>
          <a:p>
            <a:pPr lvl="1"/>
            <a:endParaRPr lang="en-US" altLang="zh-CN" dirty="0"/>
          </a:p>
        </p:txBody>
      </p:sp>
      <p:pic>
        <p:nvPicPr>
          <p:cNvPr id="4" name="图片 3"/>
          <p:cNvPicPr>
            <a:picLocks noChangeAspect="1"/>
          </p:cNvPicPr>
          <p:nvPr/>
        </p:nvPicPr>
        <p:blipFill>
          <a:blip r:embed="rId1"/>
          <a:stretch>
            <a:fillRect/>
          </a:stretch>
        </p:blipFill>
        <p:spPr>
          <a:xfrm>
            <a:off x="137092" y="2332518"/>
            <a:ext cx="5841029" cy="2744580"/>
          </a:xfrm>
          <a:prstGeom prst="rect">
            <a:avLst/>
          </a:prstGeom>
        </p:spPr>
      </p:pic>
      <p:pic>
        <p:nvPicPr>
          <p:cNvPr id="8" name="图片 7"/>
          <p:cNvPicPr>
            <a:picLocks noChangeAspect="1"/>
          </p:cNvPicPr>
          <p:nvPr/>
        </p:nvPicPr>
        <p:blipFill>
          <a:blip r:embed="rId2"/>
          <a:stretch>
            <a:fillRect/>
          </a:stretch>
        </p:blipFill>
        <p:spPr>
          <a:xfrm>
            <a:off x="6303849" y="2396976"/>
            <a:ext cx="5679145" cy="2615663"/>
          </a:xfrm>
          <a:prstGeom prst="rect">
            <a:avLst/>
          </a:prstGeom>
        </p:spPr>
      </p:pic>
      <p:sp>
        <p:nvSpPr>
          <p:cNvPr id="12" name="文本框 11"/>
          <p:cNvSpPr txBox="1"/>
          <p:nvPr/>
        </p:nvSpPr>
        <p:spPr>
          <a:xfrm>
            <a:off x="731520" y="5479684"/>
            <a:ext cx="10981508" cy="923330"/>
          </a:xfrm>
          <a:prstGeom prst="rect">
            <a:avLst/>
          </a:prstGeom>
          <a:noFill/>
        </p:spPr>
        <p:txBody>
          <a:bodyPr wrap="square">
            <a:spAutoFit/>
          </a:bodyPr>
          <a:lstStyle/>
          <a:p>
            <a:r>
              <a:rPr lang="zh-CN" altLang="en-US" dirty="0"/>
              <a:t>Furthermore, to demonstrate the effectiveness of the proposed EmotionNet-Teacher model in multi-modal emotion recognition, multi-modal EmotionNet-Teacher is compared with other baseline models on the DEAP and HCI-Tagging dataset. All of the following methods are evaluated in EEG and GSR data.</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Ablation Experiments</a:t>
            </a:r>
            <a:endParaRPr lang="zh-CN" altLang="en-US" i="1" dirty="0"/>
          </a:p>
        </p:txBody>
      </p:sp>
      <p:sp>
        <p:nvSpPr>
          <p:cNvPr id="6" name="文本框 5"/>
          <p:cNvSpPr txBox="1"/>
          <p:nvPr/>
        </p:nvSpPr>
        <p:spPr>
          <a:xfrm>
            <a:off x="121920" y="1722289"/>
            <a:ext cx="6096000" cy="646331"/>
          </a:xfrm>
          <a:prstGeom prst="rect">
            <a:avLst/>
          </a:prstGeom>
          <a:noFill/>
        </p:spPr>
        <p:txBody>
          <a:bodyPr wrap="square">
            <a:spAutoFit/>
          </a:bodyPr>
          <a:lstStyle/>
          <a:p>
            <a:r>
              <a:rPr lang="zh-CN" altLang="en-US" dirty="0"/>
              <a:t>Variant 1: distillation without using the features of IMF module and without using the adaptive feedback knowledge distillation. </a:t>
            </a:r>
            <a:endParaRPr lang="zh-CN" altLang="en-US" dirty="0"/>
          </a:p>
        </p:txBody>
      </p:sp>
      <p:sp>
        <p:nvSpPr>
          <p:cNvPr id="9" name="文本框 8"/>
          <p:cNvSpPr txBox="1"/>
          <p:nvPr/>
        </p:nvSpPr>
        <p:spPr>
          <a:xfrm>
            <a:off x="121920" y="2662104"/>
            <a:ext cx="6339839" cy="646331"/>
          </a:xfrm>
          <a:prstGeom prst="rect">
            <a:avLst/>
          </a:prstGeom>
          <a:noFill/>
        </p:spPr>
        <p:txBody>
          <a:bodyPr wrap="square">
            <a:spAutoFit/>
          </a:bodyPr>
          <a:lstStyle/>
          <a:p>
            <a:r>
              <a:rPr lang="zh-CN" altLang="en-US" dirty="0"/>
              <a:t>Variant 2: distillation using the IMF features, but without the adaptive feedback knowledge distillation;</a:t>
            </a:r>
            <a:endParaRPr lang="zh-CN" altLang="en-US" dirty="0"/>
          </a:p>
        </p:txBody>
      </p:sp>
      <p:sp>
        <p:nvSpPr>
          <p:cNvPr id="13" name="文本框 12"/>
          <p:cNvSpPr txBox="1"/>
          <p:nvPr/>
        </p:nvSpPr>
        <p:spPr>
          <a:xfrm>
            <a:off x="121920" y="3556559"/>
            <a:ext cx="6096000" cy="646331"/>
          </a:xfrm>
          <a:prstGeom prst="rect">
            <a:avLst/>
          </a:prstGeom>
          <a:noFill/>
        </p:spPr>
        <p:txBody>
          <a:bodyPr wrap="square">
            <a:spAutoFit/>
          </a:bodyPr>
          <a:lstStyle/>
          <a:p>
            <a:r>
              <a:rPr lang="zh-CN" altLang="en-US" dirty="0"/>
              <a:t>Variant 3: distillation using the IMF features, also using an adaptive feedback knowledge distillation.</a:t>
            </a:r>
            <a:endParaRPr lang="zh-CN" altLang="en-US" dirty="0"/>
          </a:p>
        </p:txBody>
      </p:sp>
      <p:sp>
        <p:nvSpPr>
          <p:cNvPr id="15" name="文本框 14"/>
          <p:cNvSpPr txBox="1"/>
          <p:nvPr/>
        </p:nvSpPr>
        <p:spPr>
          <a:xfrm>
            <a:off x="121920" y="4449992"/>
            <a:ext cx="6096000" cy="369332"/>
          </a:xfrm>
          <a:prstGeom prst="rect">
            <a:avLst/>
          </a:prstGeom>
          <a:noFill/>
        </p:spPr>
        <p:txBody>
          <a:bodyPr wrap="square">
            <a:spAutoFit/>
          </a:bodyPr>
          <a:lstStyle/>
          <a:p>
            <a:r>
              <a:rPr lang="zh-CN" altLang="en-US" dirty="0"/>
              <a:t>Variant 4: GSR data are fed to our devised model;</a:t>
            </a:r>
            <a:endParaRPr lang="zh-CN" altLang="en-US" dirty="0"/>
          </a:p>
        </p:txBody>
      </p:sp>
      <p:sp>
        <p:nvSpPr>
          <p:cNvPr id="17" name="文本框 16"/>
          <p:cNvSpPr txBox="1"/>
          <p:nvPr/>
        </p:nvSpPr>
        <p:spPr>
          <a:xfrm>
            <a:off x="121920" y="5112808"/>
            <a:ext cx="6096000" cy="369332"/>
          </a:xfrm>
          <a:prstGeom prst="rect">
            <a:avLst/>
          </a:prstGeom>
          <a:noFill/>
        </p:spPr>
        <p:txBody>
          <a:bodyPr wrap="square">
            <a:spAutoFit/>
          </a:bodyPr>
          <a:lstStyle/>
          <a:p>
            <a:r>
              <a:rPr lang="zh-CN" altLang="en-US" dirty="0"/>
              <a:t>Variant 5: EEG data are fed to our devised model;</a:t>
            </a:r>
            <a:endParaRPr lang="zh-CN" altLang="en-US" dirty="0"/>
          </a:p>
        </p:txBody>
      </p:sp>
      <p:sp>
        <p:nvSpPr>
          <p:cNvPr id="19" name="文本框 18"/>
          <p:cNvSpPr txBox="1"/>
          <p:nvPr/>
        </p:nvSpPr>
        <p:spPr>
          <a:xfrm>
            <a:off x="121920" y="5775624"/>
            <a:ext cx="6096000" cy="369332"/>
          </a:xfrm>
          <a:prstGeom prst="rect">
            <a:avLst/>
          </a:prstGeom>
          <a:noFill/>
        </p:spPr>
        <p:txBody>
          <a:bodyPr wrap="square">
            <a:spAutoFit/>
          </a:bodyPr>
          <a:lstStyle/>
          <a:p>
            <a:r>
              <a:rPr lang="zh-CN" altLang="en-US" dirty="0"/>
              <a:t>Variant 6: Both the two mentioned data are fed to our model.</a:t>
            </a:r>
            <a:endParaRPr lang="zh-CN" altLang="en-US" dirty="0"/>
          </a:p>
        </p:txBody>
      </p:sp>
      <p:pic>
        <p:nvPicPr>
          <p:cNvPr id="21" name="图片 20"/>
          <p:cNvPicPr>
            <a:picLocks noChangeAspect="1"/>
          </p:cNvPicPr>
          <p:nvPr/>
        </p:nvPicPr>
        <p:blipFill>
          <a:blip r:embed="rId1"/>
          <a:stretch>
            <a:fillRect/>
          </a:stretch>
        </p:blipFill>
        <p:spPr>
          <a:xfrm>
            <a:off x="6096000" y="1633206"/>
            <a:ext cx="5361905" cy="2295238"/>
          </a:xfrm>
          <a:prstGeom prst="rect">
            <a:avLst/>
          </a:prstGeom>
        </p:spPr>
      </p:pic>
      <p:pic>
        <p:nvPicPr>
          <p:cNvPr id="23" name="图片 22"/>
          <p:cNvPicPr>
            <a:picLocks noChangeAspect="1"/>
          </p:cNvPicPr>
          <p:nvPr/>
        </p:nvPicPr>
        <p:blipFill>
          <a:blip r:embed="rId2"/>
          <a:stretch>
            <a:fillRect/>
          </a:stretch>
        </p:blipFill>
        <p:spPr>
          <a:xfrm>
            <a:off x="5924572" y="4449992"/>
            <a:ext cx="5533333" cy="202857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Conclusion</a:t>
            </a:r>
            <a:endParaRPr lang="zh-CN" altLang="en-US" i="1" dirty="0"/>
          </a:p>
        </p:txBody>
      </p:sp>
      <p:sp>
        <p:nvSpPr>
          <p:cNvPr id="3" name="内容占位符 2"/>
          <p:cNvSpPr>
            <a:spLocks noGrp="1"/>
          </p:cNvSpPr>
          <p:nvPr>
            <p:ph sz="quarter" idx="1"/>
          </p:nvPr>
        </p:nvSpPr>
        <p:spPr/>
        <p:txBody>
          <a:bodyPr/>
          <a:lstStyle/>
          <a:p>
            <a:r>
              <a:rPr lang="en-US" altLang="zh-CN" i="1" dirty="0"/>
              <a:t>Conclusion</a:t>
            </a:r>
            <a:endParaRPr lang="en-US" altLang="zh-CN" i="1" dirty="0"/>
          </a:p>
          <a:p>
            <a:endParaRPr lang="en-US" altLang="zh-CN" i="1" dirty="0"/>
          </a:p>
          <a:p>
            <a:pPr lvl="1"/>
            <a:r>
              <a:rPr lang="en-US" altLang="zh-CN" dirty="0"/>
              <a:t>Article propose a novel multi-modal </a:t>
            </a:r>
            <a:r>
              <a:rPr lang="en-US" altLang="zh-CN" dirty="0" err="1"/>
              <a:t>EmotionNet</a:t>
            </a:r>
            <a:r>
              <a:rPr lang="en-US" altLang="zh-CN" dirty="0"/>
              <a:t>-Teacher based on a dual-stream transformer structure with an Interactivity-based Modal Fusion (IMF) module. </a:t>
            </a:r>
            <a:endParaRPr lang="en-US" altLang="zh-CN" dirty="0"/>
          </a:p>
          <a:p>
            <a:pPr lvl="1"/>
            <a:endParaRPr lang="en-US" altLang="zh-CN" dirty="0"/>
          </a:p>
          <a:p>
            <a:pPr lvl="1"/>
            <a:r>
              <a:rPr lang="en-US" altLang="zh-CN" dirty="0"/>
              <a:t>Article design an adaptive feedback mechanism for cross-modal knowledge distillation.</a:t>
            </a:r>
            <a:endParaRPr lang="en-US" altLang="zh-CN" dirty="0"/>
          </a:p>
          <a:p>
            <a:pPr lvl="1"/>
            <a:endParaRPr lang="en-US" altLang="zh-CN" dirty="0"/>
          </a:p>
          <a:p>
            <a:pPr lvl="1"/>
            <a:r>
              <a:rPr lang="en-US" altLang="zh-CN" dirty="0"/>
              <a:t>The proposed </a:t>
            </a:r>
            <a:r>
              <a:rPr lang="en-US" altLang="zh-CN" dirty="0" err="1"/>
              <a:t>EmotionKD</a:t>
            </a:r>
            <a:r>
              <a:rPr lang="en-US" altLang="zh-CN" dirty="0"/>
              <a:t> method achieves the best performance on two physiological signal-based emotion recognition datasets.</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Next…</a:t>
            </a:r>
            <a:endParaRPr lang="zh-CN" altLang="en-US" i="1" dirty="0"/>
          </a:p>
        </p:txBody>
      </p:sp>
      <p:sp>
        <p:nvSpPr>
          <p:cNvPr id="3" name="内容占位符 2"/>
          <p:cNvSpPr>
            <a:spLocks noGrp="1"/>
          </p:cNvSpPr>
          <p:nvPr>
            <p:ph sz="quarter" idx="1"/>
          </p:nvPr>
        </p:nvSpPr>
        <p:spPr/>
        <p:txBody>
          <a:bodyPr/>
          <a:lstStyle/>
          <a:p>
            <a:r>
              <a:rPr lang="en-US" altLang="zh-CN" i="1" dirty="0"/>
              <a:t>Next work</a:t>
            </a:r>
            <a:endParaRPr lang="en-US" altLang="zh-CN" i="1" dirty="0"/>
          </a:p>
          <a:p>
            <a:pPr lvl="1"/>
            <a:r>
              <a:rPr lang="en-US" altLang="zh-CN" dirty="0"/>
              <a:t>Read more relevant papers in the field to improve the knowledge base</a:t>
            </a:r>
            <a:endParaRPr lang="en-US" altLang="zh-CN" dirty="0"/>
          </a:p>
          <a:p>
            <a:pPr lvl="1"/>
            <a:endParaRPr lang="en-US" altLang="zh-CN" dirty="0"/>
          </a:p>
          <a:p>
            <a:pPr lvl="1"/>
            <a:r>
              <a:rPr lang="en-US" altLang="zh-CN" dirty="0"/>
              <a:t>Read and understand the relevant code</a:t>
            </a:r>
            <a:r>
              <a:rPr lang="zh-CN" altLang="en-US" dirty="0"/>
              <a:t> </a:t>
            </a:r>
            <a:r>
              <a:rPr lang="en-US" altLang="zh-CN" dirty="0"/>
              <a:t>to improve coding skills</a:t>
            </a:r>
            <a:endParaRPr lang="en-US" alt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txBox="1">
            <a:spLocks noGrp="1"/>
          </p:cNvSpPr>
          <p:nvPr>
            <p:ph sz="quarter" idx="1"/>
          </p:nvPr>
        </p:nvSpPr>
        <p:spPr>
          <a:xfrm>
            <a:off x="335756" y="2322856"/>
            <a:ext cx="11520487" cy="769441"/>
          </a:xfrm>
          <a:prstGeom prst="rect">
            <a:avLst/>
          </a:prstGeom>
          <a:noFill/>
        </p:spPr>
        <p:txBody>
          <a:bodyPr wrap="square" rtlCol="0">
            <a:spAutoFit/>
          </a:bodyPr>
          <a:lstStyle/>
          <a:p>
            <a:pPr marL="0" indent="0" algn="ctr">
              <a:buNone/>
            </a:pPr>
            <a:r>
              <a:rPr lang="en-US" altLang="zh-CN" sz="4400" dirty="0">
                <a:latin typeface="Times New Roman" panose="02020603050405020304" pitchFamily="18" charset="0"/>
                <a:ea typeface="微软雅黑" panose="020B0503020204020204" pitchFamily="34" charset="-122"/>
                <a:cs typeface="Times New Roman" panose="02020603050405020304" pitchFamily="18" charset="0"/>
              </a:rPr>
              <a:t>Thanks!</a:t>
            </a:r>
            <a:endParaRPr lang="en-US" altLang="zh-CN" sz="4400"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Picture 2"/>
          <p:cNvPicPr>
            <a:picLocks noChangeAspect="1" noChangeArrowheads="1"/>
          </p:cNvPicPr>
          <p:nvPr/>
        </p:nvPicPr>
        <p:blipFill>
          <a:blip r:embed="rId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72917" y="3200546"/>
            <a:ext cx="1046163"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09006" y="6260068"/>
            <a:ext cx="4728754" cy="369332"/>
          </a:xfrm>
          <a:prstGeom prst="rect">
            <a:avLst/>
          </a:prstGeom>
          <a:noFill/>
        </p:spPr>
        <p:txBody>
          <a:bodyPr wrap="square">
            <a:spAutoFit/>
          </a:bodyPr>
          <a:lstStyle/>
          <a:p>
            <a:r>
              <a:rPr lang="en-US" altLang="zh-CN" b="0" i="0" u="none" strike="noStrike" dirty="0">
                <a:solidFill>
                  <a:schemeClr val="tx1">
                    <a:lumMod val="75000"/>
                    <a:lumOff val="25000"/>
                  </a:schemeClr>
                </a:solidFill>
                <a:effectLst/>
                <a:latin typeface="Open Sans" panose="020B0606030504020204" pitchFamily="34" charset="0"/>
                <a:hlinkClick r:id="rId1"/>
              </a:rPr>
              <a:t>https://doi.org/10.1145/3581783.3612277</a:t>
            </a:r>
            <a:endParaRPr lang="zh-CN" altLang="en-US" dirty="0">
              <a:solidFill>
                <a:schemeClr val="tx1">
                  <a:lumMod val="75000"/>
                  <a:lumOff val="25000"/>
                </a:schemeClr>
              </a:solidFill>
            </a:endParaRPr>
          </a:p>
        </p:txBody>
      </p:sp>
      <p:sp>
        <p:nvSpPr>
          <p:cNvPr id="14" name="文本框 13"/>
          <p:cNvSpPr txBox="1"/>
          <p:nvPr/>
        </p:nvSpPr>
        <p:spPr>
          <a:xfrm>
            <a:off x="213360" y="5866396"/>
            <a:ext cx="5155474" cy="369332"/>
          </a:xfrm>
          <a:prstGeom prst="rect">
            <a:avLst/>
          </a:prstGeom>
          <a:noFill/>
        </p:spPr>
        <p:txBody>
          <a:bodyPr wrap="square">
            <a:spAutoFit/>
          </a:bodyPr>
          <a:lstStyle/>
          <a:p>
            <a:r>
              <a:rPr lang="en-US" altLang="zh-CN" dirty="0" err="1">
                <a:solidFill>
                  <a:schemeClr val="tx1">
                    <a:lumMod val="75000"/>
                    <a:lumOff val="25000"/>
                  </a:schemeClr>
                </a:solidFill>
                <a:latin typeface="Open Sans" panose="020B0606030504020204" pitchFamily="34" charset="0"/>
                <a:hlinkClick r:id="rId2"/>
              </a:rPr>
              <a:t>YuchengLiu</a:t>
            </a:r>
            <a:r>
              <a:rPr lang="en-US" altLang="zh-CN" dirty="0">
                <a:solidFill>
                  <a:schemeClr val="tx1">
                    <a:lumMod val="75000"/>
                    <a:lumOff val="25000"/>
                  </a:schemeClr>
                </a:solidFill>
                <a:latin typeface="Open Sans" panose="020B0606030504020204" pitchFamily="34" charset="0"/>
                <a:hlinkClick r:id="rId2"/>
              </a:rPr>
              <a:t>-Alex/</a:t>
            </a:r>
            <a:r>
              <a:rPr lang="en-US" altLang="zh-CN" dirty="0" err="1">
                <a:solidFill>
                  <a:schemeClr val="tx1">
                    <a:lumMod val="75000"/>
                    <a:lumOff val="25000"/>
                  </a:schemeClr>
                </a:solidFill>
                <a:latin typeface="Open Sans" panose="020B0606030504020204" pitchFamily="34" charset="0"/>
                <a:hlinkClick r:id="rId2"/>
              </a:rPr>
              <a:t>EmotionKD</a:t>
            </a:r>
            <a:r>
              <a:rPr lang="en-US" altLang="zh-CN" dirty="0">
                <a:solidFill>
                  <a:schemeClr val="tx1">
                    <a:lumMod val="75000"/>
                    <a:lumOff val="25000"/>
                  </a:schemeClr>
                </a:solidFill>
                <a:latin typeface="Open Sans" panose="020B0606030504020204" pitchFamily="34" charset="0"/>
                <a:hlinkClick r:id="rId2"/>
              </a:rPr>
              <a:t> (github.com)</a:t>
            </a:r>
            <a:endParaRPr lang="zh-CN" altLang="en-US" dirty="0">
              <a:solidFill>
                <a:schemeClr val="tx1">
                  <a:lumMod val="75000"/>
                  <a:lumOff val="25000"/>
                </a:schemeClr>
              </a:solidFill>
              <a:latin typeface="Open Sans" panose="020B0606030504020204" pitchFamily="34" charset="0"/>
            </a:endParaRPr>
          </a:p>
        </p:txBody>
      </p:sp>
      <p:sp>
        <p:nvSpPr>
          <p:cNvPr id="17" name="文本框 16"/>
          <p:cNvSpPr txBox="1"/>
          <p:nvPr/>
        </p:nvSpPr>
        <p:spPr>
          <a:xfrm>
            <a:off x="209006" y="5414273"/>
            <a:ext cx="6096000" cy="369332"/>
          </a:xfrm>
          <a:prstGeom prst="rect">
            <a:avLst/>
          </a:prstGeom>
          <a:noFill/>
        </p:spPr>
        <p:txBody>
          <a:bodyPr wrap="square">
            <a:spAutoFit/>
          </a:bodyPr>
          <a:lstStyle/>
          <a:p>
            <a:r>
              <a:rPr lang="zh-CN" altLang="en-US" dirty="0">
                <a:solidFill>
                  <a:schemeClr val="tx1">
                    <a:lumMod val="75000"/>
                    <a:lumOff val="25000"/>
                  </a:schemeClr>
                </a:solidFill>
                <a:latin typeface="Open Sans" panose="020B0606030504020204" pitchFamily="34" charset="0"/>
              </a:rPr>
              <a:t>MM '23</a:t>
            </a:r>
            <a:endParaRPr lang="zh-CN" altLang="en-US" dirty="0">
              <a:solidFill>
                <a:schemeClr val="tx1">
                  <a:lumMod val="75000"/>
                  <a:lumOff val="25000"/>
                </a:schemeClr>
              </a:solidFill>
              <a:latin typeface="Open Sans" panose="020B0606030504020204" pitchFamily="34" charset="0"/>
            </a:endParaRPr>
          </a:p>
        </p:txBody>
      </p:sp>
      <p:pic>
        <p:nvPicPr>
          <p:cNvPr id="19" name="图片 18"/>
          <p:cNvPicPr>
            <a:picLocks noChangeAspect="1"/>
          </p:cNvPicPr>
          <p:nvPr/>
        </p:nvPicPr>
        <p:blipFill>
          <a:blip r:embed="rId3"/>
          <a:stretch>
            <a:fillRect/>
          </a:stretch>
        </p:blipFill>
        <p:spPr>
          <a:xfrm>
            <a:off x="572190" y="1471143"/>
            <a:ext cx="11047619" cy="3466667"/>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Outlines</a:t>
            </a:r>
            <a:endParaRPr lang="zh-CN" altLang="en-US" i="1" dirty="0"/>
          </a:p>
        </p:txBody>
      </p:sp>
      <p:sp>
        <p:nvSpPr>
          <p:cNvPr id="5" name="内容占位符 2"/>
          <p:cNvSpPr>
            <a:spLocks noGrp="1"/>
          </p:cNvSpPr>
          <p:nvPr>
            <p:ph sz="quarter" idx="1"/>
          </p:nvPr>
        </p:nvSpPr>
        <p:spPr>
          <a:xfrm>
            <a:off x="335756" y="1327136"/>
            <a:ext cx="11520487" cy="4968875"/>
          </a:xfrm>
        </p:spPr>
        <p:txBody>
          <a:bodyPr/>
          <a:lstStyle/>
          <a:p>
            <a:pPr marL="0" indent="0">
              <a:buNone/>
            </a:pPr>
            <a:r>
              <a:rPr lang="en-US" altLang="zh-CN" sz="3600" b="1" i="1" dirty="0"/>
              <a:t>Content</a:t>
            </a:r>
            <a:endParaRPr lang="en-US" altLang="zh-CN" sz="1800" b="1" i="1" dirty="0">
              <a:solidFill>
                <a:srgbClr val="000000"/>
              </a:solidFill>
              <a:latin typeface="Calibri" panose="020F0502020204030204" pitchFamily="34" charset="0"/>
            </a:endParaRPr>
          </a:p>
          <a:p>
            <a:r>
              <a:rPr lang="en-US" altLang="zh-CN" sz="2000" b="1" i="1" dirty="0"/>
              <a:t>Introduction</a:t>
            </a:r>
            <a:endParaRPr lang="en-US" altLang="zh-CN" sz="2000" b="1" i="1" dirty="0"/>
          </a:p>
          <a:p>
            <a:r>
              <a:rPr lang="en-US" altLang="zh-CN" sz="2000" b="1" i="1" dirty="0"/>
              <a:t>Related Works</a:t>
            </a:r>
            <a:endParaRPr lang="en-US" altLang="zh-CN" sz="2000" b="1" i="1" dirty="0"/>
          </a:p>
          <a:p>
            <a:r>
              <a:rPr lang="en-US" altLang="zh-CN" sz="2000" b="1" i="1" dirty="0"/>
              <a:t>The Proposed </a:t>
            </a:r>
            <a:r>
              <a:rPr lang="en-US" altLang="zh-CN" sz="2000" b="1" i="1" dirty="0" err="1"/>
              <a:t>EmotionKD</a:t>
            </a:r>
            <a:endParaRPr lang="en-US" altLang="zh-CN" sz="2000" b="1" i="1" dirty="0"/>
          </a:p>
          <a:p>
            <a:r>
              <a:rPr lang="en-US" altLang="zh-CN" sz="2000" b="1" i="1" dirty="0"/>
              <a:t>Experiment</a:t>
            </a:r>
            <a:endParaRPr lang="en-US" altLang="zh-CN" sz="2000" b="1" i="1" dirty="0"/>
          </a:p>
          <a:p>
            <a:r>
              <a:rPr lang="en-US" altLang="zh-CN" sz="2000" b="1" i="1" dirty="0"/>
              <a:t>Results</a:t>
            </a:r>
            <a:endParaRPr lang="en-US" altLang="zh-CN" sz="2000" b="1" i="1" dirty="0"/>
          </a:p>
          <a:p>
            <a:r>
              <a:rPr lang="en-US" altLang="zh-CN" sz="2000" b="1" i="1" dirty="0"/>
              <a:t>Conclusion</a:t>
            </a:r>
            <a:endParaRPr lang="en-US" altLang="zh-CN" sz="2000" b="1" i="1" dirty="0"/>
          </a:p>
          <a:p>
            <a:r>
              <a:rPr lang="en-US" altLang="zh-CN" sz="2000" b="1" i="1" dirty="0"/>
              <a:t>Next…</a:t>
            </a:r>
            <a:endParaRPr lang="en-US" altLang="zh-CN" sz="2000" b="1" i="1" dirty="0"/>
          </a:p>
          <a:p>
            <a:pPr marL="0" indent="0">
              <a:buNone/>
            </a:pP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Introduction</a:t>
            </a:r>
            <a:endParaRPr lang="zh-CN" altLang="en-US" i="1" dirty="0"/>
          </a:p>
        </p:txBody>
      </p:sp>
      <p:sp>
        <p:nvSpPr>
          <p:cNvPr id="3" name="内容占位符 2"/>
          <p:cNvSpPr>
            <a:spLocks noGrp="1"/>
          </p:cNvSpPr>
          <p:nvPr>
            <p:ph sz="quarter" idx="1"/>
          </p:nvPr>
        </p:nvSpPr>
        <p:spPr>
          <a:xfrm>
            <a:off x="230640" y="1268759"/>
            <a:ext cx="11521280" cy="5360641"/>
          </a:xfrm>
        </p:spPr>
        <p:txBody>
          <a:bodyPr/>
          <a:lstStyle/>
          <a:p>
            <a:r>
              <a:rPr lang="en-US" altLang="zh-CN" i="1" dirty="0">
                <a:sym typeface="+mn-ea"/>
              </a:rPr>
              <a:t>Problem</a:t>
            </a:r>
            <a:endParaRPr lang="en-US" altLang="zh-CN" i="1" dirty="0">
              <a:sym typeface="+mn-ea"/>
            </a:endParaRPr>
          </a:p>
          <a:p>
            <a:pPr lvl="1"/>
            <a:r>
              <a:rPr lang="en-US" altLang="zh-CN" dirty="0">
                <a:sym typeface="+mn-ea"/>
              </a:rPr>
              <a:t>It is difficult to classify emotions using unimodal physiological signals </a:t>
            </a:r>
            <a:endParaRPr lang="en-US" altLang="zh-CN" dirty="0">
              <a:sym typeface="+mn-ea"/>
            </a:endParaRPr>
          </a:p>
          <a:p>
            <a:pPr marL="367030" lvl="1" indent="0">
              <a:buNone/>
            </a:pPr>
            <a:endParaRPr lang="en-US" altLang="zh-CN" dirty="0">
              <a:sym typeface="+mn-ea"/>
            </a:endParaRPr>
          </a:p>
          <a:p>
            <a:pPr lvl="2"/>
            <a:r>
              <a:rPr lang="en-US" altLang="zh-CN" dirty="0">
                <a:sym typeface="+mn-ea"/>
              </a:rPr>
              <a:t>Researchers attempt to employ multi-modal data to classify human emotions</a:t>
            </a:r>
            <a:endParaRPr lang="en-US" altLang="zh-CN" dirty="0">
              <a:sym typeface="+mn-ea"/>
            </a:endParaRPr>
          </a:p>
          <a:p>
            <a:pPr lvl="2"/>
            <a:endParaRPr lang="en-US" altLang="zh-CN" dirty="0">
              <a:sym typeface="+mn-ea"/>
            </a:endParaRPr>
          </a:p>
          <a:p>
            <a:pPr lvl="2"/>
            <a:r>
              <a:rPr lang="en-US" altLang="zh-CN" dirty="0">
                <a:sym typeface="+mn-ea"/>
              </a:rPr>
              <a:t>Focus on mining heterogeneity and interactivity between modalities</a:t>
            </a:r>
            <a:endParaRPr lang="en-US" altLang="zh-CN" dirty="0">
              <a:sym typeface="+mn-ea"/>
            </a:endParaRPr>
          </a:p>
          <a:p>
            <a:pPr marL="685800" lvl="2" indent="0">
              <a:buNone/>
            </a:pPr>
            <a:endParaRPr lang="en-US" altLang="zh-CN" dirty="0">
              <a:sym typeface="+mn-ea"/>
            </a:endParaRPr>
          </a:p>
          <a:p>
            <a:pPr lvl="1"/>
            <a:r>
              <a:rPr lang="en-US" altLang="zh-CN" dirty="0">
                <a:sym typeface="+mn-ea"/>
              </a:rPr>
              <a:t>Acquisition of the multi-modal physiological signals can be complicated </a:t>
            </a:r>
            <a:endParaRPr lang="en-US" altLang="zh-CN" dirty="0">
              <a:sym typeface="+mn-ea"/>
            </a:endParaRPr>
          </a:p>
          <a:p>
            <a:pPr marL="367030" lvl="1" indent="0">
              <a:buNone/>
            </a:pPr>
            <a:endParaRPr lang="en-US" altLang="zh-CN" dirty="0">
              <a:sym typeface="+mn-ea"/>
            </a:endParaRPr>
          </a:p>
          <a:p>
            <a:pPr lvl="2"/>
            <a:r>
              <a:rPr lang="en-US" altLang="zh-CN" dirty="0"/>
              <a:t>Galvanic Skin Response (GSR) signals only require one or a few sensors with less restriction </a:t>
            </a:r>
            <a:endParaRPr lang="en-US" altLang="zh-CN" dirty="0"/>
          </a:p>
          <a:p>
            <a:pPr lvl="2"/>
            <a:endParaRPr lang="en-US" altLang="zh-CN" dirty="0">
              <a:sym typeface="+mn-ea"/>
            </a:endParaRPr>
          </a:p>
          <a:p>
            <a:pPr lvl="2"/>
            <a:r>
              <a:rPr lang="en-US" altLang="zh-CN" dirty="0">
                <a:sym typeface="+mn-ea"/>
              </a:rPr>
              <a:t>Knowledge distillation techniques</a:t>
            </a:r>
            <a:endParaRPr lang="en-US" altLang="zh-CN" dirty="0">
              <a:sym typeface="+mn-ea"/>
            </a:endParaRPr>
          </a:p>
          <a:p>
            <a:pPr marL="367030" lvl="1" indent="0">
              <a:buNone/>
            </a:pPr>
            <a:endParaRPr lang="en-US" altLang="zh-CN"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Introduction</a:t>
            </a:r>
            <a:endParaRPr lang="zh-CN" altLang="en-US" i="1" dirty="0"/>
          </a:p>
        </p:txBody>
      </p:sp>
      <p:pic>
        <p:nvPicPr>
          <p:cNvPr id="6" name="图片 5"/>
          <p:cNvPicPr>
            <a:picLocks noChangeAspect="1"/>
          </p:cNvPicPr>
          <p:nvPr/>
        </p:nvPicPr>
        <p:blipFill>
          <a:blip r:embed="rId1"/>
          <a:stretch>
            <a:fillRect/>
          </a:stretch>
        </p:blipFill>
        <p:spPr>
          <a:xfrm>
            <a:off x="1187005" y="1662529"/>
            <a:ext cx="9817989" cy="496687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Related works</a:t>
            </a:r>
            <a:endParaRPr lang="zh-CN" altLang="en-US" i="1" dirty="0"/>
          </a:p>
        </p:txBody>
      </p:sp>
      <p:sp>
        <p:nvSpPr>
          <p:cNvPr id="3" name="内容占位符 2"/>
          <p:cNvSpPr>
            <a:spLocks noGrp="1"/>
          </p:cNvSpPr>
          <p:nvPr>
            <p:ph sz="quarter" idx="1"/>
          </p:nvPr>
        </p:nvSpPr>
        <p:spPr>
          <a:xfrm>
            <a:off x="239349" y="1268760"/>
            <a:ext cx="11822022" cy="4968552"/>
          </a:xfrm>
        </p:spPr>
        <p:txBody>
          <a:bodyPr/>
          <a:lstStyle/>
          <a:p>
            <a:r>
              <a:rPr lang="en-US" altLang="zh-CN" i="1" dirty="0"/>
              <a:t>Multi-modal Emotion Recognition</a:t>
            </a:r>
            <a:endParaRPr lang="en-US" altLang="zh-CN" i="1" dirty="0"/>
          </a:p>
          <a:p>
            <a:pPr lvl="1"/>
            <a:r>
              <a:rPr lang="en-US" altLang="zh-CN" b="0" i="0" dirty="0">
                <a:effectLst/>
                <a:latin typeface="-apple-system"/>
              </a:rPr>
              <a:t>EEG</a:t>
            </a:r>
            <a:r>
              <a:rPr lang="zh-CN" altLang="en-US" b="0" i="0" dirty="0">
                <a:effectLst/>
                <a:latin typeface="-apple-system"/>
              </a:rPr>
              <a:t>、</a:t>
            </a:r>
            <a:r>
              <a:rPr lang="en-US" altLang="zh-CN" b="0" i="0" dirty="0">
                <a:effectLst/>
                <a:latin typeface="-apple-system"/>
              </a:rPr>
              <a:t>GSR</a:t>
            </a:r>
            <a:r>
              <a:rPr lang="zh-CN" altLang="en-US" b="0" i="0" dirty="0">
                <a:effectLst/>
                <a:latin typeface="-apple-system"/>
              </a:rPr>
              <a:t>、</a:t>
            </a:r>
            <a:r>
              <a:rPr lang="en-US" altLang="zh-CN" b="0" i="0" dirty="0">
                <a:effectLst/>
                <a:latin typeface="-apple-system"/>
              </a:rPr>
              <a:t>ECG</a:t>
            </a:r>
            <a:endParaRPr lang="en-US" altLang="zh-CN" dirty="0"/>
          </a:p>
          <a:p>
            <a:pPr lvl="2"/>
            <a:r>
              <a:rPr lang="en-US" altLang="zh-CN" dirty="0"/>
              <a:t>multi-modal signals with fusion have a greater improvement in emotion recognition compared to unimodal ones.</a:t>
            </a:r>
            <a:endParaRPr lang="en-US" altLang="zh-CN" dirty="0"/>
          </a:p>
          <a:p>
            <a:pPr marL="685800" lvl="2" indent="0">
              <a:buNone/>
            </a:pPr>
            <a:endParaRPr lang="en-US" altLang="zh-CN" dirty="0"/>
          </a:p>
          <a:p>
            <a:r>
              <a:rPr lang="en-US" altLang="zh-CN" i="1" dirty="0"/>
              <a:t>Cross-modal Knowledge Distillation</a:t>
            </a:r>
            <a:endParaRPr lang="en-US" altLang="zh-CN" i="1" dirty="0"/>
          </a:p>
        </p:txBody>
      </p:sp>
      <p:pic>
        <p:nvPicPr>
          <p:cNvPr id="1028" name="Picture 4" descr="在这里插入图片描述"/>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960270" y="3992105"/>
            <a:ext cx="6271460" cy="26727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The Proposed </a:t>
            </a:r>
            <a:r>
              <a:rPr lang="en-US" altLang="zh-CN" i="1" dirty="0" err="1"/>
              <a:t>EmotionKD</a:t>
            </a:r>
            <a:endParaRPr lang="zh-CN" altLang="en-US" i="1" dirty="0"/>
          </a:p>
        </p:txBody>
      </p:sp>
      <p:pic>
        <p:nvPicPr>
          <p:cNvPr id="6" name="图片 5"/>
          <p:cNvPicPr>
            <a:picLocks noChangeAspect="1"/>
          </p:cNvPicPr>
          <p:nvPr/>
        </p:nvPicPr>
        <p:blipFill>
          <a:blip r:embed="rId1"/>
          <a:stretch>
            <a:fillRect/>
          </a:stretch>
        </p:blipFill>
        <p:spPr>
          <a:xfrm>
            <a:off x="239349" y="2609230"/>
            <a:ext cx="5337437" cy="1543215"/>
          </a:xfrm>
          <a:prstGeom prst="rect">
            <a:avLst/>
          </a:prstGeom>
        </p:spPr>
      </p:pic>
      <p:pic>
        <p:nvPicPr>
          <p:cNvPr id="8" name="图片 7"/>
          <p:cNvPicPr>
            <a:picLocks noChangeAspect="1"/>
          </p:cNvPicPr>
          <p:nvPr/>
        </p:nvPicPr>
        <p:blipFill>
          <a:blip r:embed="rId2"/>
          <a:stretch>
            <a:fillRect/>
          </a:stretch>
        </p:blipFill>
        <p:spPr>
          <a:xfrm>
            <a:off x="6076682" y="1966742"/>
            <a:ext cx="5936929" cy="4270570"/>
          </a:xfrm>
          <a:prstGeom prst="rect">
            <a:avLst/>
          </a:prstGeom>
        </p:spPr>
      </p:pic>
      <p:sp>
        <p:nvSpPr>
          <p:cNvPr id="15" name="内容占位符 2"/>
          <p:cNvSpPr>
            <a:spLocks noGrp="1"/>
          </p:cNvSpPr>
          <p:nvPr>
            <p:ph sz="quarter" idx="1"/>
          </p:nvPr>
        </p:nvSpPr>
        <p:spPr>
          <a:xfrm>
            <a:off x="239349" y="1268760"/>
            <a:ext cx="11822022" cy="4968552"/>
          </a:xfrm>
        </p:spPr>
        <p:txBody>
          <a:bodyPr/>
          <a:lstStyle/>
          <a:p>
            <a:r>
              <a:rPr lang="en-US" altLang="zh-CN" i="1" dirty="0" err="1"/>
              <a:t>EmotionNet</a:t>
            </a:r>
            <a:r>
              <a:rPr lang="en-US" altLang="zh-CN" i="1" dirty="0"/>
              <a:t>-Teacher</a:t>
            </a:r>
            <a:endParaRPr lang="en-US" altLang="zh-CN" i="1" dirty="0"/>
          </a:p>
        </p:txBody>
      </p:sp>
      <p:pic>
        <p:nvPicPr>
          <p:cNvPr id="29" name="图片 28"/>
          <p:cNvPicPr>
            <a:picLocks noChangeAspect="1"/>
          </p:cNvPicPr>
          <p:nvPr/>
        </p:nvPicPr>
        <p:blipFill>
          <a:blip r:embed="rId3"/>
          <a:stretch>
            <a:fillRect/>
          </a:stretch>
        </p:blipFill>
        <p:spPr>
          <a:xfrm>
            <a:off x="178389" y="5051811"/>
            <a:ext cx="5723500" cy="14333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The Proposed </a:t>
            </a:r>
            <a:r>
              <a:rPr lang="en-US" altLang="zh-CN" i="1" dirty="0" err="1"/>
              <a:t>EmotionKD</a:t>
            </a:r>
            <a:endParaRPr lang="zh-CN" altLang="en-US" i="1" dirty="0"/>
          </a:p>
        </p:txBody>
      </p:sp>
      <p:sp>
        <p:nvSpPr>
          <p:cNvPr id="15" name="内容占位符 2"/>
          <p:cNvSpPr>
            <a:spLocks noGrp="1"/>
          </p:cNvSpPr>
          <p:nvPr>
            <p:ph sz="quarter" idx="1"/>
          </p:nvPr>
        </p:nvSpPr>
        <p:spPr>
          <a:xfrm>
            <a:off x="239349" y="1268760"/>
            <a:ext cx="11822022" cy="4968552"/>
          </a:xfrm>
        </p:spPr>
        <p:txBody>
          <a:bodyPr/>
          <a:lstStyle/>
          <a:p>
            <a:r>
              <a:rPr lang="en-US" altLang="zh-CN" i="1" dirty="0" err="1"/>
              <a:t>EmotionNet</a:t>
            </a:r>
            <a:r>
              <a:rPr lang="en-US" altLang="zh-CN" i="1" dirty="0"/>
              <a:t>-Teacher</a:t>
            </a:r>
            <a:endParaRPr lang="en-US" altLang="zh-CN" i="1" dirty="0"/>
          </a:p>
        </p:txBody>
      </p:sp>
      <p:pic>
        <p:nvPicPr>
          <p:cNvPr id="7" name="图片 6"/>
          <p:cNvPicPr>
            <a:picLocks noChangeAspect="1"/>
          </p:cNvPicPr>
          <p:nvPr/>
        </p:nvPicPr>
        <p:blipFill>
          <a:blip r:embed="rId1"/>
          <a:stretch>
            <a:fillRect/>
          </a:stretch>
        </p:blipFill>
        <p:spPr>
          <a:xfrm>
            <a:off x="0" y="2355416"/>
            <a:ext cx="6455986" cy="3881896"/>
          </a:xfrm>
          <a:prstGeom prst="rect">
            <a:avLst/>
          </a:prstGeom>
        </p:spPr>
      </p:pic>
      <p:pic>
        <p:nvPicPr>
          <p:cNvPr id="14" name="图片 13"/>
          <p:cNvPicPr>
            <a:picLocks noChangeAspect="1"/>
          </p:cNvPicPr>
          <p:nvPr/>
        </p:nvPicPr>
        <p:blipFill>
          <a:blip r:embed="rId2"/>
          <a:stretch>
            <a:fillRect/>
          </a:stretch>
        </p:blipFill>
        <p:spPr>
          <a:xfrm>
            <a:off x="6467314" y="2535075"/>
            <a:ext cx="4895238" cy="380952"/>
          </a:xfrm>
          <a:prstGeom prst="rect">
            <a:avLst/>
          </a:prstGeom>
        </p:spPr>
      </p:pic>
      <p:pic>
        <p:nvPicPr>
          <p:cNvPr id="17" name="图片 16"/>
          <p:cNvPicPr>
            <a:picLocks noChangeAspect="1"/>
          </p:cNvPicPr>
          <p:nvPr/>
        </p:nvPicPr>
        <p:blipFill>
          <a:blip r:embed="rId3"/>
          <a:stretch>
            <a:fillRect/>
          </a:stretch>
        </p:blipFill>
        <p:spPr>
          <a:xfrm>
            <a:off x="6665473" y="4107916"/>
            <a:ext cx="4447619" cy="466667"/>
          </a:xfrm>
          <a:prstGeom prst="rect">
            <a:avLst/>
          </a:prstGeom>
        </p:spPr>
      </p:pic>
      <p:pic>
        <p:nvPicPr>
          <p:cNvPr id="19" name="图片 18"/>
          <p:cNvPicPr>
            <a:picLocks noChangeAspect="1"/>
          </p:cNvPicPr>
          <p:nvPr/>
        </p:nvPicPr>
        <p:blipFill>
          <a:blip r:embed="rId4"/>
          <a:stretch>
            <a:fillRect/>
          </a:stretch>
        </p:blipFill>
        <p:spPr>
          <a:xfrm>
            <a:off x="6370235" y="5507651"/>
            <a:ext cx="4742857" cy="7047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1" dirty="0"/>
              <a:t>The Proposed </a:t>
            </a:r>
            <a:r>
              <a:rPr lang="en-US" altLang="zh-CN" i="1" dirty="0" err="1"/>
              <a:t>EmotionKD</a:t>
            </a:r>
            <a:endParaRPr lang="zh-CN" altLang="en-US" i="1" dirty="0"/>
          </a:p>
        </p:txBody>
      </p:sp>
      <p:sp>
        <p:nvSpPr>
          <p:cNvPr id="15" name="内容占位符 2"/>
          <p:cNvSpPr>
            <a:spLocks noGrp="1"/>
          </p:cNvSpPr>
          <p:nvPr>
            <p:ph sz="quarter" idx="1"/>
          </p:nvPr>
        </p:nvSpPr>
        <p:spPr>
          <a:xfrm>
            <a:off x="239349" y="1268760"/>
            <a:ext cx="11822022" cy="4968552"/>
          </a:xfrm>
        </p:spPr>
        <p:txBody>
          <a:bodyPr/>
          <a:lstStyle/>
          <a:p>
            <a:r>
              <a:rPr lang="en-US" altLang="zh-CN" i="1" dirty="0" err="1"/>
              <a:t>EmotionNet</a:t>
            </a:r>
            <a:r>
              <a:rPr lang="en-US" altLang="zh-CN" i="1" dirty="0"/>
              <a:t>-Teacher</a:t>
            </a:r>
            <a:endParaRPr lang="en-US" altLang="zh-CN" i="1" dirty="0"/>
          </a:p>
        </p:txBody>
      </p:sp>
      <p:pic>
        <p:nvPicPr>
          <p:cNvPr id="4" name="图片 3"/>
          <p:cNvPicPr>
            <a:picLocks noChangeAspect="1"/>
          </p:cNvPicPr>
          <p:nvPr/>
        </p:nvPicPr>
        <p:blipFill>
          <a:blip r:embed="rId1"/>
          <a:stretch>
            <a:fillRect/>
          </a:stretch>
        </p:blipFill>
        <p:spPr>
          <a:xfrm>
            <a:off x="304800" y="2466709"/>
            <a:ext cx="5814428" cy="3914356"/>
          </a:xfrm>
          <a:prstGeom prst="rect">
            <a:avLst/>
          </a:prstGeom>
        </p:spPr>
      </p:pic>
      <p:pic>
        <p:nvPicPr>
          <p:cNvPr id="6" name="图片 5"/>
          <p:cNvPicPr>
            <a:picLocks noChangeAspect="1"/>
          </p:cNvPicPr>
          <p:nvPr/>
        </p:nvPicPr>
        <p:blipFill>
          <a:blip r:embed="rId2"/>
          <a:stretch>
            <a:fillRect/>
          </a:stretch>
        </p:blipFill>
        <p:spPr>
          <a:xfrm>
            <a:off x="5971397" y="3072763"/>
            <a:ext cx="5714286" cy="1047619"/>
          </a:xfrm>
          <a:prstGeom prst="rect">
            <a:avLst/>
          </a:prstGeom>
        </p:spPr>
      </p:pic>
      <p:pic>
        <p:nvPicPr>
          <p:cNvPr id="9" name="图片 8"/>
          <p:cNvPicPr>
            <a:picLocks noChangeAspect="1"/>
          </p:cNvPicPr>
          <p:nvPr/>
        </p:nvPicPr>
        <p:blipFill>
          <a:blip r:embed="rId3"/>
          <a:stretch>
            <a:fillRect/>
          </a:stretch>
        </p:blipFill>
        <p:spPr>
          <a:xfrm>
            <a:off x="5971397" y="4912180"/>
            <a:ext cx="5228571" cy="533333"/>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1710.0015748031497,&quot;width&quot;:1710}"/>
  <p:tag name="KSO_WM_BEAUTIFY_FLAG" val=""/>
</p:tagLst>
</file>

<file path=ppt/tags/tag10.xml><?xml version="1.0" encoding="utf-8"?>
<p:tagLst xmlns:p="http://schemas.openxmlformats.org/presentationml/2006/main">
  <p:tag name="KSO_WPP_MARK_KEY" val="77b1019b-e9c6-4b98-b65d-9365dc37546d"/>
  <p:tag name="COMMONDATA" val="eyJoZGlkIjoiNDIxN2MzZWJhMjA3NDE0OTk1ZWJkYTg0NTNmZGRjZDAifQ=="/>
  <p:tag name="commondata" val="eyJoZGlkIjoiMjkwYjQxNTE3MzJjN2NjZDVjMzhlMTYzMTI1MjM2ZDQ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xml><?xml version="1.0" encoding="utf-8"?>
<p:tagLst xmlns:p="http://schemas.openxmlformats.org/presentationml/2006/main">
  <p:tag name="KSO_WM_UNIT_PLACING_PICTURE_USER_VIEWPORT" val="{&quot;height&quot;:1710.0015748031497,&quot;width&quot;:1710}"/>
  <p:tag name="KSO_WM_BEAUTIFY_FLAG" val=""/>
</p:tagLst>
</file>

<file path=ppt/theme/_rels/them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otalTime>0</TotalTime>
  <Words>3305</Words>
  <Application>WPS 演示</Application>
  <PresentationFormat>宽屏</PresentationFormat>
  <Paragraphs>137</Paragraphs>
  <Slides>19</Slides>
  <Notes>18</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19</vt:i4>
      </vt:variant>
    </vt:vector>
  </HeadingPairs>
  <TitlesOfParts>
    <vt:vector size="36" baseType="lpstr">
      <vt:lpstr>Arial</vt:lpstr>
      <vt:lpstr>宋体</vt:lpstr>
      <vt:lpstr>Wingdings</vt:lpstr>
      <vt:lpstr>Tw Cen MT</vt:lpstr>
      <vt:lpstr>Palatino Linotype</vt:lpstr>
      <vt:lpstr>华文仿宋</vt:lpstr>
      <vt:lpstr>Tw Cen MT</vt:lpstr>
      <vt:lpstr>Wingdings</vt:lpstr>
      <vt:lpstr>Times New Roman</vt:lpstr>
      <vt:lpstr>微软雅黑</vt:lpstr>
      <vt:lpstr>Calibri</vt:lpstr>
      <vt:lpstr>Open Sans</vt:lpstr>
      <vt:lpstr>Segoe Print</vt:lpstr>
      <vt:lpstr>-apple-system</vt:lpstr>
      <vt:lpstr>Arial Unicode MS</vt:lpstr>
      <vt:lpstr>BatangChe</vt:lpstr>
      <vt:lpstr>Median</vt:lpstr>
      <vt:lpstr>Presentation</vt:lpstr>
      <vt:lpstr>PowerPoint 演示文稿</vt:lpstr>
      <vt:lpstr>Outlines</vt:lpstr>
      <vt:lpstr>Introduction</vt:lpstr>
      <vt:lpstr>Introduction</vt:lpstr>
      <vt:lpstr>Related works</vt:lpstr>
      <vt:lpstr>The Proposed EmotionKD</vt:lpstr>
      <vt:lpstr>The Proposed EmotionKD</vt:lpstr>
      <vt:lpstr>The Proposed EmotionKD</vt:lpstr>
      <vt:lpstr>The Proposed EmotionKD</vt:lpstr>
      <vt:lpstr>The Proposed EmotionKD</vt:lpstr>
      <vt:lpstr>The Proposed EmotionKD</vt:lpstr>
      <vt:lpstr>Experiment</vt:lpstr>
      <vt:lpstr>Results</vt:lpstr>
      <vt:lpstr>Results</vt:lpstr>
      <vt:lpstr>Ablation Experiments</vt:lpstr>
      <vt:lpstr>Conclusion</vt:lpstr>
      <vt:lpstr>Next…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依依</cp:lastModifiedBy>
  <cp:revision>665</cp:revision>
  <dcterms:created xsi:type="dcterms:W3CDTF">2019-12-20T05:04:00Z</dcterms:created>
  <dcterms:modified xsi:type="dcterms:W3CDTF">2023-12-08T15:22:33Z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3B58F6A4B3E34C43914CBD5C256C7631_13</vt:lpwstr>
  </property>
</Properties>
</file>