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8" roundtripDataSignature="AMtx7mha2cTo5qhUoz89+VFdLeUNx1ly7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son, Martin A [NREM]" initials="SMA[" lastIdx="10" clrIdx="0">
    <p:extLst>
      <p:ext uri="{19B8F6BF-5375-455C-9EA6-DF929625EA0E}">
        <p15:presenceInfo xmlns:p15="http://schemas.microsoft.com/office/powerpoint/2012/main" userId="Simonson, Martin A [NREM]" providerId="None"/>
      </p:ext>
    </p:extLst>
  </p:cmAuthor>
  <p:cmAuthor id="2" name="Simonson, Martin A" initials="MAS" lastIdx="1" clrIdx="1">
    <p:extLst>
      <p:ext uri="{19B8F6BF-5375-455C-9EA6-DF929625EA0E}">
        <p15:presenceInfo xmlns:p15="http://schemas.microsoft.com/office/powerpoint/2012/main" userId="Simonson, Martin 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D28C9C-5375-45B4-8E82-675697BD7AAE}">
  <a:tblStyle styleId="{20D28C9C-5375-45B4-8E82-675697BD7AA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480" y="48"/>
      </p:cViewPr>
      <p:guideLst>
        <p:guide orient="horz" pos="3318"/>
        <p:guide orient="horz" pos="288"/>
        <p:guide orient="horz" pos="20160"/>
        <p:guide orient="horz"/>
        <p:guide pos="264"/>
        <p:guide pos="2738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9T15:24:45.682" idx="1">
    <p:pos x="24528" y="293"/>
    <p:text>In general: keep font size consistent among all text boxes of the same type (headers, bullet points) and keep font size at 30 minimum</p:text>
    <p:extLst>
      <p:ext uri="{C676402C-5697-4E1C-873F-D02D1690AC5C}">
        <p15:threadingInfo xmlns:p15="http://schemas.microsoft.com/office/powerpoint/2012/main" timeZoneBias="360"/>
      </p:ext>
    </p:extLst>
  </p:cm>
  <p:cm authorId="1" dt="2020-02-19T15:26:27.140" idx="2">
    <p:pos x="6634" y="2549"/>
    <p:text>Avoid blocks of text, nobody will read them. Stick to a few introductory bullet points. 5 bullet points max</p:text>
    <p:extLst>
      <p:ext uri="{C676402C-5697-4E1C-873F-D02D1690AC5C}">
        <p15:threadingInfo xmlns:p15="http://schemas.microsoft.com/office/powerpoint/2012/main" timeZoneBias="360"/>
      </p:ext>
    </p:extLst>
  </p:cm>
  <p:cm authorId="1" dt="2020-02-19T15:26:58.757" idx="3">
    <p:pos x="6617" y="9733"/>
    <p:text>Objective was listed in your abstract, but list your objective(s) here in one complete sentence (not a bullet point). It's OK to go with bigger font size here</p:text>
    <p:extLst>
      <p:ext uri="{C676402C-5697-4E1C-873F-D02D1690AC5C}">
        <p15:threadingInfo xmlns:p15="http://schemas.microsoft.com/office/powerpoint/2012/main" timeZoneBias="360"/>
      </p:ext>
    </p:extLst>
  </p:cm>
  <p:cm authorId="1" dt="2020-02-19T15:28:07.053" idx="4">
    <p:pos x="6634" y="13429"/>
    <p:text>I like splitting this by Fish Data collection and GIS mapping methods. Just remember to keep bullet points brief</p:text>
    <p:extLst>
      <p:ext uri="{C676402C-5697-4E1C-873F-D02D1690AC5C}">
        <p15:threadingInfo xmlns:p15="http://schemas.microsoft.com/office/powerpoint/2012/main" timeZoneBias="360"/>
      </p:ext>
    </p:extLst>
  </p:cm>
  <p:cm authorId="1" dt="2020-02-19T15:30:47.772" idx="5">
    <p:pos x="14472" y="2592"/>
    <p:text>The maps are the coolest part. Make sure they stay front and center, they'll grab all the attention</p:text>
    <p:extLst>
      <p:ext uri="{C676402C-5697-4E1C-873F-D02D1690AC5C}">
        <p15:threadingInfo xmlns:p15="http://schemas.microsoft.com/office/powerpoint/2012/main" timeZoneBias="360"/>
      </p:ext>
    </p:extLst>
  </p:cm>
  <p:cm authorId="1" dt="2020-02-19T15:31:07.372" idx="6">
    <p:pos x="13368" y="16824"/>
    <p:text>You can either put some bullet points here for our main conclusions, or the bar graph of CPUE changes you mentioned</p:text>
    <p:extLst mod="1">
      <p:ext uri="{C676402C-5697-4E1C-873F-D02D1690AC5C}">
        <p15:threadingInfo xmlns:p15="http://schemas.microsoft.com/office/powerpoint/2012/main" timeZoneBias="360"/>
      </p:ext>
    </p:extLst>
  </p:cm>
  <p:cm authorId="1" dt="2020-02-19T15:31:54.203" idx="7">
    <p:pos x="27362" y="2549"/>
    <p:text>Extra space for other conclusions. You can put the bar graph we mentioned here, or below the maps</p:text>
    <p:extLst>
      <p:ext uri="{C676402C-5697-4E1C-873F-D02D1690AC5C}">
        <p15:threadingInfo xmlns:p15="http://schemas.microsoft.com/office/powerpoint/2012/main" timeZoneBias="360"/>
      </p:ext>
    </p:extLst>
  </p:cm>
  <p:cm authorId="1" dt="2020-02-19T15:32:23.138" idx="8">
    <p:pos x="27366" y="8697"/>
    <p:text>We'll work on this together, but the idea is to synthesize what we observed with existing science</p:text>
    <p:extLst>
      <p:ext uri="{C676402C-5697-4E1C-873F-D02D1690AC5C}">
        <p15:threadingInfo xmlns:p15="http://schemas.microsoft.com/office/powerpoint/2012/main" timeZoneBias="360"/>
      </p:ext>
    </p:extLst>
  </p:cm>
  <p:cm authorId="1" dt="2020-02-19T15:32:44.767" idx="9">
    <p:pos x="27366" y="15164"/>
    <p:text>If needed... feel free to add Jade and Matthew, anybody else at UNI who helped</p:text>
    <p:extLst>
      <p:ext uri="{C676402C-5697-4E1C-873F-D02D1690AC5C}">
        <p15:threadingInfo xmlns:p15="http://schemas.microsoft.com/office/powerpoint/2012/main" timeZoneBias="360"/>
      </p:ext>
    </p:extLst>
  </p:cm>
  <p:cm authorId="1" dt="2020-02-19T15:33:26.458" idx="10">
    <p:pos x="27362" y="17123"/>
    <p:text>If you want to 'clean up' the maps you could put all the references on the maps here instead, and other stuff you may cite</p:text>
    <p:extLst>
      <p:ext uri="{C676402C-5697-4E1C-873F-D02D1690AC5C}">
        <p15:threadingInfo xmlns:p15="http://schemas.microsoft.com/office/powerpoint/2012/main" timeZoneBias="360"/>
      </p:ext>
    </p:extLst>
  </p:cm>
  <p:cm authorId="2" dt="2020-02-19T15:46:40.683" idx="1">
    <p:pos x="27341" y="293"/>
    <p:text>You can change either of these to a UNI logo if you want to</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5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6x48 template">
  <p:cSld name="36x48 template">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459674"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15" name="Google Shape;15;p3"/>
          <p:cNvSpPr txBox="1">
            <a:spLocks noGrp="1"/>
          </p:cNvSpPr>
          <p:nvPr>
            <p:ph type="body" idx="2"/>
          </p:nvPr>
        </p:nvSpPr>
        <p:spPr>
          <a:xfrm>
            <a:off x="477827"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Arial"/>
                <a:ea typeface="Arial"/>
                <a:cs typeface="Arial"/>
                <a:sym typeface="Arial"/>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Arial"/>
                <a:ea typeface="Arial"/>
                <a:cs typeface="Arial"/>
                <a:sym typeface="Arial"/>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16" name="Google Shape;16;p3"/>
          <p:cNvSpPr txBox="1">
            <a:spLocks noGrp="1"/>
          </p:cNvSpPr>
          <p:nvPr>
            <p:ph type="body" idx="3"/>
          </p:nvPr>
        </p:nvSpPr>
        <p:spPr>
          <a:xfrm>
            <a:off x="477825"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Arial"/>
                <a:ea typeface="Arial"/>
                <a:cs typeface="Arial"/>
                <a:sym typeface="Arial"/>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Arial"/>
                <a:ea typeface="Arial"/>
                <a:cs typeface="Arial"/>
                <a:sym typeface="Arial"/>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17" name="Google Shape;17;p3"/>
          <p:cNvSpPr txBox="1">
            <a:spLocks noGrp="1"/>
          </p:cNvSpPr>
          <p:nvPr>
            <p:ph type="body" idx="4"/>
          </p:nvPr>
        </p:nvSpPr>
        <p:spPr>
          <a:xfrm>
            <a:off x="11460161"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18" name="Google Shape;18;p3"/>
          <p:cNvSpPr txBox="1">
            <a:spLocks noGrp="1"/>
          </p:cNvSpPr>
          <p:nvPr>
            <p:ph type="body" idx="5"/>
          </p:nvPr>
        </p:nvSpPr>
        <p:spPr>
          <a:xfrm>
            <a:off x="11460162"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Arial"/>
                <a:ea typeface="Arial"/>
                <a:cs typeface="Arial"/>
                <a:sym typeface="Arial"/>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Arial"/>
                <a:ea typeface="Arial"/>
                <a:cs typeface="Arial"/>
                <a:sym typeface="Arial"/>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19" name="Google Shape;19;p3"/>
          <p:cNvSpPr txBox="1">
            <a:spLocks noGrp="1"/>
          </p:cNvSpPr>
          <p:nvPr>
            <p:ph type="body" idx="6"/>
          </p:nvPr>
        </p:nvSpPr>
        <p:spPr>
          <a:xfrm>
            <a:off x="2238534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body" idx="7"/>
          </p:nvPr>
        </p:nvSpPr>
        <p:spPr>
          <a:xfrm>
            <a:off x="22377405"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Arial"/>
                <a:ea typeface="Arial"/>
                <a:cs typeface="Arial"/>
                <a:sym typeface="Arial"/>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Arial"/>
                <a:ea typeface="Arial"/>
                <a:cs typeface="Arial"/>
                <a:sym typeface="Arial"/>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Arial"/>
                <a:ea typeface="Arial"/>
                <a:cs typeface="Arial"/>
                <a:sym typeface="Arial"/>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Arial"/>
                <a:ea typeface="Arial"/>
                <a:cs typeface="Arial"/>
                <a:sym typeface="Arial"/>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Arial"/>
                <a:ea typeface="Arial"/>
                <a:cs typeface="Arial"/>
                <a:sym typeface="Arial"/>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Arial"/>
                <a:ea typeface="Arial"/>
                <a:cs typeface="Arial"/>
                <a:sym typeface="Arial"/>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1F3864"/>
              </a:buClr>
              <a:buSzPts val="3700"/>
              <a:buFont typeface="Arial"/>
              <a:buNone/>
              <a:defRPr sz="3700" b="1" i="0" u="sng" strike="noStrike" cap="none">
                <a:solidFill>
                  <a:srgbClr val="1F3864"/>
                </a:solidFill>
                <a:latin typeface="Arial"/>
                <a:ea typeface="Arial"/>
                <a:cs typeface="Arial"/>
                <a:sym typeface="Arial"/>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Arial"/>
                <a:ea typeface="Arial"/>
                <a:cs typeface="Arial"/>
                <a:sym typeface="Arial"/>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7" name="Google Shape;27;p3"/>
          <p:cNvSpPr txBox="1">
            <a:spLocks noGrp="1"/>
          </p:cNvSpPr>
          <p:nvPr>
            <p:ph type="body" idx="17"/>
          </p:nvPr>
        </p:nvSpPr>
        <p:spPr>
          <a:xfrm>
            <a:off x="459674"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1F3864"/>
              </a:buClr>
              <a:buSzPts val="2500"/>
              <a:buFont typeface="Arial"/>
              <a:buNone/>
              <a:defRPr sz="2500" b="0" i="0" u="none" strike="noStrike" cap="none">
                <a:solidFill>
                  <a:srgbClr val="1F3864"/>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8" name="Google Shape;28;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200"/>
              </a:spcBef>
              <a:spcAft>
                <a:spcPts val="0"/>
              </a:spcAft>
              <a:buClr>
                <a:srgbClr val="1F3864"/>
              </a:buClr>
              <a:buSzPts val="6000"/>
              <a:buFont typeface="Arial"/>
              <a:buNone/>
              <a:defRPr sz="6000" b="0" i="0" u="none" strike="noStrike" cap="none">
                <a:solidFill>
                  <a:srgbClr val="1F3864"/>
                </a:solidFill>
                <a:latin typeface="Arial"/>
                <a:ea typeface="Arial"/>
                <a:cs typeface="Arial"/>
                <a:sym typeface="Arial"/>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29" name="Google Shape;29;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760"/>
              </a:spcBef>
              <a:spcAft>
                <a:spcPts val="0"/>
              </a:spcAft>
              <a:buClr>
                <a:srgbClr val="1F3864"/>
              </a:buClr>
              <a:buSzPts val="8800"/>
              <a:buFont typeface="Arial"/>
              <a:buNone/>
              <a:defRPr sz="8800" b="0" i="0" u="none" strike="noStrike" cap="none">
                <a:solidFill>
                  <a:srgbClr val="1F3864"/>
                </a:solidFill>
                <a:latin typeface="Arial"/>
                <a:ea typeface="Arial"/>
                <a:cs typeface="Arial"/>
                <a:sym typeface="Arial"/>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30" name="Google Shape;30;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2300"/>
              </a:spcBef>
              <a:spcAft>
                <a:spcPts val="0"/>
              </a:spcAft>
              <a:buClr>
                <a:srgbClr val="1F3864"/>
              </a:buClr>
              <a:buSzPts val="11500"/>
              <a:buFont typeface="Arial"/>
              <a:buNone/>
              <a:defRPr sz="11500" b="1" i="0" u="none" strike="noStrike" cap="none">
                <a:solidFill>
                  <a:srgbClr val="1F3864"/>
                </a:solidFill>
                <a:latin typeface="Arial"/>
                <a:ea typeface="Arial"/>
                <a:cs typeface="Arial"/>
                <a:sym typeface="Arial"/>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p:nvPr/>
        </p:nvSpPr>
        <p:spPr>
          <a:xfrm>
            <a:off x="1567305" y="32390909"/>
            <a:ext cx="2514600" cy="341436"/>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5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11" name="Google Shape;11;p2"/>
          <p:cNvGraphicFramePr/>
          <p:nvPr/>
        </p:nvGraphicFramePr>
        <p:xfrm>
          <a:off x="-10611120" y="14098"/>
          <a:ext cx="9776875" cy="32679250"/>
        </p:xfrm>
        <a:graphic>
          <a:graphicData uri="http://schemas.openxmlformats.org/drawingml/2006/table">
            <a:tbl>
              <a:tblPr firstRow="1" bandRow="1">
                <a:noFill/>
                <a:tableStyleId>{20D28C9C-5375-45B4-8E82-675697BD7AAE}</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a:buNone/>
                      </a:pPr>
                      <a:r>
                        <a:rPr lang="en-US" sz="3600" b="0" u="none" strike="noStrike" cap="none">
                          <a:solidFill>
                            <a:srgbClr val="1F3A4E"/>
                          </a:solidFill>
                          <a:latin typeface="Arial"/>
                          <a:ea typeface="Arial"/>
                          <a:cs typeface="Arial"/>
                          <a:sym typeface="Arial"/>
                        </a:rPr>
                        <a:t>QUICK START GUIDE</a:t>
                      </a:r>
                      <a:br>
                        <a:rPr lang="en-US" sz="3600" b="0" u="none" strike="noStrike" cap="none">
                          <a:solidFill>
                            <a:srgbClr val="1F3A4E"/>
                          </a:solidFill>
                          <a:latin typeface="Arial"/>
                          <a:ea typeface="Arial"/>
                          <a:cs typeface="Arial"/>
                          <a:sym typeface="Arial"/>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r>
                        <a:rPr lang="en-US" sz="2000" u="none" strike="noStrike" cap="none">
                          <a:solidFill>
                            <a:schemeClr val="lt1"/>
                          </a:solidFill>
                          <a:latin typeface="Arial"/>
                          <a:ea typeface="Arial"/>
                          <a:cs typeface="Arial"/>
                          <a:sym typeface="Arial"/>
                        </a:rPr>
                        <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r>
                        <a:rPr lang="en-US" sz="2000" b="0" u="none" strike="noStrike" cap="none">
                          <a:solidFill>
                            <a:srgbClr val="FFC000"/>
                          </a:solidFill>
                          <a:latin typeface="Arial"/>
                          <a:ea typeface="Arial"/>
                          <a:cs typeface="Arial"/>
                          <a:sym typeface="Arial"/>
                        </a:rPr>
                        <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r>
                        <a:rPr lang="en-US" sz="2000" b="0">
                          <a:solidFill>
                            <a:srgbClr val="FFC000"/>
                          </a:solidFill>
                          <a:latin typeface="Arial"/>
                          <a:ea typeface="Arial"/>
                          <a:cs typeface="Arial"/>
                          <a:sym typeface="Arial"/>
                        </a:rPr>
                        <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r>
                        <a:rPr lang="en-US" sz="2000" b="0" u="none" strike="noStrike" cap="none">
                          <a:solidFill>
                            <a:schemeClr val="lt1"/>
                          </a:solidFill>
                          <a:latin typeface="Arial"/>
                          <a:ea typeface="Arial"/>
                          <a:cs typeface="Arial"/>
                          <a:sym typeface="Arial"/>
                        </a:rPr>
                        <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r>
                        <a:rPr lang="en-US" sz="2000" b="0" u="none" strike="noStrike" cap="none">
                          <a:solidFill>
                            <a:schemeClr val="lt1"/>
                          </a:solidFill>
                          <a:latin typeface="Arial"/>
                          <a:ea typeface="Arial"/>
                          <a:cs typeface="Arial"/>
                          <a:sym typeface="Arial"/>
                        </a:rPr>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r>
                        <a:rPr lang="en-US" sz="2000" b="0" u="none" strike="noStrike" cap="none">
                          <a:solidFill>
                            <a:schemeClr val="lt1"/>
                          </a:solidFill>
                          <a:latin typeface="Arial"/>
                          <a:ea typeface="Arial"/>
                          <a:cs typeface="Arial"/>
                          <a:sym typeface="Arial"/>
                        </a:rPr>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r>
                        <a:rPr lang="en-US" sz="2000" b="0" u="none" strike="noStrike" cap="none">
                          <a:solidFill>
                            <a:schemeClr val="lt1"/>
                          </a:solidFill>
                          <a:latin typeface="Arial"/>
                          <a:ea typeface="Arial"/>
                          <a:cs typeface="Arial"/>
                          <a:sym typeface="Arial"/>
                        </a:rPr>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Arial"/>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Google Shape;12;p2"/>
          <p:cNvGraphicFramePr/>
          <p:nvPr/>
        </p:nvGraphicFramePr>
        <p:xfrm>
          <a:off x="44695228" y="-84749"/>
          <a:ext cx="9430175" cy="33075050"/>
        </p:xfrm>
        <a:graphic>
          <a:graphicData uri="http://schemas.openxmlformats.org/drawingml/2006/table">
            <a:tbl>
              <a:tblPr firstRow="1" bandRow="1">
                <a:noFill/>
                <a:tableStyleId>{20D28C9C-5375-45B4-8E82-675697BD7AAE}</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a:buNone/>
                      </a:pPr>
                      <a:r>
                        <a:rPr lang="en-US" sz="4000" b="0">
                          <a:solidFill>
                            <a:srgbClr val="1F3A4E"/>
                          </a:solidFill>
                          <a:latin typeface="Arial"/>
                          <a:ea typeface="Arial"/>
                          <a:cs typeface="Arial"/>
                          <a:sym typeface="Arial"/>
                        </a:rPr>
                        <a:t>QUICK START GUIDE</a:t>
                      </a:r>
                      <a:br>
                        <a:rPr lang="en-US" sz="4000" b="0">
                          <a:solidFill>
                            <a:srgbClr val="1F3A4E"/>
                          </a:solidFill>
                          <a:latin typeface="Arial"/>
                          <a:ea typeface="Arial"/>
                          <a:cs typeface="Arial"/>
                          <a:sym typeface="Arial"/>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Arial"/>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Arial"/>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Arial"/>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Arial"/>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
                      </a: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body" idx="1"/>
          </p:nvPr>
        </p:nvSpPr>
        <p:spPr>
          <a:xfrm>
            <a:off x="231715" y="5121181"/>
            <a:ext cx="10286410" cy="9771884"/>
          </a:xfrm>
          <a:prstGeom prst="rect">
            <a:avLst/>
          </a:prstGeom>
          <a:noFill/>
          <a:ln>
            <a:noFill/>
          </a:ln>
        </p:spPr>
        <p:txBody>
          <a:bodyPr spcFirstLastPara="1" wrap="square" lIns="228575" tIns="228575" rIns="228575" bIns="228575" anchor="t" anchorCtr="0">
            <a:spAutoFit/>
          </a:bodyPr>
          <a:lstStyle/>
          <a:p>
            <a:pPr marL="0" lvl="0" indent="0" algn="ctr" rtl="0">
              <a:spcBef>
                <a:spcPts val="0"/>
              </a:spcBef>
              <a:spcAft>
                <a:spcPts val="0"/>
              </a:spcAft>
              <a:buClr>
                <a:srgbClr val="1F3864"/>
              </a:buClr>
              <a:buSzPts val="2200"/>
              <a:buNone/>
            </a:pPr>
            <a:r>
              <a:rPr lang="en-US" sz="2200" dirty="0">
                <a:latin typeface="Calibri"/>
                <a:ea typeface="Calibri"/>
                <a:cs typeface="Calibri"/>
                <a:sym typeface="Calibri"/>
              </a:rPr>
              <a:t>Understanding the temporal and spatial behavior of fishes is important for management. Seasonal variation in weather and daylight influence fish behavior and location, affecting catch rates in sampling gears. Accurate estimates of fish abundance help inform appropriate fish management techniques, especially for Common Carp and Bigmouth Buffalo populations where their abundance can adversely affect water quality in shallow lakes. Our objective was to evaluate how catch rates change within a lake as the sampling season progresses. Due to differences in behavior and catchability between species, we predicted that average Carp catch rates would decrease from April through September while Buffalo catch rates would remain relatively constant. In 2019, electrofishing was used to sample fishes along five standard shoreline transects in Center Lake (Dickinson County) and Five Island Lake (Palo Alto County). Using GIS software, average CPUE for April-May, June-July, and August-September were mapped. At Center Lake, average CPUE for Common Carp  was variable by transect as the summer months progressed, CPUE peaked in summer at some transects while other transects decreased to zero fish per hour in August and September. Inversely, the average CPUE for Bigmouth Buffalo increased as the months progressed in almost all areas of the lake. At Five Island Lake, average CPUE for Common Carp at each transect increased as the season progressed from spring to summer. CPUE increased in the fall months at some transects, while other transects remained the same. CPUE for Bigmouth Buffalo was variable by transect. As summer progressed CPUE increased at some transects, others decreased to zero during June-July than increased in the fall, and others decreased to zero in summer and fall months. Understanding these temporal shifts in catch rates for Carp and Buffalo can be used by fisheries management to focus sampling efforts during months with higher catch rates.  </a:t>
            </a:r>
            <a:endParaRPr sz="2200" dirty="0">
              <a:latin typeface="Calibri"/>
              <a:ea typeface="Calibri"/>
              <a:cs typeface="Calibri"/>
              <a:sym typeface="Calibri"/>
            </a:endParaRPr>
          </a:p>
          <a:p>
            <a:pPr marL="0" lvl="0" indent="0" algn="l" rtl="0">
              <a:spcBef>
                <a:spcPts val="500"/>
              </a:spcBef>
              <a:spcAft>
                <a:spcPts val="0"/>
              </a:spcAft>
              <a:buClr>
                <a:srgbClr val="1F3864"/>
              </a:buClr>
              <a:buSzPts val="2500"/>
              <a:buNone/>
            </a:pPr>
            <a:r>
              <a:rPr lang="en-US" dirty="0"/>
              <a:t/>
            </a:r>
            <a:br>
              <a:rPr lang="en-US" dirty="0"/>
            </a:br>
            <a:endParaRPr dirty="0"/>
          </a:p>
        </p:txBody>
      </p:sp>
      <p:sp>
        <p:nvSpPr>
          <p:cNvPr id="36" name="Google Shape;36;p1"/>
          <p:cNvSpPr txBox="1">
            <a:spLocks noGrp="1"/>
          </p:cNvSpPr>
          <p:nvPr>
            <p:ph type="body" idx="2"/>
          </p:nvPr>
        </p:nvSpPr>
        <p:spPr>
          <a:xfrm>
            <a:off x="231716" y="4046357"/>
            <a:ext cx="10298997" cy="1015632"/>
          </a:xfrm>
          <a:prstGeom prst="rect">
            <a:avLst/>
          </a:prstGeom>
          <a:solidFill>
            <a:schemeClr val="accent4"/>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smtClean="0">
                <a:latin typeface="+mj-lt"/>
                <a:ea typeface="Calibri"/>
                <a:cs typeface="Calibri"/>
                <a:sym typeface="Calibri"/>
              </a:rPr>
              <a:t>Introduction</a:t>
            </a:r>
            <a:endParaRPr sz="5400" dirty="0">
              <a:latin typeface="+mj-lt"/>
              <a:ea typeface="Calibri"/>
              <a:cs typeface="Calibri"/>
              <a:sym typeface="Calibri"/>
            </a:endParaRPr>
          </a:p>
        </p:txBody>
      </p:sp>
      <p:sp>
        <p:nvSpPr>
          <p:cNvPr id="37" name="Google Shape;37;p1"/>
          <p:cNvSpPr txBox="1">
            <a:spLocks noGrp="1"/>
          </p:cNvSpPr>
          <p:nvPr>
            <p:ph type="body" idx="3"/>
          </p:nvPr>
        </p:nvSpPr>
        <p:spPr>
          <a:xfrm>
            <a:off x="231715" y="21318200"/>
            <a:ext cx="10298997" cy="1015632"/>
          </a:xfrm>
          <a:prstGeom prst="rect">
            <a:avLst/>
          </a:prstGeom>
          <a:solidFill>
            <a:srgbClr val="FFC000"/>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a:latin typeface="+mj-lt"/>
                <a:ea typeface="Calibri"/>
                <a:cs typeface="Calibri"/>
                <a:sym typeface="Calibri"/>
              </a:rPr>
              <a:t>Methods</a:t>
            </a:r>
            <a:endParaRPr sz="5400" dirty="0">
              <a:latin typeface="+mj-lt"/>
              <a:ea typeface="Calibri"/>
              <a:cs typeface="Calibri"/>
              <a:sym typeface="Calibri"/>
            </a:endParaRPr>
          </a:p>
        </p:txBody>
      </p:sp>
      <p:sp>
        <p:nvSpPr>
          <p:cNvPr id="38" name="Google Shape;38;p1"/>
          <p:cNvSpPr txBox="1">
            <a:spLocks noGrp="1"/>
          </p:cNvSpPr>
          <p:nvPr>
            <p:ph type="body" idx="5"/>
          </p:nvPr>
        </p:nvSpPr>
        <p:spPr>
          <a:xfrm>
            <a:off x="231715" y="15451823"/>
            <a:ext cx="10272371" cy="1015632"/>
          </a:xfrm>
          <a:prstGeom prst="rect">
            <a:avLst/>
          </a:prstGeom>
          <a:solidFill>
            <a:schemeClr val="accent4"/>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a:latin typeface="+mj-lt"/>
                <a:ea typeface="Calibri"/>
                <a:cs typeface="Calibri"/>
                <a:sym typeface="Calibri"/>
              </a:rPr>
              <a:t>Objective</a:t>
            </a:r>
            <a:endParaRPr sz="5400" dirty="0">
              <a:latin typeface="+mj-lt"/>
              <a:ea typeface="Calibri"/>
              <a:cs typeface="Calibri"/>
              <a:sym typeface="Calibri"/>
            </a:endParaRPr>
          </a:p>
        </p:txBody>
      </p:sp>
      <p:sp>
        <p:nvSpPr>
          <p:cNvPr id="39" name="Google Shape;39;p1"/>
          <p:cNvSpPr txBox="1">
            <a:spLocks noGrp="1"/>
          </p:cNvSpPr>
          <p:nvPr>
            <p:ph type="body" idx="6"/>
          </p:nvPr>
        </p:nvSpPr>
        <p:spPr>
          <a:xfrm>
            <a:off x="33164919" y="5237960"/>
            <a:ext cx="10048800" cy="1231056"/>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1F3864"/>
              </a:buClr>
              <a:buSzPts val="2500"/>
              <a:buNone/>
            </a:pPr>
            <a:r>
              <a:rPr lang="en-US" dirty="0" smtClean="0"/>
              <a:t>This section might not be needed, if you can fit a few bullet points about results below the maps</a:t>
            </a:r>
            <a:endParaRPr dirty="0"/>
          </a:p>
        </p:txBody>
      </p:sp>
      <p:sp>
        <p:nvSpPr>
          <p:cNvPr id="40" name="Google Shape;40;p1"/>
          <p:cNvSpPr txBox="1">
            <a:spLocks noGrp="1"/>
          </p:cNvSpPr>
          <p:nvPr>
            <p:ph type="body" idx="7"/>
          </p:nvPr>
        </p:nvSpPr>
        <p:spPr>
          <a:xfrm>
            <a:off x="33164919" y="4046357"/>
            <a:ext cx="10272372" cy="1015632"/>
          </a:xfrm>
          <a:prstGeom prst="rect">
            <a:avLst/>
          </a:prstGeom>
          <a:solidFill>
            <a:schemeClr val="accent4"/>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smtClean="0">
                <a:latin typeface="+mj-lt"/>
              </a:rPr>
              <a:t>Conclusions</a:t>
            </a:r>
          </a:p>
        </p:txBody>
      </p:sp>
      <p:sp>
        <p:nvSpPr>
          <p:cNvPr id="41" name="Google Shape;41;p1"/>
          <p:cNvSpPr txBox="1">
            <a:spLocks noGrp="1"/>
          </p:cNvSpPr>
          <p:nvPr>
            <p:ph type="body" idx="8"/>
          </p:nvPr>
        </p:nvSpPr>
        <p:spPr>
          <a:xfrm>
            <a:off x="10758672" y="4046357"/>
            <a:ext cx="22007328" cy="1015632"/>
          </a:xfrm>
          <a:prstGeom prst="rect">
            <a:avLst/>
          </a:prstGeom>
          <a:solidFill>
            <a:srgbClr val="FFC000"/>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smtClean="0">
                <a:latin typeface="+mj-lt"/>
              </a:rPr>
              <a:t>Results</a:t>
            </a:r>
            <a:endParaRPr sz="5400" dirty="0">
              <a:latin typeface="+mj-lt"/>
            </a:endParaRPr>
          </a:p>
        </p:txBody>
      </p:sp>
      <p:sp>
        <p:nvSpPr>
          <p:cNvPr id="42" name="Google Shape;42;p1"/>
          <p:cNvSpPr txBox="1">
            <a:spLocks noGrp="1"/>
          </p:cNvSpPr>
          <p:nvPr>
            <p:ph type="body" idx="9"/>
          </p:nvPr>
        </p:nvSpPr>
        <p:spPr>
          <a:xfrm>
            <a:off x="11315951" y="24289077"/>
            <a:ext cx="19330242" cy="7109588"/>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1F3864"/>
              </a:buClr>
              <a:buSzPts val="2500"/>
              <a:buNone/>
            </a:pPr>
            <a:r>
              <a:rPr lang="en-US" sz="4800" dirty="0"/>
              <a:t>What maps show us about fish catch rates.</a:t>
            </a:r>
            <a:endParaRPr sz="4800" dirty="0"/>
          </a:p>
          <a:p>
            <a:pPr marL="0" lvl="0" indent="0" algn="l" rtl="0">
              <a:spcBef>
                <a:spcPts val="0"/>
              </a:spcBef>
              <a:spcAft>
                <a:spcPts val="0"/>
              </a:spcAft>
              <a:buClr>
                <a:srgbClr val="1F3864"/>
              </a:buClr>
              <a:buSzPts val="2500"/>
              <a:buNone/>
            </a:pPr>
            <a:r>
              <a:rPr lang="en-US" sz="4800" dirty="0"/>
              <a:t>Overall trends, </a:t>
            </a:r>
            <a:r>
              <a:rPr lang="en-US" sz="4800" dirty="0" smtClean="0"/>
              <a:t>similarities</a:t>
            </a:r>
            <a:r>
              <a:rPr lang="en-US" sz="4800" dirty="0"/>
              <a:t>, </a:t>
            </a:r>
            <a:r>
              <a:rPr lang="en-US" sz="4800" dirty="0" smtClean="0"/>
              <a:t>discrepancies </a:t>
            </a:r>
            <a:r>
              <a:rPr lang="en-US" sz="4800" dirty="0"/>
              <a:t>between lakes, within lakes.</a:t>
            </a:r>
            <a:endParaRPr sz="4800" dirty="0"/>
          </a:p>
          <a:p>
            <a:pPr marL="0" lvl="0" indent="0" algn="l" rtl="0">
              <a:spcBef>
                <a:spcPts val="0"/>
              </a:spcBef>
              <a:spcAft>
                <a:spcPts val="0"/>
              </a:spcAft>
              <a:buClr>
                <a:srgbClr val="1F3864"/>
              </a:buClr>
              <a:buSzPts val="2500"/>
              <a:buNone/>
            </a:pPr>
            <a:endParaRPr sz="4800" dirty="0"/>
          </a:p>
          <a:p>
            <a:pPr marL="0" lvl="0" indent="0" algn="l" rtl="0">
              <a:spcBef>
                <a:spcPts val="0"/>
              </a:spcBef>
              <a:spcAft>
                <a:spcPts val="0"/>
              </a:spcAft>
              <a:buClr>
                <a:srgbClr val="1F3864"/>
              </a:buClr>
              <a:buSzPts val="2500"/>
              <a:buNone/>
            </a:pPr>
            <a:r>
              <a:rPr lang="en-US" sz="4800" dirty="0"/>
              <a:t>Implications for fisheries management.</a:t>
            </a:r>
            <a:endParaRPr sz="4800" dirty="0"/>
          </a:p>
          <a:p>
            <a:pPr marL="0" lvl="0" indent="0" algn="l" rtl="0">
              <a:spcBef>
                <a:spcPts val="0"/>
              </a:spcBef>
              <a:spcAft>
                <a:spcPts val="0"/>
              </a:spcAft>
              <a:buClr>
                <a:srgbClr val="1F3864"/>
              </a:buClr>
              <a:buSzPts val="2500"/>
              <a:buNone/>
            </a:pPr>
            <a:r>
              <a:rPr lang="en-US" sz="4800" dirty="0"/>
              <a:t>Center:  </a:t>
            </a:r>
            <a:endParaRPr sz="4800" dirty="0"/>
          </a:p>
          <a:p>
            <a:pPr marL="0" lvl="0" indent="0" algn="l" rtl="0">
              <a:spcBef>
                <a:spcPts val="0"/>
              </a:spcBef>
              <a:spcAft>
                <a:spcPts val="0"/>
              </a:spcAft>
              <a:buClr>
                <a:srgbClr val="1F3864"/>
              </a:buClr>
              <a:buSzPts val="2500"/>
              <a:buNone/>
            </a:pPr>
            <a:r>
              <a:rPr lang="en-US" sz="4800" dirty="0"/>
              <a:t>Focus efforts during early season for carp in later in season for buffalo</a:t>
            </a:r>
            <a:endParaRPr sz="4800" dirty="0"/>
          </a:p>
          <a:p>
            <a:pPr marL="0" lvl="0" indent="0" algn="l" rtl="0">
              <a:spcBef>
                <a:spcPts val="0"/>
              </a:spcBef>
              <a:spcAft>
                <a:spcPts val="0"/>
              </a:spcAft>
              <a:buClr>
                <a:srgbClr val="1F3864"/>
              </a:buClr>
              <a:buSzPts val="2500"/>
              <a:buNone/>
            </a:pPr>
            <a:endParaRPr sz="4800" dirty="0"/>
          </a:p>
          <a:p>
            <a:pPr marL="0" lvl="0" indent="0" algn="l" rtl="0">
              <a:spcBef>
                <a:spcPts val="0"/>
              </a:spcBef>
              <a:spcAft>
                <a:spcPts val="0"/>
              </a:spcAft>
              <a:buClr>
                <a:srgbClr val="1F3864"/>
              </a:buClr>
              <a:buSzPts val="2500"/>
              <a:buNone/>
            </a:pPr>
            <a:endParaRPr sz="4800" dirty="0"/>
          </a:p>
          <a:p>
            <a:pPr marL="0" lvl="0" indent="0" algn="l" rtl="0">
              <a:spcBef>
                <a:spcPts val="0"/>
              </a:spcBef>
              <a:spcAft>
                <a:spcPts val="0"/>
              </a:spcAft>
              <a:buClr>
                <a:srgbClr val="1F3864"/>
              </a:buClr>
              <a:buSzPts val="2500"/>
              <a:buNone/>
            </a:pPr>
            <a:r>
              <a:rPr lang="en-US" sz="4800" dirty="0"/>
              <a:t>Buffalo were </a:t>
            </a:r>
            <a:endParaRPr sz="4800" dirty="0"/>
          </a:p>
        </p:txBody>
      </p:sp>
      <p:sp>
        <p:nvSpPr>
          <p:cNvPr id="44" name="Google Shape;44;p1"/>
          <p:cNvSpPr txBox="1">
            <a:spLocks noGrp="1"/>
          </p:cNvSpPr>
          <p:nvPr>
            <p:ph type="body" idx="14"/>
          </p:nvPr>
        </p:nvSpPr>
        <p:spPr>
          <a:xfrm>
            <a:off x="33164919" y="15192400"/>
            <a:ext cx="10052100" cy="84630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1F3864"/>
              </a:buClr>
              <a:buSzPts val="2500"/>
              <a:buNone/>
            </a:pPr>
            <a:endParaRPr/>
          </a:p>
        </p:txBody>
      </p:sp>
      <p:sp>
        <p:nvSpPr>
          <p:cNvPr id="46" name="Google Shape;46;p1"/>
          <p:cNvSpPr txBox="1">
            <a:spLocks noGrp="1"/>
          </p:cNvSpPr>
          <p:nvPr>
            <p:ph type="body" idx="16"/>
          </p:nvPr>
        </p:nvSpPr>
        <p:spPr>
          <a:xfrm>
            <a:off x="33164919" y="25348996"/>
            <a:ext cx="10052100" cy="84630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1F3864"/>
              </a:buClr>
              <a:buSzPts val="2500"/>
              <a:buNone/>
            </a:pPr>
            <a:endParaRPr/>
          </a:p>
        </p:txBody>
      </p:sp>
      <p:sp>
        <p:nvSpPr>
          <p:cNvPr id="47" name="Google Shape;47;p1"/>
          <p:cNvSpPr txBox="1">
            <a:spLocks noGrp="1"/>
          </p:cNvSpPr>
          <p:nvPr>
            <p:ph type="body" idx="17"/>
          </p:nvPr>
        </p:nvSpPr>
        <p:spPr>
          <a:xfrm>
            <a:off x="231714" y="16622381"/>
            <a:ext cx="10298995" cy="327630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1F3864"/>
              </a:buClr>
              <a:buSzPts val="2500"/>
              <a:buNone/>
            </a:pPr>
            <a:endParaRPr dirty="0"/>
          </a:p>
        </p:txBody>
      </p:sp>
      <p:sp>
        <p:nvSpPr>
          <p:cNvPr id="48" name="Google Shape;48;p1"/>
          <p:cNvSpPr txBox="1">
            <a:spLocks noGrp="1"/>
          </p:cNvSpPr>
          <p:nvPr>
            <p:ph type="body" idx="18"/>
          </p:nvPr>
        </p:nvSpPr>
        <p:spPr>
          <a:xfrm>
            <a:off x="5257016" y="3334096"/>
            <a:ext cx="33528001" cy="546267"/>
          </a:xfrm>
          <a:prstGeom prst="rect">
            <a:avLst/>
          </a:prstGeom>
          <a:noFill/>
          <a:ln>
            <a:noFill/>
          </a:ln>
        </p:spPr>
        <p:txBody>
          <a:bodyPr spcFirstLastPara="1" wrap="square" lIns="91425" tIns="45700" rIns="91425" bIns="45700" anchor="t" anchorCtr="0">
            <a:noAutofit/>
          </a:bodyPr>
          <a:lstStyle/>
          <a:p>
            <a:pPr marL="0" lvl="0" indent="0" rtl="0">
              <a:lnSpc>
                <a:spcPct val="107916"/>
              </a:lnSpc>
              <a:spcBef>
                <a:spcPts val="0"/>
              </a:spcBef>
              <a:spcAft>
                <a:spcPts val="0"/>
              </a:spcAft>
              <a:buClr>
                <a:schemeClr val="dk1"/>
              </a:buClr>
              <a:buSzPts val="1100"/>
              <a:buFont typeface="Arial"/>
              <a:buNone/>
            </a:pPr>
            <a:r>
              <a:rPr lang="en-US" sz="3600" dirty="0">
                <a:solidFill>
                  <a:schemeClr val="dk1"/>
                </a:solidFill>
                <a:latin typeface="Calibri"/>
                <a:ea typeface="Calibri"/>
                <a:cs typeface="Calibri"/>
                <a:sym typeface="Calibri"/>
              </a:rPr>
              <a:t>1: Department of Biology, University of Northern </a:t>
            </a:r>
            <a:r>
              <a:rPr lang="en-US" sz="3600" dirty="0" smtClean="0">
                <a:solidFill>
                  <a:schemeClr val="dk1"/>
                </a:solidFill>
                <a:latin typeface="Calibri"/>
                <a:ea typeface="Calibri"/>
                <a:cs typeface="Calibri"/>
                <a:sym typeface="Calibri"/>
              </a:rPr>
              <a:t>Iowa	2</a:t>
            </a:r>
            <a:r>
              <a:rPr lang="en-US" sz="3600" dirty="0">
                <a:solidFill>
                  <a:schemeClr val="dk1"/>
                </a:solidFill>
                <a:latin typeface="Calibri"/>
                <a:ea typeface="Calibri"/>
                <a:cs typeface="Calibri"/>
                <a:sym typeface="Calibri"/>
              </a:rPr>
              <a:t>: Department of Natural Resource Ecology and Management, Iowa State University</a:t>
            </a:r>
            <a:endParaRPr sz="3600" dirty="0">
              <a:latin typeface="Calibri"/>
              <a:ea typeface="Calibri"/>
              <a:cs typeface="Calibri"/>
              <a:sym typeface="Calibri"/>
            </a:endParaRPr>
          </a:p>
        </p:txBody>
      </p:sp>
      <p:sp>
        <p:nvSpPr>
          <p:cNvPr id="49" name="Google Shape;49;p1"/>
          <p:cNvSpPr txBox="1">
            <a:spLocks noGrp="1"/>
          </p:cNvSpPr>
          <p:nvPr>
            <p:ph type="body" idx="19"/>
          </p:nvPr>
        </p:nvSpPr>
        <p:spPr>
          <a:xfrm>
            <a:off x="5410198" y="2618825"/>
            <a:ext cx="33528001" cy="961800"/>
          </a:xfrm>
          <a:prstGeom prst="rect">
            <a:avLst/>
          </a:prstGeom>
          <a:noFill/>
          <a:ln>
            <a:noFill/>
          </a:ln>
        </p:spPr>
        <p:txBody>
          <a:bodyPr spcFirstLastPara="1" wrap="square" lIns="91425" tIns="45700" rIns="91425" bIns="45700" anchor="t" anchorCtr="1">
            <a:normAutofit/>
          </a:bodyPr>
          <a:lstStyle/>
          <a:p>
            <a:pPr marL="0" lvl="0" indent="0" algn="ctr" rtl="0">
              <a:lnSpc>
                <a:spcPct val="90000"/>
              </a:lnSpc>
              <a:spcBef>
                <a:spcPts val="0"/>
              </a:spcBef>
              <a:spcAft>
                <a:spcPts val="0"/>
              </a:spcAft>
              <a:buClr>
                <a:srgbClr val="1F3864"/>
              </a:buClr>
              <a:buSzPts val="8140"/>
              <a:buFont typeface="Arial"/>
              <a:buNone/>
            </a:pPr>
            <a:r>
              <a:rPr lang="en-US" sz="6000" dirty="0" smtClean="0">
                <a:solidFill>
                  <a:schemeClr val="dk1"/>
                </a:solidFill>
                <a:latin typeface="Calibri"/>
                <a:ea typeface="Calibri"/>
                <a:cs typeface="Calibri"/>
                <a:sym typeface="Calibri"/>
              </a:rPr>
              <a:t>Sarah </a:t>
            </a:r>
            <a:r>
              <a:rPr lang="en-US" sz="6000" dirty="0">
                <a:solidFill>
                  <a:schemeClr val="dk1"/>
                </a:solidFill>
                <a:latin typeface="Calibri"/>
                <a:ea typeface="Calibri"/>
                <a:cs typeface="Calibri"/>
                <a:sym typeface="Calibri"/>
              </a:rPr>
              <a:t>Hanna</a:t>
            </a:r>
            <a:r>
              <a:rPr lang="en-US" sz="6000" baseline="30000" dirty="0">
                <a:solidFill>
                  <a:schemeClr val="dk1"/>
                </a:solidFill>
                <a:latin typeface="Calibri"/>
                <a:ea typeface="Calibri"/>
                <a:cs typeface="Calibri"/>
                <a:sym typeface="Calibri"/>
              </a:rPr>
              <a:t>1</a:t>
            </a:r>
            <a:r>
              <a:rPr lang="en-US" sz="6000" dirty="0">
                <a:solidFill>
                  <a:schemeClr val="dk1"/>
                </a:solidFill>
                <a:latin typeface="Calibri"/>
                <a:ea typeface="Calibri"/>
                <a:cs typeface="Calibri"/>
                <a:sym typeface="Calibri"/>
              </a:rPr>
              <a:t>, Martin Simonson</a:t>
            </a:r>
            <a:r>
              <a:rPr lang="en-US" sz="6000" baseline="30000" dirty="0">
                <a:solidFill>
                  <a:schemeClr val="dk1"/>
                </a:solidFill>
                <a:latin typeface="Calibri"/>
                <a:ea typeface="Calibri"/>
                <a:cs typeface="Calibri"/>
                <a:sym typeface="Calibri"/>
              </a:rPr>
              <a:t>2</a:t>
            </a:r>
            <a:r>
              <a:rPr lang="en-US" sz="6000" dirty="0">
                <a:solidFill>
                  <a:schemeClr val="dk1"/>
                </a:solidFill>
                <a:latin typeface="Calibri"/>
                <a:ea typeface="Calibri"/>
                <a:cs typeface="Calibri"/>
                <a:sym typeface="Calibri"/>
              </a:rPr>
              <a:t>, Michael Weber</a:t>
            </a:r>
            <a:r>
              <a:rPr lang="en-US" sz="6000" baseline="30000" dirty="0">
                <a:solidFill>
                  <a:schemeClr val="dk1"/>
                </a:solidFill>
                <a:latin typeface="Calibri"/>
                <a:ea typeface="Calibri"/>
                <a:cs typeface="Calibri"/>
                <a:sym typeface="Calibri"/>
              </a:rPr>
              <a:t>2</a:t>
            </a:r>
            <a:endParaRPr sz="6000" dirty="0">
              <a:latin typeface="Calibri"/>
              <a:ea typeface="Calibri"/>
              <a:cs typeface="Calibri"/>
              <a:sym typeface="Calibri"/>
            </a:endParaRPr>
          </a:p>
        </p:txBody>
      </p:sp>
      <p:sp>
        <p:nvSpPr>
          <p:cNvPr id="50" name="Google Shape;50;p1"/>
          <p:cNvSpPr txBox="1">
            <a:spLocks noGrp="1"/>
          </p:cNvSpPr>
          <p:nvPr>
            <p:ph type="body" idx="20"/>
          </p:nvPr>
        </p:nvSpPr>
        <p:spPr>
          <a:xfrm>
            <a:off x="5410199" y="465830"/>
            <a:ext cx="33528001" cy="2173500"/>
          </a:xfrm>
          <a:prstGeom prst="rect">
            <a:avLst/>
          </a:prstGeom>
          <a:solidFill>
            <a:srgbClr val="FFC000"/>
          </a:solidFill>
          <a:ln>
            <a:noFill/>
          </a:ln>
        </p:spPr>
        <p:txBody>
          <a:bodyPr spcFirstLastPara="1" wrap="square" lIns="91425" tIns="45700" rIns="91425" bIns="45700" anchor="t" anchorCtr="1">
            <a:normAutofit/>
          </a:bodyPr>
          <a:lstStyle/>
          <a:p>
            <a:pPr marL="0" lvl="0" indent="0" algn="ctr" rtl="0">
              <a:lnSpc>
                <a:spcPct val="90000"/>
              </a:lnSpc>
              <a:spcBef>
                <a:spcPts val="0"/>
              </a:spcBef>
              <a:spcAft>
                <a:spcPts val="0"/>
              </a:spcAft>
              <a:buClr>
                <a:srgbClr val="1F3864"/>
              </a:buClr>
              <a:buSzPts val="10637"/>
              <a:buFont typeface="Arial"/>
              <a:buNone/>
            </a:pPr>
            <a:r>
              <a:rPr lang="en-US" sz="7200" dirty="0">
                <a:latin typeface="Calibri"/>
                <a:ea typeface="Calibri"/>
                <a:cs typeface="Calibri"/>
                <a:sym typeface="Calibri"/>
              </a:rPr>
              <a:t>Temporal Analysis of Common Carp and Bigmouth Buffalo Electrofishing CPUE in Shallow Lakes of Northwest Iowa</a:t>
            </a:r>
            <a:endParaRPr sz="7200" dirty="0">
              <a:latin typeface="Calibri"/>
              <a:ea typeface="Calibri"/>
              <a:cs typeface="Calibri"/>
              <a:sym typeface="Calibri"/>
            </a:endParaRPr>
          </a:p>
        </p:txBody>
      </p:sp>
      <p:pic>
        <p:nvPicPr>
          <p:cNvPr id="51" name="Google Shape;51;p1"/>
          <p:cNvPicPr preferRelativeResize="0"/>
          <p:nvPr/>
        </p:nvPicPr>
        <p:blipFill rotWithShape="1">
          <a:blip r:embed="rId3">
            <a:alphaModFix/>
          </a:blip>
          <a:srcRect/>
          <a:stretch/>
        </p:blipFill>
        <p:spPr>
          <a:xfrm>
            <a:off x="11315951" y="14243331"/>
            <a:ext cx="9744491" cy="9988269"/>
          </a:xfrm>
          <a:prstGeom prst="rect">
            <a:avLst/>
          </a:prstGeom>
          <a:noFill/>
          <a:ln>
            <a:noFill/>
          </a:ln>
        </p:spPr>
      </p:pic>
      <p:pic>
        <p:nvPicPr>
          <p:cNvPr id="52" name="Google Shape;52;p1"/>
          <p:cNvPicPr preferRelativeResize="0"/>
          <p:nvPr/>
        </p:nvPicPr>
        <p:blipFill>
          <a:blip r:embed="rId4">
            <a:alphaModFix/>
          </a:blip>
          <a:stretch>
            <a:fillRect/>
          </a:stretch>
        </p:blipFill>
        <p:spPr>
          <a:xfrm>
            <a:off x="21845683" y="14055176"/>
            <a:ext cx="9757884" cy="10176424"/>
          </a:xfrm>
          <a:prstGeom prst="rect">
            <a:avLst/>
          </a:prstGeom>
          <a:noFill/>
          <a:ln>
            <a:noFill/>
          </a:ln>
        </p:spPr>
      </p:pic>
      <p:pic>
        <p:nvPicPr>
          <p:cNvPr id="53" name="Google Shape;53;p1"/>
          <p:cNvPicPr preferRelativeResize="0"/>
          <p:nvPr/>
        </p:nvPicPr>
        <p:blipFill>
          <a:blip r:embed="rId5">
            <a:alphaModFix/>
          </a:blip>
          <a:stretch>
            <a:fillRect/>
          </a:stretch>
        </p:blipFill>
        <p:spPr>
          <a:xfrm>
            <a:off x="21483654" y="5465326"/>
            <a:ext cx="10119913" cy="8240089"/>
          </a:xfrm>
          <a:prstGeom prst="rect">
            <a:avLst/>
          </a:prstGeom>
          <a:noFill/>
          <a:ln>
            <a:noFill/>
          </a:ln>
        </p:spPr>
      </p:pic>
      <p:pic>
        <p:nvPicPr>
          <p:cNvPr id="54" name="Google Shape;54;p1"/>
          <p:cNvPicPr preferRelativeResize="0"/>
          <p:nvPr/>
        </p:nvPicPr>
        <p:blipFill>
          <a:blip r:embed="rId6">
            <a:alphaModFix/>
          </a:blip>
          <a:stretch>
            <a:fillRect/>
          </a:stretch>
        </p:blipFill>
        <p:spPr>
          <a:xfrm>
            <a:off x="10967284" y="5465326"/>
            <a:ext cx="10093159" cy="8613540"/>
          </a:xfrm>
          <a:prstGeom prst="rect">
            <a:avLst/>
          </a:prstGeom>
          <a:noFill/>
          <a:ln>
            <a:noFill/>
          </a:ln>
        </p:spPr>
      </p:pic>
      <p:sp>
        <p:nvSpPr>
          <p:cNvPr id="55" name="Google Shape;55;p1"/>
          <p:cNvSpPr txBox="1">
            <a:spLocks noGrp="1"/>
          </p:cNvSpPr>
          <p:nvPr>
            <p:ph type="body" idx="17"/>
          </p:nvPr>
        </p:nvSpPr>
        <p:spPr>
          <a:xfrm>
            <a:off x="231715" y="22555200"/>
            <a:ext cx="10298998" cy="10168466"/>
          </a:xfrm>
          <a:prstGeom prst="rect">
            <a:avLst/>
          </a:prstGeom>
          <a:noFill/>
          <a:ln>
            <a:noFill/>
          </a:ln>
        </p:spPr>
        <p:txBody>
          <a:bodyPr spcFirstLastPara="1" wrap="square" lIns="228575" tIns="228575" rIns="228575" bIns="228575" anchor="t" anchorCtr="0">
            <a:noAutofit/>
          </a:bodyPr>
          <a:lstStyle/>
          <a:p>
            <a:pPr marL="0" lvl="0" indent="0" algn="l" rtl="0">
              <a:lnSpc>
                <a:spcPct val="115000"/>
              </a:lnSpc>
              <a:spcBef>
                <a:spcPts val="1200"/>
              </a:spcBef>
              <a:spcAft>
                <a:spcPts val="0"/>
              </a:spcAft>
              <a:buClr>
                <a:schemeClr val="dk1"/>
              </a:buClr>
              <a:buSzPts val="1100"/>
              <a:buNone/>
            </a:pPr>
            <a:r>
              <a:rPr lang="en-US" sz="2200" b="1" u="sng" dirty="0">
                <a:solidFill>
                  <a:srgbClr val="1F3864"/>
                </a:solidFill>
                <a:latin typeface="Calibri"/>
                <a:ea typeface="Calibri"/>
                <a:cs typeface="Calibri"/>
                <a:sym typeface="Calibri"/>
              </a:rPr>
              <a:t>Data Collection methods</a:t>
            </a:r>
            <a:endParaRPr sz="2200" b="1" u="sng" dirty="0">
              <a:solidFill>
                <a:srgbClr val="1F3864"/>
              </a:solidFill>
              <a:latin typeface="Calibri"/>
              <a:ea typeface="Calibri"/>
              <a:cs typeface="Calibri"/>
              <a:sym typeface="Calibri"/>
            </a:endParaRPr>
          </a:p>
          <a:p>
            <a:pPr marL="0" lvl="0" indent="457200" algn="l" rtl="0">
              <a:lnSpc>
                <a:spcPct val="115000"/>
              </a:lnSpc>
              <a:spcBef>
                <a:spcPts val="1200"/>
              </a:spcBef>
              <a:spcAft>
                <a:spcPts val="0"/>
              </a:spcAft>
              <a:buClr>
                <a:schemeClr val="dk1"/>
              </a:buClr>
              <a:buSzPts val="1100"/>
              <a:buFont typeface="Arial"/>
              <a:buNone/>
            </a:pPr>
            <a:r>
              <a:rPr lang="en-US" sz="2200" dirty="0">
                <a:solidFill>
                  <a:srgbClr val="1F3864"/>
                </a:solidFill>
                <a:latin typeface="Calibri"/>
                <a:ea typeface="Calibri"/>
                <a:cs typeface="Calibri"/>
                <a:sym typeface="Calibri"/>
              </a:rPr>
              <a:t>Electrofishing sampling occurred at five standard transects in Center Lake, and Five Island Lake. </a:t>
            </a:r>
            <a:endParaRPr sz="2200" dirty="0">
              <a:solidFill>
                <a:srgbClr val="1F386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200" dirty="0">
                <a:solidFill>
                  <a:srgbClr val="1F3864"/>
                </a:solidFill>
                <a:latin typeface="Calibri"/>
                <a:ea typeface="Calibri"/>
                <a:cs typeface="Calibri"/>
                <a:sym typeface="Calibri"/>
              </a:rPr>
              <a:t> </a:t>
            </a:r>
            <a:endParaRPr sz="2200" dirty="0">
              <a:solidFill>
                <a:srgbClr val="1F386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200" b="1" u="sng" dirty="0">
                <a:solidFill>
                  <a:srgbClr val="1F3864"/>
                </a:solidFill>
                <a:latin typeface="Calibri"/>
                <a:ea typeface="Calibri"/>
                <a:cs typeface="Calibri"/>
                <a:sym typeface="Calibri"/>
              </a:rPr>
              <a:t>GIS Mapping Methods</a:t>
            </a:r>
            <a:endParaRPr sz="2200" b="1" u="sng" dirty="0">
              <a:solidFill>
                <a:srgbClr val="1F3864"/>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200" dirty="0">
                <a:solidFill>
                  <a:srgbClr val="1F3864"/>
                </a:solidFill>
                <a:latin typeface="Calibri"/>
                <a:ea typeface="Calibri"/>
                <a:cs typeface="Calibri"/>
                <a:sym typeface="Calibri"/>
              </a:rPr>
              <a:t> 	Standard transects X, Y coordinates were uploaded into a geodatabase and plotted onto a topological base map. Points to Line tool was used to create a line feature class connecting appropriate coordinates to create the transect lines. This feature class was stored in the geodatabase. Each transect was duplicated twice resulting in three lines for each transect. Corresponding specie, transect, and average CPUE data was entered in to the attribute table of this feature class. This data was calculated prior using R. Feature class </a:t>
            </a:r>
            <a:r>
              <a:rPr lang="en-US" sz="2200" dirty="0" err="1">
                <a:solidFill>
                  <a:srgbClr val="1F3864"/>
                </a:solidFill>
                <a:latin typeface="Calibri"/>
                <a:ea typeface="Calibri"/>
                <a:cs typeface="Calibri"/>
                <a:sym typeface="Calibri"/>
              </a:rPr>
              <a:t>symbology</a:t>
            </a:r>
            <a:r>
              <a:rPr lang="en-US" sz="2200" dirty="0">
                <a:solidFill>
                  <a:srgbClr val="1F3864"/>
                </a:solidFill>
                <a:latin typeface="Calibri"/>
                <a:ea typeface="Calibri"/>
                <a:cs typeface="Calibri"/>
                <a:sym typeface="Calibri"/>
              </a:rPr>
              <a:t> was manipulated to display a quantity color gradient heat map with six classes. Map elements were added including legend, coordinate system, and scale bar. This process was used for both Center Lake and Five Island Lake maps.</a:t>
            </a:r>
            <a:endParaRPr sz="2200" dirty="0">
              <a:solidFill>
                <a:srgbClr val="1F3864"/>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r>
              <a:rPr lang="en-US" sz="2200" dirty="0">
                <a:solidFill>
                  <a:schemeClr val="dk1"/>
                </a:solidFill>
                <a:latin typeface="Calibri"/>
                <a:ea typeface="Calibri"/>
                <a:cs typeface="Calibri"/>
                <a:sym typeface="Calibri"/>
              </a:rPr>
              <a:t> </a:t>
            </a:r>
            <a:endParaRPr sz="2200" dirty="0">
              <a:solidFill>
                <a:schemeClr val="dk1"/>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r>
              <a:rPr lang="en-US" sz="2200" dirty="0">
                <a:solidFill>
                  <a:schemeClr val="dk1"/>
                </a:solidFill>
                <a:latin typeface="Calibri"/>
                <a:ea typeface="Calibri"/>
                <a:cs typeface="Calibri"/>
                <a:sym typeface="Calibri"/>
              </a:rPr>
              <a:t> </a:t>
            </a:r>
            <a:endParaRPr sz="22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2200" dirty="0">
                <a:solidFill>
                  <a:schemeClr val="dk1"/>
                </a:solidFill>
                <a:latin typeface="Calibri"/>
                <a:ea typeface="Calibri"/>
                <a:cs typeface="Calibri"/>
                <a:sym typeface="Calibri"/>
              </a:rPr>
              <a:t> </a:t>
            </a:r>
            <a:endParaRPr sz="2200" dirty="0">
              <a:solidFill>
                <a:schemeClr val="dk1"/>
              </a:solidFill>
              <a:latin typeface="Calibri"/>
              <a:ea typeface="Calibri"/>
              <a:cs typeface="Calibri"/>
              <a:sym typeface="Calibri"/>
            </a:endParaRPr>
          </a:p>
          <a:p>
            <a:pPr marL="0" lvl="0" indent="0" algn="l" rtl="0">
              <a:spcBef>
                <a:spcPts val="1200"/>
              </a:spcBef>
              <a:spcAft>
                <a:spcPts val="0"/>
              </a:spcAft>
              <a:buClr>
                <a:srgbClr val="1F3864"/>
              </a:buClr>
              <a:buSzPts val="2500"/>
              <a:buNone/>
            </a:pPr>
            <a:endParaRPr sz="2200" dirty="0">
              <a:latin typeface="Calibri"/>
              <a:ea typeface="Calibri"/>
              <a:cs typeface="Calibri"/>
              <a:sym typeface="Calibri"/>
            </a:endParaRPr>
          </a:p>
        </p:txBody>
      </p:sp>
      <p:sp>
        <p:nvSpPr>
          <p:cNvPr id="57" name="Google Shape;57;p1"/>
          <p:cNvSpPr txBox="1">
            <a:spLocks noGrp="1"/>
          </p:cNvSpPr>
          <p:nvPr>
            <p:ph type="body" idx="14"/>
          </p:nvPr>
        </p:nvSpPr>
        <p:spPr>
          <a:xfrm>
            <a:off x="33161619" y="28340938"/>
            <a:ext cx="10052100" cy="846300"/>
          </a:xfrm>
          <a:prstGeom prst="rect">
            <a:avLst/>
          </a:prstGeom>
          <a:noFill/>
          <a:ln>
            <a:noFill/>
          </a:ln>
        </p:spPr>
        <p:txBody>
          <a:bodyPr spcFirstLastPara="1" wrap="square" lIns="228575" tIns="228575" rIns="228575" bIns="228575" anchor="t" anchorCtr="0">
            <a:noAutofit/>
          </a:bodyPr>
          <a:lstStyle/>
          <a:p>
            <a:pPr marL="0" lvl="0" indent="0" algn="l" rtl="0">
              <a:spcBef>
                <a:spcPts val="0"/>
              </a:spcBef>
              <a:spcAft>
                <a:spcPts val="0"/>
              </a:spcAft>
              <a:buClr>
                <a:srgbClr val="1F3864"/>
              </a:buClr>
              <a:buSzPts val="2500"/>
              <a:buNone/>
            </a:pPr>
            <a:endParaRPr/>
          </a:p>
        </p:txBody>
      </p:sp>
      <p:sp>
        <p:nvSpPr>
          <p:cNvPr id="25" name="Google Shape;40;p1"/>
          <p:cNvSpPr txBox="1">
            <a:spLocks noGrp="1"/>
          </p:cNvSpPr>
          <p:nvPr>
            <p:ph type="body" idx="7"/>
          </p:nvPr>
        </p:nvSpPr>
        <p:spPr>
          <a:xfrm>
            <a:off x="33164919" y="13806689"/>
            <a:ext cx="10278671" cy="1015632"/>
          </a:xfrm>
          <a:prstGeom prst="rect">
            <a:avLst/>
          </a:prstGeom>
          <a:solidFill>
            <a:schemeClr val="accent4"/>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smtClean="0">
                <a:latin typeface="+mj-lt"/>
              </a:rPr>
              <a:t>Discussion</a:t>
            </a:r>
          </a:p>
        </p:txBody>
      </p:sp>
      <p:sp>
        <p:nvSpPr>
          <p:cNvPr id="26" name="Google Shape;40;p1"/>
          <p:cNvSpPr txBox="1">
            <a:spLocks noGrp="1"/>
          </p:cNvSpPr>
          <p:nvPr>
            <p:ph type="body" idx="7"/>
          </p:nvPr>
        </p:nvSpPr>
        <p:spPr>
          <a:xfrm>
            <a:off x="33164919" y="24073545"/>
            <a:ext cx="10278672" cy="1015632"/>
          </a:xfrm>
          <a:prstGeom prst="rect">
            <a:avLst/>
          </a:prstGeom>
          <a:solidFill>
            <a:schemeClr val="accent4"/>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smtClean="0">
                <a:latin typeface="+mj-lt"/>
              </a:rPr>
              <a:t>Acknowledgements</a:t>
            </a:r>
          </a:p>
        </p:txBody>
      </p:sp>
      <p:sp>
        <p:nvSpPr>
          <p:cNvPr id="27" name="Google Shape;40;p1"/>
          <p:cNvSpPr txBox="1">
            <a:spLocks noGrp="1"/>
          </p:cNvSpPr>
          <p:nvPr>
            <p:ph type="body" idx="7"/>
          </p:nvPr>
        </p:nvSpPr>
        <p:spPr>
          <a:xfrm>
            <a:off x="33164919" y="27183451"/>
            <a:ext cx="10272372" cy="1015632"/>
          </a:xfrm>
          <a:prstGeom prst="rect">
            <a:avLst/>
          </a:prstGeom>
          <a:solidFill>
            <a:schemeClr val="accent4"/>
          </a:solidFill>
          <a:ln>
            <a:noFill/>
          </a:ln>
        </p:spPr>
        <p:txBody>
          <a:bodyPr spcFirstLastPara="1" wrap="square" lIns="91425" tIns="91425" rIns="91425" bIns="91425" anchor="ctr" anchorCtr="0">
            <a:spAutoFit/>
          </a:bodyPr>
          <a:lstStyle/>
          <a:p>
            <a:pPr marL="0" lvl="0" indent="0" algn="ctr" rtl="0">
              <a:spcBef>
                <a:spcPts val="0"/>
              </a:spcBef>
              <a:spcAft>
                <a:spcPts val="0"/>
              </a:spcAft>
              <a:buClr>
                <a:srgbClr val="1F3864"/>
              </a:buClr>
              <a:buSzPts val="3700"/>
              <a:buNone/>
            </a:pPr>
            <a:r>
              <a:rPr lang="en-US" sz="5400" dirty="0" smtClean="0">
                <a:latin typeface="+mj-lt"/>
              </a:rPr>
              <a:t>References</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320" y="58273"/>
            <a:ext cx="4656514" cy="3833158"/>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44563" y="465831"/>
            <a:ext cx="4159293" cy="2562750"/>
          </a:xfrm>
          <a:prstGeom prst="rect">
            <a:avLst/>
          </a:prstGeom>
        </p:spPr>
      </p:pic>
    </p:spTree>
  </p:cSld>
  <p:clrMapOvr>
    <a:masterClrMapping/>
  </p:clrMapOvr>
</p:sld>
</file>

<file path=ppt/theme/theme1.xml><?xml version="1.0" encoding="utf-8"?>
<a:theme xmlns:a="http://schemas.openxmlformats.org/drawingml/2006/main"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618</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36x48-Template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PosterPresentations.com</dc:creator>
  <cp:lastModifiedBy>Simonson, Martin A</cp:lastModifiedBy>
  <cp:revision>6</cp:revision>
  <dcterms:created xsi:type="dcterms:W3CDTF">2012-02-03T19:11:35Z</dcterms:created>
  <dcterms:modified xsi:type="dcterms:W3CDTF">2020-02-19T21:48:46Z</dcterms:modified>
</cp:coreProperties>
</file>