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63" r:id="rId4"/>
    <p:sldId id="266" r:id="rId5"/>
    <p:sldId id="264" r:id="rId6"/>
  </p:sldIdLst>
  <p:sldSz cx="9144000" cy="6858000" type="screen4x3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38" autoAdjust="0"/>
    <p:restoredTop sz="94660"/>
  </p:normalViewPr>
  <p:slideViewPr>
    <p:cSldViewPr snapToGrid="0">
      <p:cViewPr>
        <p:scale>
          <a:sx n="110" d="100"/>
          <a:sy n="110" d="100"/>
        </p:scale>
        <p:origin x="180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5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1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6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4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1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3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3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4DF7B-FE66-46BD-B5FF-DAABDB94D6B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1075" y="31286"/>
            <a:ext cx="3675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Patrol Supplier Schedule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17250"/>
            <a:ext cx="9144000" cy="4571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23573" y="31530"/>
            <a:ext cx="1145219" cy="276999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DBC- Planning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40504" y="580568"/>
          <a:ext cx="8320946" cy="5634855"/>
        </p:xfrm>
        <a:graphic>
          <a:graphicData uri="http://schemas.openxmlformats.org/drawingml/2006/table">
            <a:tbl>
              <a:tblPr/>
              <a:tblGrid>
                <a:gridCol w="354169">
                  <a:extLst>
                    <a:ext uri="{9D8B030D-6E8A-4147-A177-3AD203B41FA5}">
                      <a16:colId xmlns:a16="http://schemas.microsoft.com/office/drawing/2014/main" val="373381135"/>
                    </a:ext>
                  </a:extLst>
                </a:gridCol>
                <a:gridCol w="1258414">
                  <a:extLst>
                    <a:ext uri="{9D8B030D-6E8A-4147-A177-3AD203B41FA5}">
                      <a16:colId xmlns:a16="http://schemas.microsoft.com/office/drawing/2014/main" val="206681982"/>
                    </a:ext>
                  </a:extLst>
                </a:gridCol>
                <a:gridCol w="802932">
                  <a:extLst>
                    <a:ext uri="{9D8B030D-6E8A-4147-A177-3AD203B41FA5}">
                      <a16:colId xmlns:a16="http://schemas.microsoft.com/office/drawing/2014/main" val="2527920995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2833282361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2613061681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2174218430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2732960700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3580210812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2833152923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2104552273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3483600693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3119124832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2442158481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1193298132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422609151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2244797564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318655974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2151609332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2792011574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2882787657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99007694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410622203"/>
                    </a:ext>
                  </a:extLst>
                </a:gridCol>
                <a:gridCol w="239891">
                  <a:extLst>
                    <a:ext uri="{9D8B030D-6E8A-4147-A177-3AD203B41FA5}">
                      <a16:colId xmlns:a16="http://schemas.microsoft.com/office/drawing/2014/main" val="1167855621"/>
                    </a:ext>
                  </a:extLst>
                </a:gridCol>
                <a:gridCol w="722690">
                  <a:extLst>
                    <a:ext uri="{9D8B030D-6E8A-4147-A177-3AD203B41FA5}">
                      <a16:colId xmlns:a16="http://schemas.microsoft.com/office/drawing/2014/main" val="3534466066"/>
                    </a:ext>
                  </a:extLst>
                </a:gridCol>
              </a:tblGrid>
              <a:tr h="198594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No.</a:t>
                      </a:r>
                      <a:endParaRPr lang="en-US" sz="1200" dirty="0"/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PIC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Feb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Mar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Apr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May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Jun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Remark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56957"/>
                  </a:ext>
                </a:extLst>
              </a:tr>
              <a:tr h="226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562306"/>
                  </a:ext>
                </a:extLst>
              </a:tr>
              <a:tr h="45465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List check items</a:t>
                      </a:r>
                      <a:r>
                        <a:rPr lang="en-US" sz="1000" b="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point 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Ms.Sikharin Agm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58874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Setting Organization team Patrol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Ms.Sikharin Agm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540407"/>
                  </a:ext>
                </a:extLst>
              </a:tr>
              <a:tr h="430086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Training</a:t>
                      </a:r>
                      <a:r>
                        <a:rPr lang="en-US" sz="1000" b="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member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Ms.Sikhain Agm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018534"/>
                  </a:ext>
                </a:extLst>
              </a:tr>
              <a:tr h="42612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Supplier information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Ms.Arporn Amgr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68468"/>
                  </a:ext>
                </a:extLst>
              </a:tr>
              <a:tr h="549509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Supplier patrol</a:t>
                      </a:r>
                      <a:r>
                        <a:rPr kumimoji="1" lang="en-US" altLang="ja-JP" sz="1000" b="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-1</a:t>
                      </a:r>
                      <a:endParaRPr kumimoji="1" lang="en-US" altLang="ja-JP" sz="1000" b="0" dirty="0" smtClean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kumimoji="1" lang="en-US" altLang="ja-JP" sz="900" b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1.SHIN</a:t>
                      </a:r>
                      <a:r>
                        <a:rPr kumimoji="1" lang="en-US" altLang="ja-JP" sz="900" b="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HEUNG</a:t>
                      </a:r>
                      <a:endParaRPr kumimoji="1" lang="en-US" altLang="ja-JP" sz="900" b="0" dirty="0" smtClean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kumimoji="1" lang="en-US" altLang="ja-JP" sz="900" b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2.MITSUWA</a:t>
                      </a:r>
                      <a:r>
                        <a:rPr kumimoji="1" lang="en-US" altLang="ja-JP" sz="900" b="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KORAT</a:t>
                      </a:r>
                      <a:endParaRPr kumimoji="1" lang="en-US" altLang="ja-JP" sz="900" b="0" dirty="0" smtClean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kumimoji="1" lang="en-US" altLang="ja-JP" sz="900" b="0" dirty="0" smtClean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All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429872"/>
                  </a:ext>
                </a:extLst>
              </a:tr>
              <a:tr h="539869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Problem report -1</a:t>
                      </a:r>
                      <a:endParaRPr kumimoji="1" lang="ja-JP" altLang="en-US" sz="10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Ms.Phornsiri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19760"/>
                  </a:ext>
                </a:extLst>
              </a:tr>
              <a:tr h="500126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Supplier patrol</a:t>
                      </a:r>
                      <a:r>
                        <a:rPr kumimoji="1" lang="en-US" altLang="ja-JP" sz="1050" b="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-2</a:t>
                      </a:r>
                      <a:endParaRPr kumimoji="1" lang="en-US" altLang="ja-JP" sz="1050" b="0" dirty="0" smtClean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kumimoji="1" lang="en-US" altLang="ja-JP" sz="900" b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1.TRIO</a:t>
                      </a:r>
                    </a:p>
                    <a:p>
                      <a:r>
                        <a:rPr kumimoji="1" lang="en-US" altLang="ja-JP" sz="900" b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2.</a:t>
                      </a:r>
                      <a:r>
                        <a:rPr kumimoji="1" lang="en-US" altLang="ja-JP" sz="900" b="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KORAT MATSUSHITA</a:t>
                      </a:r>
                      <a:endParaRPr kumimoji="1" lang="en-US" altLang="ja-JP" sz="900" b="0" dirty="0" smtClean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824701"/>
                  </a:ext>
                </a:extLst>
              </a:tr>
              <a:tr h="500126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Supplier patrol</a:t>
                      </a:r>
                      <a:r>
                        <a:rPr kumimoji="1" lang="en-US" altLang="ja-JP" sz="1050" b="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-3</a:t>
                      </a:r>
                      <a:endParaRPr kumimoji="1" lang="en-US" altLang="ja-JP" sz="1050" b="0" dirty="0" smtClean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kumimoji="1" lang="en-US" altLang="ja-JP" sz="900" b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1.TAPACO</a:t>
                      </a:r>
                      <a:r>
                        <a:rPr kumimoji="1" lang="en-US" altLang="ja-JP" sz="900" b="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KABINBURI</a:t>
                      </a:r>
                      <a:endParaRPr kumimoji="1" lang="en-US" altLang="ja-JP" sz="900" b="0" dirty="0" smtClean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kumimoji="1" lang="en-US" altLang="ja-JP" sz="900" b="0" dirty="0" smtClean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396518"/>
                  </a:ext>
                </a:extLst>
              </a:tr>
              <a:tr h="32773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Problem</a:t>
                      </a:r>
                      <a:r>
                        <a:rPr kumimoji="1" lang="en-US" altLang="ja-JP" sz="1000" b="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report -2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Ms.Sikharin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767453"/>
                  </a:ext>
                </a:extLst>
              </a:tr>
              <a:tr h="39742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Progressive follow up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Ms.Sikharin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596395"/>
                  </a:ext>
                </a:extLst>
              </a:tr>
              <a:tr h="39742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Summary report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Ms.Sikharin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121958"/>
                  </a:ext>
                </a:extLst>
              </a:tr>
            </a:tbl>
          </a:graphicData>
        </a:graphic>
      </p:graphicFrame>
      <p:sp>
        <p:nvSpPr>
          <p:cNvPr id="8" name="Flowchart: Merge 7"/>
          <p:cNvSpPr/>
          <p:nvPr/>
        </p:nvSpPr>
        <p:spPr>
          <a:xfrm>
            <a:off x="3355758" y="1065320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erge 8"/>
          <p:cNvSpPr/>
          <p:nvPr/>
        </p:nvSpPr>
        <p:spPr>
          <a:xfrm>
            <a:off x="3357235" y="1572828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erge 11"/>
          <p:cNvSpPr/>
          <p:nvPr/>
        </p:nvSpPr>
        <p:spPr>
          <a:xfrm>
            <a:off x="3616168" y="2118241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erge 12"/>
          <p:cNvSpPr/>
          <p:nvPr/>
        </p:nvSpPr>
        <p:spPr>
          <a:xfrm>
            <a:off x="3616168" y="2559732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erge 13"/>
          <p:cNvSpPr/>
          <p:nvPr/>
        </p:nvSpPr>
        <p:spPr>
          <a:xfrm>
            <a:off x="3873620" y="3021369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73620" y="2831765"/>
            <a:ext cx="1051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SHIN HEUNG</a:t>
            </a:r>
            <a:endParaRPr lang="en-US" sz="1100" dirty="0"/>
          </a:p>
        </p:txBody>
      </p:sp>
      <p:sp>
        <p:nvSpPr>
          <p:cNvPr id="18" name="Flowchart: Merge 17"/>
          <p:cNvSpPr/>
          <p:nvPr/>
        </p:nvSpPr>
        <p:spPr>
          <a:xfrm>
            <a:off x="4386089" y="3282979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86089" y="3093375"/>
            <a:ext cx="1411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MITSUWA KORAT</a:t>
            </a:r>
            <a:endParaRPr lang="en-US" sz="1100" dirty="0"/>
          </a:p>
        </p:txBody>
      </p:sp>
      <p:sp>
        <p:nvSpPr>
          <p:cNvPr id="22" name="Flowchart: Merge 21"/>
          <p:cNvSpPr/>
          <p:nvPr/>
        </p:nvSpPr>
        <p:spPr>
          <a:xfrm>
            <a:off x="3868652" y="3582541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erge 22"/>
          <p:cNvSpPr/>
          <p:nvPr/>
        </p:nvSpPr>
        <p:spPr>
          <a:xfrm>
            <a:off x="4166104" y="3691788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Merge 23"/>
          <p:cNvSpPr/>
          <p:nvPr/>
        </p:nvSpPr>
        <p:spPr>
          <a:xfrm>
            <a:off x="4432992" y="3798166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erge 24"/>
          <p:cNvSpPr/>
          <p:nvPr/>
        </p:nvSpPr>
        <p:spPr>
          <a:xfrm>
            <a:off x="4698286" y="3882476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Merge 25"/>
          <p:cNvSpPr/>
          <p:nvPr/>
        </p:nvSpPr>
        <p:spPr>
          <a:xfrm>
            <a:off x="4904385" y="4159362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185117" y="4103220"/>
            <a:ext cx="1538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KORAT MATSUSHITA</a:t>
            </a:r>
            <a:endParaRPr lang="en-US" sz="1100" dirty="0"/>
          </a:p>
        </p:txBody>
      </p:sp>
      <p:sp>
        <p:nvSpPr>
          <p:cNvPr id="32" name="Flowchart: Merge 31"/>
          <p:cNvSpPr/>
          <p:nvPr/>
        </p:nvSpPr>
        <p:spPr>
          <a:xfrm>
            <a:off x="6934942" y="4800759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Merge 33"/>
          <p:cNvSpPr/>
          <p:nvPr/>
        </p:nvSpPr>
        <p:spPr>
          <a:xfrm>
            <a:off x="4957651" y="5146430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Merge 34"/>
          <p:cNvSpPr/>
          <p:nvPr/>
        </p:nvSpPr>
        <p:spPr>
          <a:xfrm>
            <a:off x="5443486" y="5150587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Merge 35"/>
          <p:cNvSpPr/>
          <p:nvPr/>
        </p:nvSpPr>
        <p:spPr>
          <a:xfrm>
            <a:off x="5709819" y="5156227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Merge 36"/>
          <p:cNvSpPr/>
          <p:nvPr/>
        </p:nvSpPr>
        <p:spPr>
          <a:xfrm>
            <a:off x="4382079" y="5511895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erge 37"/>
          <p:cNvSpPr/>
          <p:nvPr/>
        </p:nvSpPr>
        <p:spPr>
          <a:xfrm>
            <a:off x="4892595" y="5511895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Merge 38"/>
          <p:cNvSpPr/>
          <p:nvPr/>
        </p:nvSpPr>
        <p:spPr>
          <a:xfrm>
            <a:off x="5669959" y="5534088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Merge 39"/>
          <p:cNvSpPr/>
          <p:nvPr/>
        </p:nvSpPr>
        <p:spPr>
          <a:xfrm>
            <a:off x="6226731" y="5529651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Merge 40"/>
          <p:cNvSpPr/>
          <p:nvPr/>
        </p:nvSpPr>
        <p:spPr>
          <a:xfrm>
            <a:off x="3868652" y="5930630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Merge 41"/>
          <p:cNvSpPr/>
          <p:nvPr/>
        </p:nvSpPr>
        <p:spPr>
          <a:xfrm>
            <a:off x="4112838" y="5930630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Merge 42"/>
          <p:cNvSpPr/>
          <p:nvPr/>
        </p:nvSpPr>
        <p:spPr>
          <a:xfrm>
            <a:off x="4384848" y="5926535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erge 43"/>
          <p:cNvSpPr/>
          <p:nvPr/>
        </p:nvSpPr>
        <p:spPr>
          <a:xfrm>
            <a:off x="4646712" y="5922440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Merge 44"/>
          <p:cNvSpPr/>
          <p:nvPr/>
        </p:nvSpPr>
        <p:spPr>
          <a:xfrm>
            <a:off x="4925098" y="5930629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Merge 45"/>
          <p:cNvSpPr/>
          <p:nvPr/>
        </p:nvSpPr>
        <p:spPr>
          <a:xfrm>
            <a:off x="5427252" y="5930629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Merge 46"/>
          <p:cNvSpPr/>
          <p:nvPr/>
        </p:nvSpPr>
        <p:spPr>
          <a:xfrm>
            <a:off x="5671812" y="5926535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Merge 47"/>
          <p:cNvSpPr/>
          <p:nvPr/>
        </p:nvSpPr>
        <p:spPr>
          <a:xfrm>
            <a:off x="5948681" y="5922440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Merge 48"/>
          <p:cNvSpPr/>
          <p:nvPr/>
        </p:nvSpPr>
        <p:spPr>
          <a:xfrm>
            <a:off x="6225550" y="5922440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995509" y="578072"/>
            <a:ext cx="17060" cy="5633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Flowchart: Off-page Connector 10"/>
          <p:cNvSpPr/>
          <p:nvPr/>
        </p:nvSpPr>
        <p:spPr>
          <a:xfrm>
            <a:off x="4876800" y="357351"/>
            <a:ext cx="409903" cy="27326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Now</a:t>
            </a:r>
            <a:endParaRPr 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5803513" y="3938858"/>
            <a:ext cx="1036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TRIO</a:t>
            </a:r>
            <a:endParaRPr lang="en-US" sz="1100" dirty="0"/>
          </a:p>
        </p:txBody>
      </p:sp>
      <p:sp>
        <p:nvSpPr>
          <p:cNvPr id="55" name="Flowchart: Merge 54"/>
          <p:cNvSpPr/>
          <p:nvPr/>
        </p:nvSpPr>
        <p:spPr>
          <a:xfrm>
            <a:off x="5998283" y="4143920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26" idx="3"/>
            <a:endCxn id="55" idx="1"/>
          </p:cNvCxnSpPr>
          <p:nvPr/>
        </p:nvCxnSpPr>
        <p:spPr>
          <a:xfrm flipV="1">
            <a:off x="4984284" y="4192747"/>
            <a:ext cx="1040632" cy="1544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063365" y="4351927"/>
            <a:ext cx="552012" cy="129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Merge 57"/>
          <p:cNvSpPr/>
          <p:nvPr/>
        </p:nvSpPr>
        <p:spPr>
          <a:xfrm>
            <a:off x="6591169" y="4310763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Merge 58"/>
          <p:cNvSpPr/>
          <p:nvPr/>
        </p:nvSpPr>
        <p:spPr>
          <a:xfrm>
            <a:off x="7691664" y="4791399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7022535" y="4840226"/>
            <a:ext cx="692176" cy="54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32519" y="4556875"/>
            <a:ext cx="144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TAPACO</a:t>
            </a:r>
            <a:endParaRPr lang="en-US" sz="1100" dirty="0"/>
          </a:p>
        </p:txBody>
      </p:sp>
      <p:sp>
        <p:nvSpPr>
          <p:cNvPr id="62" name="Flowchart: Merge 61"/>
          <p:cNvSpPr/>
          <p:nvPr/>
        </p:nvSpPr>
        <p:spPr>
          <a:xfrm>
            <a:off x="5956833" y="5150587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erge 62"/>
          <p:cNvSpPr/>
          <p:nvPr/>
        </p:nvSpPr>
        <p:spPr>
          <a:xfrm>
            <a:off x="6220792" y="5148211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Merge 63"/>
          <p:cNvSpPr/>
          <p:nvPr/>
        </p:nvSpPr>
        <p:spPr>
          <a:xfrm>
            <a:off x="6480943" y="5164408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erge 64"/>
          <p:cNvSpPr/>
          <p:nvPr/>
        </p:nvSpPr>
        <p:spPr>
          <a:xfrm>
            <a:off x="6744902" y="5162032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Merge 65"/>
          <p:cNvSpPr/>
          <p:nvPr/>
        </p:nvSpPr>
        <p:spPr>
          <a:xfrm>
            <a:off x="6730237" y="5547745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Merge 66"/>
          <p:cNvSpPr/>
          <p:nvPr/>
        </p:nvSpPr>
        <p:spPr>
          <a:xfrm>
            <a:off x="7233743" y="5554767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Merge 67"/>
          <p:cNvSpPr/>
          <p:nvPr/>
        </p:nvSpPr>
        <p:spPr>
          <a:xfrm>
            <a:off x="6480871" y="5924707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Merge 68"/>
          <p:cNvSpPr/>
          <p:nvPr/>
        </p:nvSpPr>
        <p:spPr>
          <a:xfrm>
            <a:off x="6725431" y="5920613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Merge 69"/>
          <p:cNvSpPr/>
          <p:nvPr/>
        </p:nvSpPr>
        <p:spPr>
          <a:xfrm>
            <a:off x="7002300" y="5916518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Merge 70"/>
          <p:cNvSpPr/>
          <p:nvPr/>
        </p:nvSpPr>
        <p:spPr>
          <a:xfrm>
            <a:off x="7279169" y="5916518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1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5208" y="653761"/>
            <a:ext cx="1899366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Evaluation Result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-  TRIO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557049" y="483476"/>
            <a:ext cx="33113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1) 5S</a:t>
            </a:r>
          </a:p>
          <a:p>
            <a:r>
              <a:rPr lang="en-US" sz="1400" dirty="0" smtClean="0"/>
              <a:t>2) Visible</a:t>
            </a:r>
          </a:p>
          <a:p>
            <a:r>
              <a:rPr lang="en-US" sz="1400" dirty="0" smtClean="0"/>
              <a:t>     - Production Area</a:t>
            </a:r>
          </a:p>
          <a:p>
            <a:r>
              <a:rPr lang="en-US" sz="1400" dirty="0" smtClean="0"/>
              <a:t>     - QC Process</a:t>
            </a:r>
          </a:p>
          <a:p>
            <a:r>
              <a:rPr lang="en-US" sz="1400" dirty="0" smtClean="0"/>
              <a:t>     - Finished Product &amp; Shipping Area</a:t>
            </a:r>
          </a:p>
          <a:p>
            <a:r>
              <a:rPr lang="en-US" sz="1400" dirty="0" smtClean="0"/>
              <a:t>3) Quality Control</a:t>
            </a:r>
          </a:p>
          <a:p>
            <a:r>
              <a:rPr lang="en-US" sz="1400" dirty="0" smtClean="0"/>
              <a:t>4) Stock Control</a:t>
            </a:r>
          </a:p>
          <a:p>
            <a:r>
              <a:rPr lang="en-US" sz="1400" dirty="0" smtClean="0"/>
              <a:t>5) Package Control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4083" y="84082"/>
            <a:ext cx="886022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b="1" u="sng" dirty="0"/>
              <a:t>Topic Evaluation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949420" y="778697"/>
            <a:ext cx="767255" cy="725215"/>
          </a:xfrm>
          <a:prstGeom prst="rightArrow">
            <a:avLst/>
          </a:prstGeom>
          <a:gradFill flip="none" rotWithShape="1">
            <a:gsLst>
              <a:gs pos="0">
                <a:srgbClr val="3366FF">
                  <a:tint val="66000"/>
                  <a:satMod val="160000"/>
                </a:srgbClr>
              </a:gs>
              <a:gs pos="50000">
                <a:srgbClr val="3366FF">
                  <a:tint val="44500"/>
                  <a:satMod val="160000"/>
                </a:srgbClr>
              </a:gs>
              <a:gs pos="100000">
                <a:srgbClr val="3366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20362" y="741713"/>
            <a:ext cx="0" cy="16651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17309" y="902990"/>
            <a:ext cx="489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sz="2000" dirty="0">
              <a:solidFill>
                <a:srgbClr val="00B05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673" y="376504"/>
            <a:ext cx="2487007" cy="2231930"/>
          </a:xfrm>
          <a:prstGeom prst="rect">
            <a:avLst/>
          </a:prstGeom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256370"/>
              </p:ext>
            </p:extLst>
          </p:nvPr>
        </p:nvGraphicFramePr>
        <p:xfrm>
          <a:off x="749905" y="2338129"/>
          <a:ext cx="7558082" cy="4477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Worksheet" r:id="rId4" imgW="12620524" imgH="10268012" progId="Excel.Sheet.12">
                  <p:embed/>
                </p:oleObj>
              </mc:Choice>
              <mc:Fallback>
                <p:oleObj name="Worksheet" r:id="rId4" imgW="12620524" imgH="10268012" progId="Excel.Shee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9905" y="2338129"/>
                        <a:ext cx="7558082" cy="4477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73086"/>
              </p:ext>
            </p:extLst>
          </p:nvPr>
        </p:nvGraphicFramePr>
        <p:xfrm>
          <a:off x="1855971" y="6859260"/>
          <a:ext cx="4394201" cy="790575"/>
        </p:xfrm>
        <a:graphic>
          <a:graphicData uri="http://schemas.openxmlformats.org/drawingml/2006/table">
            <a:tbl>
              <a:tblPr/>
              <a:tblGrid>
                <a:gridCol w="850286">
                  <a:extLst>
                    <a:ext uri="{9D8B030D-6E8A-4147-A177-3AD203B41FA5}">
                      <a16:colId xmlns:a16="http://schemas.microsoft.com/office/drawing/2014/main" val="951282545"/>
                    </a:ext>
                  </a:extLst>
                </a:gridCol>
                <a:gridCol w="751932">
                  <a:extLst>
                    <a:ext uri="{9D8B030D-6E8A-4147-A177-3AD203B41FA5}">
                      <a16:colId xmlns:a16="http://schemas.microsoft.com/office/drawing/2014/main" val="2126798531"/>
                    </a:ext>
                  </a:extLst>
                </a:gridCol>
                <a:gridCol w="1154866">
                  <a:extLst>
                    <a:ext uri="{9D8B030D-6E8A-4147-A177-3AD203B41FA5}">
                      <a16:colId xmlns:a16="http://schemas.microsoft.com/office/drawing/2014/main" val="2366570005"/>
                    </a:ext>
                  </a:extLst>
                </a:gridCol>
                <a:gridCol w="1027957">
                  <a:extLst>
                    <a:ext uri="{9D8B030D-6E8A-4147-A177-3AD203B41FA5}">
                      <a16:colId xmlns:a16="http://schemas.microsoft.com/office/drawing/2014/main" val="370809371"/>
                    </a:ext>
                  </a:extLst>
                </a:gridCol>
                <a:gridCol w="609160">
                  <a:extLst>
                    <a:ext uri="{9D8B030D-6E8A-4147-A177-3AD203B41FA5}">
                      <a16:colId xmlns:a16="http://schemas.microsoft.com/office/drawing/2014/main" val="1416941201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Supplier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 (items)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Std. WIP of Box (Pcs).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Box support (Pcs.)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68975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19,895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56,680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378701"/>
                  </a:ext>
                </a:extLst>
              </a:tr>
            </a:tbl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136563"/>
              </p:ext>
            </p:extLst>
          </p:nvPr>
        </p:nvGraphicFramePr>
        <p:xfrm>
          <a:off x="3972344" y="1538029"/>
          <a:ext cx="27622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Worksheet" r:id="rId6" imgW="2762318" imgH="800156" progId="Excel.Sheet.12">
                  <p:embed/>
                </p:oleObj>
              </mc:Choice>
              <mc:Fallback>
                <p:oleObj name="Worksheet" r:id="rId6" imgW="2762318" imgH="8001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72344" y="1538029"/>
                        <a:ext cx="27622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444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213528"/>
              </p:ext>
            </p:extLst>
          </p:nvPr>
        </p:nvGraphicFramePr>
        <p:xfrm>
          <a:off x="105105" y="619234"/>
          <a:ext cx="8870729" cy="598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723">
                  <a:extLst>
                    <a:ext uri="{9D8B030D-6E8A-4147-A177-3AD203B41FA5}">
                      <a16:colId xmlns:a16="http://schemas.microsoft.com/office/drawing/2014/main" val="1455993784"/>
                    </a:ext>
                  </a:extLst>
                </a:gridCol>
                <a:gridCol w="294723">
                  <a:extLst>
                    <a:ext uri="{9D8B030D-6E8A-4147-A177-3AD203B41FA5}">
                      <a16:colId xmlns:a16="http://schemas.microsoft.com/office/drawing/2014/main" val="1177563773"/>
                    </a:ext>
                  </a:extLst>
                </a:gridCol>
                <a:gridCol w="4426740">
                  <a:extLst>
                    <a:ext uri="{9D8B030D-6E8A-4147-A177-3AD203B41FA5}">
                      <a16:colId xmlns:a16="http://schemas.microsoft.com/office/drawing/2014/main" val="2041946240"/>
                    </a:ext>
                  </a:extLst>
                </a:gridCol>
                <a:gridCol w="3854543">
                  <a:extLst>
                    <a:ext uri="{9D8B030D-6E8A-4147-A177-3AD203B41FA5}">
                      <a16:colId xmlns:a16="http://schemas.microsoft.com/office/drawing/2014/main" val="1605430241"/>
                    </a:ext>
                  </a:extLst>
                </a:gridCol>
              </a:tblGrid>
              <a:tr h="227942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Supplier</a:t>
                      </a:r>
                      <a:endParaRPr 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Countermeasure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869461"/>
                  </a:ext>
                </a:extLst>
              </a:tr>
              <a:tr h="227942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22268"/>
                  </a:ext>
                </a:extLst>
              </a:tr>
              <a:tr h="2497754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sz="1400" baseline="0" dirty="0" smtClean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sz="1400" baseline="0" dirty="0" smtClean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/>
                        <a:t>Use more times</a:t>
                      </a:r>
                      <a:r>
                        <a:rPr lang="en-US" sz="1400" baseline="0" dirty="0" smtClean="0"/>
                        <a:t> to sorting empty box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aseline="0" dirty="0" smtClean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/>
                        <a:t>Attached</a:t>
                      </a:r>
                      <a:r>
                        <a:rPr lang="en-US" sz="1400" baseline="0" dirty="0" smtClean="0"/>
                        <a:t> QR Code (Box code &amp; Partition code) on Box to suitable for sorting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aseline="0" dirty="0" smtClean="0"/>
                        <a:t>      Step 1 ; Addition check point by leader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 smtClean="0"/>
                        <a:t>      Step 2</a:t>
                      </a:r>
                      <a:r>
                        <a:rPr lang="en-US" sz="1400" baseline="0" dirty="0" smtClean="0"/>
                        <a:t> ; Expand to use QR Code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448282"/>
                  </a:ext>
                </a:extLst>
              </a:tr>
              <a:tr h="1443631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sz="1400" baseline="0" dirty="0" smtClean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sz="1400" baseline="0" dirty="0" smtClean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aseline="0" dirty="0" smtClean="0"/>
                        <a:t>Q’ty of Empty Box &amp; Partition are un-match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aseline="0" dirty="0" smtClean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/>
                        <a:t>Assy</a:t>
                      </a:r>
                      <a:r>
                        <a:rPr lang="en-US" sz="1400" baseline="0" dirty="0" smtClean="0"/>
                        <a:t> Box &amp; Partition then delivery to supplier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aseline="0" dirty="0" smtClean="0"/>
                        <a:t>Attached sticker to classify box &amp; partition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65124"/>
                  </a:ext>
                </a:extLst>
              </a:tr>
              <a:tr h="14128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400" baseline="0" dirty="0" smtClean="0">
                        <a:sym typeface="Wingdings 2" panose="05020102010507070707" pitchFamily="18" charset="2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sz="1400" baseline="0" dirty="0" smtClean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aseline="0" dirty="0" smtClean="0"/>
                        <a:t>Empty box return un-match with their production plan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aseline="0" dirty="0" smtClean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aseline="0" dirty="0" smtClean="0"/>
                        <a:t>Analyze Q’ty of box (wip) and delivery cycle that suitable or not?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084797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5614" y="115613"/>
            <a:ext cx="88497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u="sng" dirty="0" smtClean="0"/>
              <a:t>Summary </a:t>
            </a:r>
            <a:r>
              <a:rPr lang="en-US" b="1" u="sng" dirty="0" smtClean="0"/>
              <a:t>Patrol </a:t>
            </a:r>
            <a:r>
              <a:rPr lang="en-US" b="1" u="sng" dirty="0"/>
              <a:t>C</a:t>
            </a:r>
            <a:r>
              <a:rPr lang="en-US" b="1" u="sng" dirty="0" smtClean="0"/>
              <a:t>heck </a:t>
            </a:r>
            <a:r>
              <a:rPr lang="en-US" b="1" u="sng" dirty="0"/>
              <a:t>S</a:t>
            </a:r>
            <a:r>
              <a:rPr lang="en-US" b="1" u="sng" dirty="0" smtClean="0"/>
              <a:t>upplier  TRIO</a:t>
            </a:r>
            <a:endParaRPr lang="en-US" b="1" u="sng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466" y="1583899"/>
            <a:ext cx="2879811" cy="103161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676" y="5556687"/>
            <a:ext cx="3636579" cy="93377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427" y="4165416"/>
            <a:ext cx="2275828" cy="77881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742" y="3981784"/>
            <a:ext cx="4066384" cy="108518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7565" y="4076280"/>
            <a:ext cx="1194920" cy="896190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0" y="6627168"/>
            <a:ext cx="7367548" cy="230832"/>
            <a:chOff x="0" y="6627168"/>
            <a:chExt cx="7367548" cy="230832"/>
          </a:xfrm>
        </p:grpSpPr>
        <p:sp>
          <p:nvSpPr>
            <p:cNvPr id="12" name="TextBox 11"/>
            <p:cNvSpPr txBox="1"/>
            <p:nvPr/>
          </p:nvSpPr>
          <p:spPr>
            <a:xfrm>
              <a:off x="0" y="6627168"/>
              <a:ext cx="25827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Remark : Supplier S=Shin Heung, M=Mitsuwa Korat</a:t>
              </a:r>
              <a:endParaRPr lang="en-US" sz="9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791705" y="6627168"/>
              <a:ext cx="147348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sz="900" dirty="0" smtClean="0">
                  <a:sym typeface="Wingdings 3" panose="05040102010807070707" pitchFamily="18" charset="2"/>
                </a:rPr>
                <a:t> : Middle impact Supplier</a:t>
              </a:r>
              <a:endParaRPr lang="en-US" sz="9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32143" y="6627168"/>
              <a:ext cx="130195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sz="900" dirty="0" smtClean="0">
                  <a:sym typeface="Wingdings 2" panose="05020102010507070707" pitchFamily="18" charset="2"/>
                </a:rPr>
                <a:t>X : High impact Supplier</a:t>
              </a:r>
              <a:endParaRPr lang="en-US" sz="900" dirty="0">
                <a:sym typeface="Wingdings 2" panose="05020102010507070707" pitchFamily="18" charset="2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169784" y="6627168"/>
              <a:ext cx="119776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sz="900" dirty="0" smtClean="0">
                  <a:sym typeface="Wingdings 3" panose="05040102010807070707" pitchFamily="18" charset="2"/>
                </a:rPr>
                <a:t>- : No impact Supplier</a:t>
              </a:r>
              <a:endParaRPr lang="en-US" sz="9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11669" y="6627168"/>
              <a:ext cx="8803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Symbol detail ;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493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068416"/>
              </p:ext>
            </p:extLst>
          </p:nvPr>
        </p:nvGraphicFramePr>
        <p:xfrm>
          <a:off x="105105" y="619234"/>
          <a:ext cx="8870729" cy="598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723">
                  <a:extLst>
                    <a:ext uri="{9D8B030D-6E8A-4147-A177-3AD203B41FA5}">
                      <a16:colId xmlns:a16="http://schemas.microsoft.com/office/drawing/2014/main" val="1455993784"/>
                    </a:ext>
                  </a:extLst>
                </a:gridCol>
                <a:gridCol w="294723">
                  <a:extLst>
                    <a:ext uri="{9D8B030D-6E8A-4147-A177-3AD203B41FA5}">
                      <a16:colId xmlns:a16="http://schemas.microsoft.com/office/drawing/2014/main" val="1177563773"/>
                    </a:ext>
                  </a:extLst>
                </a:gridCol>
                <a:gridCol w="4426740">
                  <a:extLst>
                    <a:ext uri="{9D8B030D-6E8A-4147-A177-3AD203B41FA5}">
                      <a16:colId xmlns:a16="http://schemas.microsoft.com/office/drawing/2014/main" val="2041946240"/>
                    </a:ext>
                  </a:extLst>
                </a:gridCol>
                <a:gridCol w="3854543">
                  <a:extLst>
                    <a:ext uri="{9D8B030D-6E8A-4147-A177-3AD203B41FA5}">
                      <a16:colId xmlns:a16="http://schemas.microsoft.com/office/drawing/2014/main" val="1605430241"/>
                    </a:ext>
                  </a:extLst>
                </a:gridCol>
              </a:tblGrid>
              <a:tr h="227942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Supplier</a:t>
                      </a:r>
                      <a:endParaRPr 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Countermeasure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869461"/>
                  </a:ext>
                </a:extLst>
              </a:tr>
              <a:tr h="227942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22268"/>
                  </a:ext>
                </a:extLst>
              </a:tr>
              <a:tr h="2497754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baseline="0" dirty="0" smtClean="0">
                          <a:sym typeface="Wingdings 2" panose="05020102010507070707" pitchFamily="18" charset="2"/>
                        </a:rPr>
                        <a:t>X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endParaRPr lang="en-US" sz="1400" baseline="0" dirty="0" smtClean="0">
                        <a:sym typeface="Wingdings 2" panose="05020102010507070707" pitchFamily="18" charset="2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endParaRPr lang="en-US" sz="1400" baseline="0" dirty="0" smtClean="0">
                        <a:sym typeface="Wingdings 2" panose="05020102010507070707" pitchFamily="18" charset="2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endParaRPr lang="en-US" sz="1400" baseline="0" dirty="0" smtClean="0">
                        <a:sym typeface="Wingdings 2" panose="05020102010507070707" pitchFamily="18" charset="2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endParaRPr lang="en-US" sz="1400" baseline="0" dirty="0" smtClean="0">
                        <a:sym typeface="Wingdings 2" panose="05020102010507070707" pitchFamily="18" charset="2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endParaRPr lang="en-US" sz="1400" baseline="0" dirty="0" smtClean="0">
                        <a:sym typeface="Wingdings 2" panose="05020102010507070707" pitchFamily="18" charset="2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baseline="0" dirty="0" smtClean="0">
                          <a:sym typeface="Wingdings 3" panose="05040102010807070707" pitchFamily="18" charset="2"/>
                        </a:rPr>
                        <a:t></a:t>
                      </a:r>
                      <a:endParaRPr lang="en-US" sz="1400" baseline="0" dirty="0" smtClean="0"/>
                    </a:p>
                    <a:p>
                      <a:pPr marL="0" indent="0" algn="ctr">
                        <a:buFont typeface="+mj-lt"/>
                        <a:buNone/>
                      </a:pPr>
                      <a:endParaRPr lang="en-US" sz="1400" baseline="0" dirty="0" smtClean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ym typeface="Wingdings 3" panose="05040102010807070707" pitchFamily="18" charset="2"/>
                        </a:rPr>
                        <a:t></a:t>
                      </a:r>
                      <a:endParaRPr lang="en-US" sz="1400" baseline="0" dirty="0" smtClean="0"/>
                    </a:p>
                    <a:p>
                      <a:pPr marL="0" indent="0" algn="ctr">
                        <a:buFont typeface="+mj-lt"/>
                        <a:buNone/>
                      </a:pPr>
                      <a:endParaRPr lang="en-US" sz="1400" baseline="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pPr marL="0" indent="0" algn="ctr">
                        <a:buFont typeface="+mj-lt"/>
                        <a:buNone/>
                      </a:pPr>
                      <a:endParaRPr lang="en-US" sz="1400" baseline="0" dirty="0" smtClean="0"/>
                    </a:p>
                    <a:p>
                      <a:pPr marL="0" indent="0" algn="ctr">
                        <a:buFont typeface="+mj-lt"/>
                        <a:buNone/>
                      </a:pPr>
                      <a:endParaRPr lang="en-US" sz="1400" baseline="0" dirty="0" smtClean="0"/>
                    </a:p>
                    <a:p>
                      <a:pPr marL="0" indent="0" algn="ctr">
                        <a:buFont typeface="+mj-lt"/>
                        <a:buNone/>
                      </a:pPr>
                      <a:endParaRPr lang="en-US" sz="1400" baseline="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ym typeface="Wingdings 3" panose="05040102010807070707" pitchFamily="18" charset="2"/>
                        </a:rPr>
                        <a:t></a:t>
                      </a:r>
                      <a:endParaRPr lang="en-US" sz="1400" baseline="0" dirty="0" smtClean="0"/>
                    </a:p>
                    <a:p>
                      <a:pPr marL="0" indent="0" algn="ctr">
                        <a:buFont typeface="+mj-lt"/>
                        <a:buNone/>
                      </a:pPr>
                      <a:endParaRPr lang="en-US" sz="1400" baseline="0" dirty="0" smtClean="0"/>
                    </a:p>
                    <a:p>
                      <a:pPr marL="0" indent="0" algn="ctr">
                        <a:buFont typeface="+mj-lt"/>
                        <a:buNone/>
                      </a:pPr>
                      <a:endParaRPr lang="en-US" sz="1400" baseline="0" dirty="0" smtClean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/>
                        <a:t>Use more times</a:t>
                      </a:r>
                      <a:r>
                        <a:rPr lang="en-US" sz="1400" baseline="0" dirty="0" smtClean="0"/>
                        <a:t> to sorting empty box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aseline="0" dirty="0" smtClean="0"/>
                        <a:t>Empty box return mistake supplier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aseline="0" dirty="0" smtClean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/>
                        <a:t>Attached</a:t>
                      </a:r>
                      <a:r>
                        <a:rPr lang="en-US" sz="1400" baseline="0" dirty="0" smtClean="0"/>
                        <a:t> QR Code (Box code &amp; Partition code) on Box to suitable for sorting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aseline="0" dirty="0" smtClean="0"/>
                        <a:t>      Step 1 ; Addition check point by leader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 smtClean="0"/>
                        <a:t>      Step 2</a:t>
                      </a:r>
                      <a:r>
                        <a:rPr lang="en-US" sz="1400" baseline="0" dirty="0" smtClean="0"/>
                        <a:t> ; Expand to use QR </a:t>
                      </a:r>
                      <a:r>
                        <a:rPr lang="en-US" sz="1400" baseline="0" dirty="0" smtClean="0"/>
                        <a:t>Code month AGUST.</a:t>
                      </a:r>
                      <a:endParaRPr lang="en-US" sz="1400" baseline="0" dirty="0" smtClean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448282"/>
                  </a:ext>
                </a:extLst>
              </a:tr>
              <a:tr h="1443631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baseline="0" dirty="0" smtClean="0">
                          <a:sym typeface="Wingdings 3" panose="05040102010807070707" pitchFamily="18" charset="2"/>
                        </a:rPr>
                        <a:t></a:t>
                      </a:r>
                      <a:endParaRPr lang="en-US" sz="1400" baseline="0" dirty="0" smtClean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baseline="0" dirty="0" smtClean="0">
                          <a:sym typeface="Wingdings 3" panose="05040102010807070707" pitchFamily="18" charset="2"/>
                        </a:rPr>
                        <a:t></a:t>
                      </a:r>
                      <a:endParaRPr lang="en-US" sz="1400" baseline="0" dirty="0" smtClean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aseline="0" dirty="0" smtClean="0"/>
                        <a:t>Q’ty of Empty Box &amp; Partition are un-match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aseline="0" dirty="0" smtClean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/>
                        <a:t>Assy</a:t>
                      </a:r>
                      <a:r>
                        <a:rPr lang="en-US" sz="1400" baseline="0" dirty="0" smtClean="0"/>
                        <a:t> Box &amp; Partition then delivery to supplier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aseline="0" dirty="0" smtClean="0"/>
                        <a:t>Attached sticker to classify box &amp; partition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65124"/>
                  </a:ext>
                </a:extLst>
              </a:tr>
              <a:tr h="14128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ym typeface="Wingdings 2" panose="05020102010507070707" pitchFamily="18" charset="2"/>
                        </a:rPr>
                        <a:t>X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baseline="0" dirty="0" smtClean="0"/>
                        <a:t>-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aseline="0" dirty="0" smtClean="0"/>
                        <a:t>Empty box return un-match with their production plan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aseline="0" dirty="0" smtClean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aseline="0" dirty="0" smtClean="0"/>
                        <a:t>Analyze Q’ty of box (wip) and delivery cycle that suitable or not?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084797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466" y="1583899"/>
            <a:ext cx="2879811" cy="10316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427" y="4165416"/>
            <a:ext cx="2275828" cy="7788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565" y="4076280"/>
            <a:ext cx="1194920" cy="8961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3676" y="5556687"/>
            <a:ext cx="3636579" cy="93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1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655" y="189186"/>
            <a:ext cx="87971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Summary Problem Solving with supplier Shin Heung</a:t>
            </a:r>
            <a:endParaRPr lang="en-US" b="1" u="sn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7654" y="724337"/>
          <a:ext cx="8776138" cy="5716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424">
                  <a:extLst>
                    <a:ext uri="{9D8B030D-6E8A-4147-A177-3AD203B41FA5}">
                      <a16:colId xmlns:a16="http://schemas.microsoft.com/office/drawing/2014/main" val="950105710"/>
                    </a:ext>
                  </a:extLst>
                </a:gridCol>
                <a:gridCol w="2042447">
                  <a:extLst>
                    <a:ext uri="{9D8B030D-6E8A-4147-A177-3AD203B41FA5}">
                      <a16:colId xmlns:a16="http://schemas.microsoft.com/office/drawing/2014/main" val="2147523802"/>
                    </a:ext>
                  </a:extLst>
                </a:gridCol>
                <a:gridCol w="4521039">
                  <a:extLst>
                    <a:ext uri="{9D8B030D-6E8A-4147-A177-3AD203B41FA5}">
                      <a16:colId xmlns:a16="http://schemas.microsoft.com/office/drawing/2014/main" val="1539859782"/>
                    </a:ext>
                  </a:extLst>
                </a:gridCol>
                <a:gridCol w="1212702">
                  <a:extLst>
                    <a:ext uri="{9D8B030D-6E8A-4147-A177-3AD203B41FA5}">
                      <a16:colId xmlns:a16="http://schemas.microsoft.com/office/drawing/2014/main" val="2958810324"/>
                    </a:ext>
                  </a:extLst>
                </a:gridCol>
                <a:gridCol w="542526">
                  <a:extLst>
                    <a:ext uri="{9D8B030D-6E8A-4147-A177-3AD203B41FA5}">
                      <a16:colId xmlns:a16="http://schemas.microsoft.com/office/drawing/2014/main" val="3950607924"/>
                    </a:ext>
                  </a:extLst>
                </a:gridCol>
              </a:tblGrid>
              <a:tr h="3313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Problem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Countermeasure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Target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EVA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150644"/>
                  </a:ext>
                </a:extLst>
              </a:tr>
              <a:tr h="30425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Parts delayed</a:t>
                      </a:r>
                      <a:r>
                        <a:rPr lang="en-US" sz="1400" baseline="0" dirty="0" smtClean="0"/>
                        <a:t> delivery cause from circulate box un-match with supplier need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Temporary ; DBC Planning support</a:t>
                      </a:r>
                      <a:r>
                        <a:rPr lang="en-US" sz="1400" baseline="0" dirty="0" smtClean="0"/>
                        <a:t> by </a:t>
                      </a:r>
                      <a:r>
                        <a:rPr lang="en-US" sz="1400" dirty="0" smtClean="0"/>
                        <a:t>addition</a:t>
                      </a:r>
                      <a:r>
                        <a:rPr lang="en-US" sz="1400" baseline="0" dirty="0" smtClean="0"/>
                        <a:t> process record box &amp; partition code and sent to supplier when we return empty box for support their operation control</a:t>
                      </a:r>
                    </a:p>
                    <a:p>
                      <a:endParaRPr lang="en-US" sz="1400" baseline="0" dirty="0" smtClean="0"/>
                    </a:p>
                    <a:p>
                      <a:endParaRPr lang="en-US" sz="1400" baseline="0" dirty="0" smtClean="0"/>
                    </a:p>
                    <a:p>
                      <a:endParaRPr lang="en-US" sz="1400" baseline="0" dirty="0" smtClean="0"/>
                    </a:p>
                    <a:p>
                      <a:endParaRPr lang="en-US" sz="1400" baseline="0" dirty="0" smtClean="0"/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Permanent ; Implement QR Code for scanning</a:t>
                      </a:r>
                    </a:p>
                    <a:p>
                      <a:endParaRPr lang="en-US" sz="1400" baseline="0" dirty="0" smtClean="0"/>
                    </a:p>
                    <a:p>
                      <a:endParaRPr lang="en-US" sz="1400" baseline="0" dirty="0" smtClean="0"/>
                    </a:p>
                    <a:p>
                      <a:endParaRPr lang="en-US" sz="1400" baseline="0" dirty="0" smtClean="0"/>
                    </a:p>
                    <a:p>
                      <a:endParaRPr lang="en-US" sz="1400" baseline="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30-Mar-22 </a:t>
                      </a:r>
                    </a:p>
                    <a:p>
                      <a:pPr algn="ctr"/>
                      <a:r>
                        <a:rPr lang="en-US" sz="1400" dirty="0" smtClean="0"/>
                        <a:t>(Done)</a:t>
                      </a:r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Jun’22</a:t>
                      </a:r>
                      <a:endParaRPr lang="en-US" sz="1400" baseline="0" dirty="0" smtClean="0"/>
                    </a:p>
                    <a:p>
                      <a:pPr algn="ctr"/>
                      <a:r>
                        <a:rPr lang="en-US" sz="1400" baseline="0" dirty="0" smtClean="0"/>
                        <a:t>(under preparation)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39494"/>
                  </a:ext>
                </a:extLst>
              </a:tr>
              <a:tr h="13471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Quick Cooperation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(CHT-Supplier)</a:t>
                      </a:r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CHT member visit</a:t>
                      </a:r>
                      <a:r>
                        <a:rPr lang="en-US" sz="1400" baseline="0" dirty="0" smtClean="0"/>
                        <a:t> s</a:t>
                      </a:r>
                      <a:r>
                        <a:rPr lang="en-US" sz="1400" dirty="0" smtClean="0"/>
                        <a:t>upplier</a:t>
                      </a:r>
                      <a:r>
                        <a:rPr lang="en-US" sz="1400" baseline="0" dirty="0" smtClean="0"/>
                        <a:t> for </a:t>
                      </a:r>
                      <a:r>
                        <a:rPr lang="en-US" sz="1400" baseline="0" dirty="0" err="1" smtClean="0"/>
                        <a:t>genba</a:t>
                      </a:r>
                      <a:r>
                        <a:rPr lang="en-US" sz="1400" baseline="0" dirty="0" smtClean="0"/>
                        <a:t> check from 31-Mar-22 to 9-Apr-22 (Member : DBC Planning &amp; Procurement)</a:t>
                      </a:r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31-Mar-22 to 9-Apr-22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475207"/>
                  </a:ext>
                </a:extLst>
              </a:tr>
              <a:tr h="955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Q’ty</a:t>
                      </a:r>
                      <a:r>
                        <a:rPr lang="en-US" sz="1400" dirty="0" smtClean="0"/>
                        <a:t> of Box &amp; Partition are un-match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CHT plan to</a:t>
                      </a:r>
                      <a:r>
                        <a:rPr lang="en-US" sz="1400" baseline="0" dirty="0" smtClean="0"/>
                        <a:t> summary after </a:t>
                      </a:r>
                      <a:r>
                        <a:rPr lang="en-US" sz="1400" baseline="0" dirty="0" err="1" smtClean="0"/>
                        <a:t>Tanaoroshi</a:t>
                      </a:r>
                      <a:r>
                        <a:rPr lang="en-US" sz="1400" baseline="0" dirty="0" smtClean="0"/>
                        <a:t> on 18-Apr-22 &amp; also will calculate base on PS of Apr’22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25-Apr-22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89924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74" y="1852716"/>
            <a:ext cx="1670010" cy="682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181" y="1840212"/>
            <a:ext cx="1710586" cy="9465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41162"/>
          <a:stretch/>
        </p:blipFill>
        <p:spPr>
          <a:xfrm>
            <a:off x="5088555" y="2971319"/>
            <a:ext cx="1144078" cy="8859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4059" y="3054161"/>
            <a:ext cx="1177846" cy="8476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7215" y="3760796"/>
            <a:ext cx="785598" cy="2555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4333" y="3914988"/>
            <a:ext cx="664302" cy="162385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8565930" y="1124606"/>
            <a:ext cx="199696" cy="21020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97462" y="2816772"/>
            <a:ext cx="199696" cy="2102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10205" y="6446626"/>
            <a:ext cx="8776138" cy="369332"/>
            <a:chOff x="157654" y="6194380"/>
            <a:chExt cx="8776138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57654" y="6278460"/>
              <a:ext cx="7072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Symbol : </a:t>
              </a:r>
              <a:endParaRPr lang="en-US" sz="1100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4345" y="6302195"/>
              <a:ext cx="169752" cy="174602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061545" y="6278460"/>
              <a:ext cx="6174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Finished</a:t>
              </a:r>
              <a:endParaRPr lang="en-US" sz="1000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35671" y="6311663"/>
              <a:ext cx="159649" cy="173736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28801" y="6278461"/>
              <a:ext cx="5902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On plan</a:t>
              </a:r>
              <a:endParaRPr lang="en-US" sz="1000" dirty="0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94096" y="6305884"/>
              <a:ext cx="162878" cy="173736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606567" y="6278461"/>
              <a:ext cx="20024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Problem but have countermeasure</a:t>
              </a:r>
              <a:endParaRPr 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72002" y="619438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29659" y="6278461"/>
              <a:ext cx="22188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Problem with no have countermeasure</a:t>
              </a:r>
              <a:endParaRPr lang="en-US" sz="1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68165" y="6253654"/>
              <a:ext cx="8765627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63820" y="4209070"/>
            <a:ext cx="231859" cy="24731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70234" y="4666593"/>
            <a:ext cx="6611007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Remark : - We visit s/p only 31-Mar &amp; 1-Apr due to </a:t>
            </a:r>
            <a:r>
              <a:rPr lang="en-US" sz="1400" dirty="0" err="1" smtClean="0"/>
              <a:t>covid</a:t>
            </a:r>
            <a:r>
              <a:rPr lang="en-US" sz="1400" dirty="0" smtClean="0"/>
              <a:t> 19 situation at supplier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- On 31-Mar , PO was delayed 95 items which cause from package only 1 items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- On 1-Apr, </a:t>
            </a:r>
            <a:r>
              <a:rPr lang="en-US" sz="1400" dirty="0"/>
              <a:t>PO was delayed </a:t>
            </a:r>
            <a:r>
              <a:rPr lang="en-US" sz="1400" dirty="0" smtClean="0"/>
              <a:t>200 </a:t>
            </a:r>
            <a:r>
              <a:rPr lang="en-US" sz="1400" dirty="0"/>
              <a:t>items which cause from package only </a:t>
            </a:r>
            <a:r>
              <a:rPr lang="en-US" sz="1400" dirty="0" smtClean="0"/>
              <a:t>2 </a:t>
            </a:r>
            <a:r>
              <a:rPr lang="en-US" sz="1400" dirty="0"/>
              <a:t>items</a:t>
            </a:r>
          </a:p>
        </p:txBody>
      </p:sp>
      <p:sp>
        <p:nvSpPr>
          <p:cNvPr id="26" name="Oval 25"/>
          <p:cNvSpPr/>
          <p:nvPr/>
        </p:nvSpPr>
        <p:spPr>
          <a:xfrm>
            <a:off x="8544910" y="5602013"/>
            <a:ext cx="199696" cy="2102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5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</TotalTime>
  <Words>596</Words>
  <Application>Microsoft Office PowerPoint</Application>
  <PresentationFormat>On-screen Show (4:3)</PresentationFormat>
  <Paragraphs>224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Wingdings</vt:lpstr>
      <vt:lpstr>Wingdings 2</vt:lpstr>
      <vt:lpstr>Wingdings 3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PATARA CHUENJITSIRI</dc:creator>
  <cp:lastModifiedBy>SUTHATHIP SRIPHANTHONG</cp:lastModifiedBy>
  <cp:revision>50</cp:revision>
  <cp:lastPrinted>2022-03-28T04:01:44Z</cp:lastPrinted>
  <dcterms:created xsi:type="dcterms:W3CDTF">2022-03-16T10:07:19Z</dcterms:created>
  <dcterms:modified xsi:type="dcterms:W3CDTF">2022-05-11T12:21:17Z</dcterms:modified>
</cp:coreProperties>
</file>