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09" r:id="rId2"/>
    <p:sldId id="508" r:id="rId3"/>
    <p:sldId id="527" r:id="rId4"/>
    <p:sldId id="528" r:id="rId5"/>
    <p:sldId id="529" r:id="rId6"/>
    <p:sldId id="530" r:id="rId7"/>
    <p:sldId id="531" r:id="rId8"/>
    <p:sldId id="53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7">
          <p15:clr>
            <a:srgbClr val="A4A3A4"/>
          </p15:clr>
        </p15:guide>
        <p15:guide id="2" pos="30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49">
          <p15:clr>
            <a:srgbClr val="A4A3A4"/>
          </p15:clr>
        </p15:guide>
        <p15:guide id="2" pos="22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4BBFF"/>
    <a:srgbClr val="FABC6A"/>
    <a:srgbClr val="FF5543"/>
    <a:srgbClr val="A1F887"/>
    <a:srgbClr val="00CCFF"/>
    <a:srgbClr val="643975"/>
    <a:srgbClr val="B88D87"/>
    <a:srgbClr val="FED195"/>
    <a:srgbClr val="F1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80403" autoAdjust="0"/>
  </p:normalViewPr>
  <p:slideViewPr>
    <p:cSldViewPr>
      <p:cViewPr varScale="1">
        <p:scale>
          <a:sx n="91" d="100"/>
          <a:sy n="91" d="100"/>
        </p:scale>
        <p:origin x="2184" y="96"/>
      </p:cViewPr>
      <p:guideLst>
        <p:guide orient="horz" pos="1837"/>
        <p:guide pos="3021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449"/>
        <p:guide pos="22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2000"/>
            </a:lvl1pPr>
            <a:lvl2pPr marL="457200" indent="-227330">
              <a:buFont typeface="Arial" panose="020B0604020202020204" pitchFamily="34" charset="0"/>
              <a:buChar char="–"/>
              <a:defRPr sz="1800" baseline="0"/>
            </a:lvl2pPr>
            <a:lvl3pPr marL="690880" indent="-236855" defTabSz="-635">
              <a:buFont typeface="Arial" panose="020B0604020202020204" pitchFamily="34" charset="0"/>
              <a:buChar char="–"/>
              <a:tabLst>
                <a:tab pos="690245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>
            <a:fillRect/>
          </a:stretch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180" indent="-17018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855" indent="-176530" algn="l" defTabSz="568325" rtl="0" eaLnBrk="1" latinLnBrk="0" hangingPunct="1">
        <a:spcBef>
          <a:spcPts val="600"/>
        </a:spcBef>
        <a:buFont typeface="Arial" panose="020B0604020202020204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35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43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691" y="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32069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领先创新</a:t>
            </a:r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pPr algn="ctr"/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138691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Synopsys ARC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杯海峡两岸电子设计竞赛</a:t>
            </a:r>
            <a:endParaRPr 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68770" y="4157980"/>
            <a:ext cx="1788795" cy="396875"/>
          </a:xfrm>
        </p:spPr>
        <p:txBody>
          <a:bodyPr/>
          <a:lstStyle/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ADBDD8-C283-4980-8F69-E16083730635}"/>
              </a:ext>
            </a:extLst>
          </p:cNvPr>
          <p:cNvSpPr txBox="1"/>
          <p:nvPr/>
        </p:nvSpPr>
        <p:spPr>
          <a:xfrm>
            <a:off x="1790700" y="2515354"/>
            <a:ext cx="5562600" cy="58477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SMART</a:t>
            </a:r>
            <a:r>
              <a:rPr lang="zh-CN" altLang="en-US" sz="3200" dirty="0"/>
              <a:t>中药杯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" y="108585"/>
            <a:ext cx="2437765" cy="814070"/>
          </a:xfrm>
        </p:spPr>
        <p:txBody>
          <a:bodyPr/>
          <a:lstStyle/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79B516-790A-490B-88CF-4BC07AA9EB76}"/>
              </a:ext>
            </a:extLst>
          </p:cNvPr>
          <p:cNvSpPr txBox="1"/>
          <p:nvPr/>
        </p:nvSpPr>
        <p:spPr>
          <a:xfrm>
            <a:off x="361950" y="943676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中国人的生活离不开中药，即使在今天，中医在中国医院临床上也被广泛应用于各种疾病的治疗。不论是咳嗽，发烧之类的常见病；又或者补气血益肾精之类的调养。都离不开中药的作用。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随着科技的进步中药已经被制成微颗粒冲制，一次冲泡一天的量，却要分作上下午两餐服用。这给人们带来了两个困扰，第一，生活节奏太快，常常会因为事务繁杂而忘记服药时间。第二，下午服用时，药剂已经变凉。为了解决这两个问题，一款集成了计量，加热，定时功能的中药杯应运而生。</a:t>
            </a:r>
          </a:p>
          <a:p>
            <a:r>
              <a:rPr lang="zh-CN" altLang="en-US" dirty="0"/>
              <a:t>       在使用过程中，中药杯可以提醒用户按时，按量的服用中药，保证疗效与用药的安全性。</a:t>
            </a:r>
          </a:p>
          <a:p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27522644676&amp;di=e59cf5e1fbaeb033ad0ac6ee16783730&amp;imgtype=0&amp;src=http%3A%2F%2Fimg.99.com.cn%2Fuploads%2F160302%2F412_141809_1.jpg">
            <a:extLst>
              <a:ext uri="{FF2B5EF4-FFF2-40B4-BE49-F238E27FC236}">
                <a16:creationId xmlns:a16="http://schemas.microsoft.com/office/drawing/2014/main" id="{C8A042F5-0836-4413-8BF5-226F679CF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4610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6A55-B57C-4B9E-B7B4-2ED1DD5B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49619-3160-4276-ACCC-B6B4E014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要提醒用户按时吃药，防止老人误服、漏服。其次，当设定服药时间到了以后，用闹钟提醒患者按时吃药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当打开药箱时，通过安全锁反馈的信号可认为已经服药，不再报警。报警系统由蜂鸣器模块、语音模块和</a:t>
            </a:r>
            <a:r>
              <a:rPr lang="en-US" altLang="zh-CN" dirty="0"/>
              <a:t>GPRS</a:t>
            </a:r>
            <a:r>
              <a:rPr lang="zh-CN" altLang="zh-CN" dirty="0"/>
              <a:t>模块组成。</a:t>
            </a:r>
          </a:p>
          <a:p>
            <a:r>
              <a:rPr lang="zh-CN" altLang="zh-CN" dirty="0"/>
              <a:t>闹钟设定：老人吃药数量并不像普通人一样，可能一天要吃上五、六种药，甚至上十种，而且不同的药可能存在着互斥，不能同时服用，所以必须时间上要错开。这样的话，只能设定一两个闹钟的智能药箱并不能满足老人的要求。需要多设定几个闹钟，以满足老人的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5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B34C1-4461-4C10-8C76-4871318E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BA2A5-EDCA-4E0D-8408-07E2BA60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OLED</a:t>
            </a:r>
            <a:r>
              <a:rPr lang="zh-CN" altLang="zh-CN" dirty="0"/>
              <a:t>模块的主要作用：液晶显示在这个科技发达的社会，产品上安置一个显示屏已经成为了一个普遍的趋势，智能药箱也不例外。此药箱上的显示屏主要用来显示具体的时间日期以及室内的温度，并且能够显示药品名称、药品用量以及每天的服用次数。</a:t>
            </a:r>
          </a:p>
          <a:p>
            <a:r>
              <a:rPr lang="zh-CN" altLang="zh-CN" dirty="0"/>
              <a:t>语音模块：当时间达到提前设定的老人的吃药时间时，语音模块则会进行语音提醒来提醒老人按时吃药。</a:t>
            </a:r>
          </a:p>
          <a:p>
            <a:r>
              <a:rPr lang="zh-CN" altLang="zh-CN" dirty="0"/>
              <a:t>烟雾检测器模块和蜂鸣器模块：使用烟雾检测器模块来检测一些有毒气体，例如夜间时当煤气泄露时，烟雾检测器就会检测到毒气的泄露，此时将通过蜂鸣器模块来报警提醒人们有毒气泄漏以及时处理，这样及时的保护了用户的安全，避免不安全事件的发生，可以让用户更加安心的休息。</a:t>
            </a:r>
          </a:p>
          <a:p>
            <a:r>
              <a:rPr lang="zh-CN" altLang="zh-CN" dirty="0"/>
              <a:t>红外测体温模块：红外检测模块用来测量用户的体温，这样可以更加方便用户进行体温的测量，增加这样一个功能对老人的健康多了一份保障。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57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4A008-2D27-4787-91D9-F4E93B44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9FD53-6C85-40E2-A5DC-4FCE03A0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采用</a:t>
            </a:r>
            <a:r>
              <a:rPr lang="en-US" altLang="zh-CN" dirty="0"/>
              <a:t>GPRS</a:t>
            </a:r>
            <a:r>
              <a:rPr lang="zh-CN" altLang="zh-CN" dirty="0"/>
              <a:t>模块，在老人没在规定的时间内服药时发送短信给其监护人，让监护人提醒老人及时服药，当老人发生紧急情况时，可通过一键式呼救</a:t>
            </a:r>
            <a:r>
              <a:rPr lang="en-US" altLang="zh-CN" dirty="0"/>
              <a:t>SOS</a:t>
            </a:r>
            <a:r>
              <a:rPr lang="zh-CN" altLang="zh-CN" dirty="0"/>
              <a:t>按键给监护人打电话而使其得到及时的救助，避免意外的发生。</a:t>
            </a:r>
          </a:p>
          <a:p>
            <a:r>
              <a:rPr lang="en-US" altLang="zh-CN" dirty="0"/>
              <a:t> </a:t>
            </a:r>
            <a:r>
              <a:rPr lang="zh-CN" altLang="zh-CN" dirty="0"/>
              <a:t>手机</a:t>
            </a:r>
            <a:r>
              <a:rPr lang="en-US" altLang="zh-CN" dirty="0"/>
              <a:t>APP:</a:t>
            </a:r>
            <a:r>
              <a:rPr lang="zh-CN" altLang="zh-CN" dirty="0"/>
              <a:t>通过扫码或输入药箱序列的方式将药箱与手机绑定，通过手机</a:t>
            </a:r>
            <a:r>
              <a:rPr lang="en-US" altLang="zh-CN" dirty="0"/>
              <a:t>APP</a:t>
            </a:r>
            <a:r>
              <a:rPr lang="zh-CN" altLang="zh-CN" dirty="0"/>
              <a:t>来检测剩余药量，当药量快完时提醒监护人及时帮老人去放药，也可显示老人在一段时间内的吃药情况，并将数据传入云端进行大数据分析，为以后老人就医提供了更多的资料，同时也给一些药商提供了各个地区老人吃药的种类及药量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70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605E-021A-485F-986B-793CD2CE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A81902-1753-4AEF-9866-B842B11FF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095" y="1367095"/>
            <a:ext cx="5923809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7F78C-F795-4D15-9864-6F634A76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80D2B-9EFD-4FB9-B47F-65D5B09A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Smart</a:t>
            </a:r>
            <a:r>
              <a:rPr lang="zh-CN" altLang="zh-CN" dirty="0"/>
              <a:t>中药杯集成了多个功能模块，多方面指导中药服用人群去合理地服用中药。它的主要功能分为下面几个部分： </a:t>
            </a:r>
          </a:p>
          <a:p>
            <a:r>
              <a:rPr lang="en-US" altLang="zh-CN" dirty="0"/>
              <a:t>1) </a:t>
            </a:r>
            <a:r>
              <a:rPr lang="zh-CN" altLang="zh-CN" dirty="0"/>
              <a:t>定时功能 </a:t>
            </a:r>
          </a:p>
          <a:p>
            <a:r>
              <a:rPr lang="en-US" altLang="zh-CN" dirty="0"/>
              <a:t>2) </a:t>
            </a:r>
            <a:r>
              <a:rPr lang="zh-CN" altLang="zh-CN" dirty="0"/>
              <a:t>药量监督 </a:t>
            </a:r>
          </a:p>
          <a:p>
            <a:r>
              <a:rPr lang="en-US" altLang="zh-CN" dirty="0"/>
              <a:t>3) </a:t>
            </a:r>
            <a:r>
              <a:rPr lang="zh-CN" altLang="zh-CN" dirty="0"/>
              <a:t>记录吃药时间 </a:t>
            </a:r>
          </a:p>
          <a:p>
            <a:r>
              <a:rPr lang="en-US" altLang="zh-CN" dirty="0"/>
              <a:t>4) </a:t>
            </a:r>
            <a:r>
              <a:rPr lang="zh-CN" altLang="zh-CN" dirty="0"/>
              <a:t>药温检测</a:t>
            </a:r>
          </a:p>
          <a:p>
            <a:r>
              <a:rPr lang="zh-CN" altLang="zh-CN" dirty="0"/>
              <a:t>服务器中记录下的用药习惯可以作为后续服药的有力依据，为系统提供服药建议给出有力的数据支撑。</a:t>
            </a:r>
          </a:p>
          <a:p>
            <a:r>
              <a:rPr lang="zh-CN" altLang="zh-CN" dirty="0"/>
              <a:t>尽管现代化中医药配套设施的发展并没有早期预期的那么快。但是，它的应用价值极高，针对性也很明显，可以有效的指导中药使用，保证中药的药效。所以，随着科技的发展，我们有理由期望智能中药杯走入中国人的生活中。</a:t>
            </a:r>
          </a:p>
        </p:txBody>
      </p:sp>
    </p:spTree>
    <p:extLst>
      <p:ext uri="{BB962C8B-B14F-4D97-AF65-F5344CB8AC3E}">
        <p14:creationId xmlns:p14="http://schemas.microsoft.com/office/powerpoint/2010/main" val="353898321"/>
      </p:ext>
    </p:extLst>
  </p:cSld>
  <p:clrMapOvr>
    <a:masterClrMapping/>
  </p:clrMapOvr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noFill/>
        <a:noFill/>
        <a:noFill/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840</Words>
  <Application>Microsoft Office PowerPoint</Application>
  <PresentationFormat>全屏显示(4:3)</PresentationFormat>
  <Paragraphs>35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微软雅黑</vt:lpstr>
      <vt:lpstr>Arial</vt:lpstr>
      <vt:lpstr>Arial Black</vt:lpstr>
      <vt:lpstr>Calibri</vt:lpstr>
      <vt:lpstr>1_Synopsys Default Template</vt:lpstr>
      <vt:lpstr>PowerPoint 演示文稿</vt:lpstr>
      <vt:lpstr>PowerPoint 演示文稿</vt:lpstr>
      <vt:lpstr>项目概述</vt:lpstr>
      <vt:lpstr>主要功能一</vt:lpstr>
      <vt:lpstr>主要功能二</vt:lpstr>
      <vt:lpstr>主要功能三</vt:lpstr>
      <vt:lpstr>系统结构图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jon</cp:lastModifiedBy>
  <cp:revision>239</cp:revision>
  <dcterms:created xsi:type="dcterms:W3CDTF">2006-08-16T00:00:00Z</dcterms:created>
  <dcterms:modified xsi:type="dcterms:W3CDTF">2018-05-28T13:09:13Z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