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4.xml" ContentType="application/vnd.openxmlformats-officedocument.presentationml.notesSlide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notesSlides/notesSlide7.xml" ContentType="application/vnd.openxmlformats-officedocument.presentationml.notesSlide+xml"/>
  <Override PartName="/ppt/tags/tag54.xml" ContentType="application/vnd.openxmlformats-officedocument.presentationml.tags+xml"/>
  <Override PartName="/ppt/notesSlides/notesSlide8.xml" ContentType="application/vnd.openxmlformats-officedocument.presentationml.notesSlide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tags/tag56.xml" ContentType="application/vnd.openxmlformats-officedocument.presentationml.tags+xml"/>
  <Override PartName="/ppt/notesSlides/notesSlide1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9" r:id="rId3"/>
    <p:sldId id="260" r:id="rId4"/>
    <p:sldId id="274" r:id="rId5"/>
    <p:sldId id="325" r:id="rId6"/>
    <p:sldId id="263" r:id="rId7"/>
    <p:sldId id="304" r:id="rId8"/>
    <p:sldId id="266" r:id="rId9"/>
    <p:sldId id="326" r:id="rId10"/>
    <p:sldId id="327" r:id="rId11"/>
    <p:sldId id="328" r:id="rId12"/>
    <p:sldId id="329" r:id="rId13"/>
    <p:sldId id="331" r:id="rId14"/>
    <p:sldId id="330" r:id="rId15"/>
    <p:sldId id="332" r:id="rId16"/>
    <p:sldId id="267" r:id="rId17"/>
    <p:sldId id="320" r:id="rId18"/>
    <p:sldId id="285" r:id="rId19"/>
    <p:sldId id="324" r:id="rId20"/>
  </p:sldIdLst>
  <p:sldSz cx="9906000" cy="6858000" type="A4"/>
  <p:notesSz cx="6858000" cy="9144000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CC071E"/>
    <a:srgbClr val="CFD1D2"/>
    <a:srgbClr val="9C9E9F"/>
    <a:srgbClr val="646567"/>
    <a:srgbClr val="000000"/>
    <a:srgbClr val="C7DDF2"/>
    <a:srgbClr val="8EBAE5"/>
    <a:srgbClr val="407FB7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9" autoAdjust="0"/>
    <p:restoredTop sz="75904" autoAdjust="0"/>
  </p:normalViewPr>
  <p:slideViewPr>
    <p:cSldViewPr snapToGrid="0">
      <p:cViewPr varScale="1">
        <p:scale>
          <a:sx n="75" d="100"/>
          <a:sy n="75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8356-C095-4EDD-9AA3-D4CB5ADA83BF}" type="datetimeFigureOut">
              <a:rPr lang="de-DE" smtClean="0"/>
              <a:t>20.08.2017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AED4-0914-4184-8CEC-8E6320DB2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9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06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61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das WZL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9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7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3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6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51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14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73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770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7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39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7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5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422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582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10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157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6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slide" Target="slide16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6" Type="http://schemas.openxmlformats.org/officeDocument/2006/relationships/slide" Target="slide3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" Target="slide6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zl.rwth-aachen.de/de/bfaaa371d001b65dc12581210028729b.htm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oogle.de/maps" TargetMode="External"/><Relationship Id="rId4" Type="http://schemas.openxmlformats.org/officeDocument/2006/relationships/hyperlink" Target="http://www.smartautomationlab.d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" Target="slide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" Target="slide1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10.xml"/><Relationship Id="rId15" Type="http://schemas.openxmlformats.org/officeDocument/2006/relationships/slide" Target="slide3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" Target="slide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6" Type="http://schemas.openxmlformats.org/officeDocument/2006/relationships/slide" Target="slide6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" Target="slide8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" Target="slide6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6" Type="http://schemas.openxmlformats.org/officeDocument/2006/relationships/slide" Target="slide3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slide" Target="slide8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slide" Target="slide8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40.xml"/><Relationship Id="rId16" Type="http://schemas.openxmlformats.org/officeDocument/2006/relationships/slide" Target="slide3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slide" Target="slide6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0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056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IHK Abschlussprüfung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71850" y="2731591"/>
            <a:ext cx="6311900" cy="3203575"/>
          </a:xfrm>
        </p:spPr>
        <p:txBody>
          <a:bodyPr/>
          <a:lstStyle/>
          <a:p>
            <a:r>
              <a:rPr lang="de-DE" b="1" dirty="0"/>
              <a:t>Sommer 2017</a:t>
            </a:r>
          </a:p>
          <a:p>
            <a:r>
              <a:rPr lang="de-DE" i="1" dirty="0"/>
              <a:t>Entwicklung eines Carsharing Simulator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D1C031-37FE-4FD4-8AA0-00084C23DC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22721"/>
            <a:ext cx="2787709" cy="1396642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284D916-7EDF-4C0F-9014-31D4B1A2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81930"/>
              </p:ext>
            </p:extLst>
          </p:nvPr>
        </p:nvGraphicFramePr>
        <p:xfrm>
          <a:off x="3298130" y="4335691"/>
          <a:ext cx="6385620" cy="1397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810">
                  <a:extLst>
                    <a:ext uri="{9D8B030D-6E8A-4147-A177-3AD203B41FA5}">
                      <a16:colId xmlns:a16="http://schemas.microsoft.com/office/drawing/2014/main" val="4284650964"/>
                    </a:ext>
                  </a:extLst>
                </a:gridCol>
                <a:gridCol w="3192810">
                  <a:extLst>
                    <a:ext uri="{9D8B030D-6E8A-4147-A177-3AD203B41FA5}">
                      <a16:colId xmlns:a16="http://schemas.microsoft.com/office/drawing/2014/main" val="1597758717"/>
                    </a:ext>
                  </a:extLst>
                </a:gridCol>
              </a:tblGrid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Prüfling: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Felix </a:t>
                      </a:r>
                      <a:r>
                        <a:rPr lang="de-DE" sz="1600" dirty="0" err="1"/>
                        <a:t>Heitbrock</a:t>
                      </a:r>
                      <a:endParaRPr lang="de-DE" sz="1600" dirty="0"/>
                    </a:p>
                    <a:p>
                      <a:pPr marL="0" algn="l" defTabSz="914400" rtl="0" eaLnBrk="1" latinLnBrk="0" hangingPunct="1"/>
                      <a:r>
                        <a:rPr lang="de-DE" sz="16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Prüflingsnummer: 101 20505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5501995"/>
                  </a:ext>
                </a:extLst>
              </a:tr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Ausbildungsbetrieb: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Werkzeugmaschinenlabor RWTH Aachen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Theorie: Berechnung der Bedarfsfunktion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Die Integrale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geben an wann ein Auto ausgeliehen/zurückgegeben werden wird</a:t>
                </a:r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Die Bedarfsfunktion ergibt sich aus diesen Integralen</a:t>
                </a:r>
              </a:p>
              <a:p>
                <a:pPr lvl="1"/>
                <a:r>
                  <a:rPr lang="de-DE" dirty="0"/>
                  <a:t>Nur Ganzzahlige Werte sind zugelassen</a:t>
                </a:r>
              </a:p>
              <a:p>
                <a:pPr marL="457200" lvl="2" indent="0">
                  <a:buNone/>
                </a:pPr>
                <a:r>
                  <a:rPr lang="de-DE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2116179" y="33520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E3C9792B-7D8F-4E12-9CD1-0DAEF86EB290}"/>
              </a:ext>
            </a:extLst>
          </p:cNvPr>
          <p:cNvSpPr/>
          <p:nvPr/>
        </p:nvSpPr>
        <p:spPr bwMode="auto">
          <a:xfrm>
            <a:off x="369888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CE961CA-3613-4801-9425-D4D15A271B8F}"/>
              </a:ext>
            </a:extLst>
          </p:cNvPr>
          <p:cNvSpPr/>
          <p:nvPr/>
        </p:nvSpPr>
        <p:spPr bwMode="auto">
          <a:xfrm rot="5400000">
            <a:off x="95091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AE878B-210D-451C-BEA6-0A38C7C96B9F}"/>
              </a:ext>
            </a:extLst>
          </p:cNvPr>
          <p:cNvSpPr/>
          <p:nvPr/>
        </p:nvSpPr>
        <p:spPr bwMode="auto">
          <a:xfrm rot="5400000">
            <a:off x="644684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826E86-671F-45E6-88B9-5E32CC068474}"/>
              </a:ext>
            </a:extLst>
          </p:cNvPr>
          <p:cNvSpPr/>
          <p:nvPr/>
        </p:nvSpPr>
        <p:spPr bwMode="auto">
          <a:xfrm>
            <a:off x="1458922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450FD2B-6165-4D35-9738-4CFF1181651A}"/>
              </a:ext>
            </a:extLst>
          </p:cNvPr>
          <p:cNvSpPr/>
          <p:nvPr/>
        </p:nvSpPr>
        <p:spPr bwMode="auto">
          <a:xfrm rot="5400000">
            <a:off x="1184125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5BBD0FF7-BD17-48ED-8FF7-4EC7AF21E071}"/>
              </a:ext>
            </a:extLst>
          </p:cNvPr>
          <p:cNvSpPr/>
          <p:nvPr/>
        </p:nvSpPr>
        <p:spPr bwMode="auto">
          <a:xfrm rot="5400000">
            <a:off x="1733718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CA2B71B-74EC-4ED7-85DA-BD1970470F9B}"/>
              </a:ext>
            </a:extLst>
          </p:cNvPr>
          <p:cNvSpPr/>
          <p:nvPr/>
        </p:nvSpPr>
        <p:spPr bwMode="auto">
          <a:xfrm>
            <a:off x="514679" y="1336118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5F84B40-7C9C-463E-B8B6-6BEA3450231A}"/>
              </a:ext>
            </a:extLst>
          </p:cNvPr>
          <p:cNvSpPr/>
          <p:nvPr/>
        </p:nvSpPr>
        <p:spPr bwMode="auto">
          <a:xfrm>
            <a:off x="1617278" y="2125171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144DA893-2AA7-4CD3-934A-CAB000A31239}"/>
              </a:ext>
            </a:extLst>
          </p:cNvPr>
          <p:cNvSpPr/>
          <p:nvPr/>
        </p:nvSpPr>
        <p:spPr bwMode="auto">
          <a:xfrm>
            <a:off x="513397" y="2125171"/>
            <a:ext cx="308293" cy="444500"/>
          </a:xfrm>
          <a:prstGeom prst="down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B154712-7447-4900-9CF3-D3FA8997BFB3}"/>
              </a:ext>
            </a:extLst>
          </p:cNvPr>
          <p:cNvSpPr/>
          <p:nvPr/>
        </p:nvSpPr>
        <p:spPr bwMode="auto">
          <a:xfrm>
            <a:off x="1594810" y="1222074"/>
            <a:ext cx="353230" cy="482090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</a:t>
            </a:r>
            <a:endParaRPr kumimoji="0" lang="de-DE" sz="3600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A729D27C-5C09-40EA-A525-EBAC83C5E4B8}"/>
              </a:ext>
            </a:extLst>
          </p:cNvPr>
          <p:cNvSpPr/>
          <p:nvPr/>
        </p:nvSpPr>
        <p:spPr bwMode="auto">
          <a:xfrm rot="10800000">
            <a:off x="1602431" y="1591072"/>
            <a:ext cx="308293" cy="444500"/>
          </a:xfrm>
          <a:prstGeom prst="downArrow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5D900A6-48DC-4A68-80E9-DC4DD0865A1D}"/>
              </a:ext>
            </a:extLst>
          </p:cNvPr>
          <p:cNvSpPr/>
          <p:nvPr/>
        </p:nvSpPr>
        <p:spPr bwMode="auto">
          <a:xfrm>
            <a:off x="392746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4678D25-8C3A-4468-A4A4-A66ED30B73F2}"/>
              </a:ext>
            </a:extLst>
          </p:cNvPr>
          <p:cNvSpPr/>
          <p:nvPr/>
        </p:nvSpPr>
        <p:spPr bwMode="auto">
          <a:xfrm>
            <a:off x="1510115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5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Implementierung: Berechnung der Bedarfsfunktion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693779" y="12438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50FEEE-B77C-40D9-8E76-A9E64877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321" y="3835613"/>
            <a:ext cx="6311900" cy="1995315"/>
          </a:xfrm>
        </p:spPr>
        <p:txBody>
          <a:bodyPr/>
          <a:lstStyle/>
          <a:p>
            <a:r>
              <a:rPr lang="de-DE" dirty="0"/>
              <a:t>Klasse Polynom für Angebot und Nachfrate</a:t>
            </a:r>
          </a:p>
          <a:p>
            <a:r>
              <a:rPr lang="de-DE" dirty="0"/>
              <a:t>Bestimmen der Änderungen mithilfe der Integrale und des </a:t>
            </a:r>
            <a:r>
              <a:rPr lang="de-DE" dirty="0" err="1"/>
              <a:t>Bisektionsverfahrens</a:t>
            </a:r>
            <a:endParaRPr lang="de-DE" dirty="0"/>
          </a:p>
          <a:p>
            <a:r>
              <a:rPr lang="de-DE" dirty="0"/>
              <a:t>Aus den Änderungen ergibt sich die Bedarfsfunktion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3DE5AD-F25F-458E-B664-405936287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916" y="2305843"/>
            <a:ext cx="1762125" cy="1038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1ABD4-E3E3-452D-83FD-6ED89924A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917" y="1181893"/>
            <a:ext cx="1809750" cy="1123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A5938F-6AAA-4857-9E42-873A8DF20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199" y="3444743"/>
            <a:ext cx="1657350" cy="1019175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11952683-DCCF-40D9-9488-C05D7125AE2D}"/>
              </a:ext>
            </a:extLst>
          </p:cNvPr>
          <p:cNvSpPr/>
          <p:nvPr/>
        </p:nvSpPr>
        <p:spPr bwMode="auto">
          <a:xfrm>
            <a:off x="4758493" y="124380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51AEA7F-DFBF-4036-9C15-2D2159D798AA}"/>
              </a:ext>
            </a:extLst>
          </p:cNvPr>
          <p:cNvSpPr/>
          <p:nvPr/>
        </p:nvSpPr>
        <p:spPr bwMode="auto">
          <a:xfrm>
            <a:off x="5201356" y="17407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7A24E36-F834-40D8-BC3D-74E06E38B5BD}"/>
              </a:ext>
            </a:extLst>
          </p:cNvPr>
          <p:cNvSpPr/>
          <p:nvPr/>
        </p:nvSpPr>
        <p:spPr bwMode="auto">
          <a:xfrm>
            <a:off x="5416915" y="24890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F7278B9-2A24-4E6C-9465-6167351DF61B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>
            <a:off x="5003800" y="1352153"/>
            <a:ext cx="2135849" cy="262279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D07B88-9862-4ADA-8191-14B3333D337E}"/>
              </a:ext>
            </a:extLst>
          </p:cNvPr>
          <p:cNvCxnSpPr>
            <a:cxnSpLocks/>
            <a:stCxn id="61" idx="6"/>
          </p:cNvCxnSpPr>
          <p:nvPr/>
        </p:nvCxnSpPr>
        <p:spPr bwMode="auto">
          <a:xfrm flipV="1">
            <a:off x="5446663" y="1737855"/>
            <a:ext cx="1692986" cy="11124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5419178-9D78-4F98-9F61-B499B91C1EF1}"/>
              </a:ext>
            </a:extLst>
          </p:cNvPr>
          <p:cNvCxnSpPr>
            <a:cxnSpLocks/>
            <a:stCxn id="62" idx="6"/>
          </p:cNvCxnSpPr>
          <p:nvPr/>
        </p:nvCxnSpPr>
        <p:spPr bwMode="auto">
          <a:xfrm>
            <a:off x="5662222" y="2597403"/>
            <a:ext cx="1628069" cy="115677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B0324EA2-E7FF-4A2F-B3B6-6E185AEEC4B7}"/>
              </a:ext>
            </a:extLst>
          </p:cNvPr>
          <p:cNvSpPr/>
          <p:nvPr/>
        </p:nvSpPr>
        <p:spPr bwMode="auto">
          <a:xfrm>
            <a:off x="4911968" y="1979755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978913C-C1B6-46B4-BC78-D258A2B6F110}"/>
              </a:ext>
            </a:extLst>
          </p:cNvPr>
          <p:cNvCxnSpPr>
            <a:cxnSpLocks/>
            <a:stCxn id="72" idx="6"/>
          </p:cNvCxnSpPr>
          <p:nvPr/>
        </p:nvCxnSpPr>
        <p:spPr bwMode="auto">
          <a:xfrm>
            <a:off x="5157275" y="2088102"/>
            <a:ext cx="2063952" cy="579221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9257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Polynom, </a:t>
            </a:r>
            <a:r>
              <a:rPr lang="de-DE" dirty="0" err="1"/>
              <a:t>Aenderung</a:t>
            </a:r>
            <a:r>
              <a:rPr lang="de-DE" dirty="0"/>
              <a:t> &amp; Bedarf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E43D645B-A3EA-4275-AF6E-E1A54C53A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5" name="Grafik 144">
            <a:extLst>
              <a:ext uri="{FF2B5EF4-FFF2-40B4-BE49-F238E27FC236}">
                <a16:creationId xmlns:a16="http://schemas.microsoft.com/office/drawing/2014/main" id="{CC520437-B147-4776-83AE-41528219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093629"/>
            <a:ext cx="4020111" cy="1543265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AEC05D3C-0221-44EA-8164-BF428326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438" y="3287091"/>
            <a:ext cx="5048955" cy="2572109"/>
          </a:xfrm>
          <a:prstGeom prst="rect">
            <a:avLst/>
          </a:prstGeom>
        </p:spPr>
      </p:pic>
      <p:pic>
        <p:nvPicPr>
          <p:cNvPr id="147" name="Grafik 146">
            <a:extLst>
              <a:ext uri="{FF2B5EF4-FFF2-40B4-BE49-F238E27FC236}">
                <a16:creationId xmlns:a16="http://schemas.microsoft.com/office/drawing/2014/main" id="{ED068A89-09E1-4D8C-B68D-1B197AA18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637" y="882387"/>
            <a:ext cx="5287113" cy="2257740"/>
          </a:xfrm>
          <a:prstGeom prst="rect">
            <a:avLst/>
          </a:prstGeom>
        </p:spPr>
      </p:pic>
      <p:sp>
        <p:nvSpPr>
          <p:cNvPr id="148" name="Rechteck 147">
            <a:extLst>
              <a:ext uri="{FF2B5EF4-FFF2-40B4-BE49-F238E27FC236}">
                <a16:creationId xmlns:a16="http://schemas.microsoft.com/office/drawing/2014/main" id="{19D95B89-E70B-4290-80ED-CD5368C50101}"/>
              </a:ext>
            </a:extLst>
          </p:cNvPr>
          <p:cNvSpPr/>
          <p:nvPr/>
        </p:nvSpPr>
        <p:spPr bwMode="auto">
          <a:xfrm>
            <a:off x="2209800" y="4095750"/>
            <a:ext cx="1495425" cy="1524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0E6FE685-2E33-48E4-B95F-2732A1E1521F}"/>
              </a:ext>
            </a:extLst>
          </p:cNvPr>
          <p:cNvSpPr/>
          <p:nvPr/>
        </p:nvSpPr>
        <p:spPr bwMode="auto">
          <a:xfrm>
            <a:off x="4591050" y="1685925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C75FE99-60E2-41FB-B3DA-65C5FBE13B0A}"/>
              </a:ext>
            </a:extLst>
          </p:cNvPr>
          <p:cNvSpPr/>
          <p:nvPr/>
        </p:nvSpPr>
        <p:spPr bwMode="auto">
          <a:xfrm>
            <a:off x="4591050" y="1847587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 err="1"/>
              <a:t>Bisektionsverfahren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</p:spPr>
            <p:txBody>
              <a:bodyPr/>
              <a:lstStyle/>
              <a:p>
                <a:r>
                  <a:rPr lang="de-DE" dirty="0" err="1"/>
                  <a:t>Bisektionsverfahren</a:t>
                </a:r>
                <a:r>
                  <a:rPr lang="de-DE" dirty="0"/>
                  <a:t> ist ein verfahren zum Bestimmen von Nullstellen (NST)</a:t>
                </a:r>
              </a:p>
              <a:p>
                <a:r>
                  <a:rPr lang="de-DE" dirty="0"/>
                  <a:t>Vorgehen: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Die Funktion wird in Y Richtung verschoben damit die gesuchte Änderung auf der X Achse liegt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Es werden die Grenzen a und b bestimmt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Der Wert in der Mitte wird geprüft und die Grenzen a und b verschoben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Widerholen von schritt 3 bis gewünschte Genauigkeit erreicht </a:t>
                </a:r>
              </a:p>
              <a:p>
                <a:r>
                  <a:rPr lang="de-DE" dirty="0"/>
                  <a:t>Anzahl der Iterationen (</a:t>
                </a:r>
                <a:r>
                  <a:rPr lang="de-DE" i="1" dirty="0"/>
                  <a:t>a=0</a:t>
                </a:r>
                <a:r>
                  <a:rPr lang="de-DE" dirty="0"/>
                  <a:t> und </a:t>
                </a:r>
                <a:r>
                  <a:rPr lang="de-DE" i="1" dirty="0"/>
                  <a:t>b= 24</a:t>
                </a:r>
                <a:r>
                  <a:rPr lang="de-DE" dirty="0"/>
                  <a:t>) werden bestimmt durch: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𝐼𝑡𝑒𝑟𝑎𝑡𝑖𝑜𝑛𝑒𝑛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  <a:blipFill>
                <a:blip r:embed="rId4"/>
                <a:stretch>
                  <a:fillRect l="-2411" t="-1724" b="-1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D3E6713-FACA-444D-844C-B4EC88C4718E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9668" y="1374962"/>
            <a:ext cx="8366" cy="408386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71AE3EB-0205-4D64-AB4D-68AFDB8218B9}"/>
              </a:ext>
            </a:extLst>
          </p:cNvPr>
          <p:cNvGrpSpPr/>
          <p:nvPr/>
        </p:nvGrpSpPr>
        <p:grpSpPr>
          <a:xfrm>
            <a:off x="132649" y="1984269"/>
            <a:ext cx="3858326" cy="822721"/>
            <a:chOff x="132649" y="1984269"/>
            <a:chExt cx="3858326" cy="822721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8B399BD-EAA2-47B1-93F2-711D6E4C6155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491950E-5572-45C2-9C5B-914082E42F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54C5DD1C-2A61-4D9E-913F-C301D18441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2D11A96-2982-4C0E-859B-BA35F9F2EF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8484E4A-9ABF-497C-87F0-9509C91D08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D1C5C910-E623-45AD-ADDF-CA33DB2A77FE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C13FF43-F2EC-4FED-98B0-5717C2B3FEFA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D9903AB-A09D-48C2-8712-5428E83FD149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984DA2E-8D6E-42FD-AFD4-A9880F3CD477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DC64E749-2B43-4D4B-84CC-30290E07B2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B9D8200-895D-414A-915A-883B929F938D}"/>
              </a:ext>
            </a:extLst>
          </p:cNvPr>
          <p:cNvGrpSpPr/>
          <p:nvPr/>
        </p:nvGrpSpPr>
        <p:grpSpPr>
          <a:xfrm>
            <a:off x="189566" y="1041160"/>
            <a:ext cx="3801410" cy="770228"/>
            <a:chOff x="189566" y="1041160"/>
            <a:chExt cx="3801410" cy="77022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F1E9B8B-719A-4321-9D95-E6D1F3D62E52}"/>
                </a:ext>
              </a:extLst>
            </p:cNvPr>
            <p:cNvGrpSpPr/>
            <p:nvPr/>
          </p:nvGrpSpPr>
          <p:grpSpPr>
            <a:xfrm>
              <a:off x="456733" y="1041160"/>
              <a:ext cx="3534243" cy="770228"/>
              <a:chOff x="456733" y="1041160"/>
              <a:chExt cx="3534243" cy="770228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194069BE-AE26-41B9-9350-D3184250CA03}"/>
                  </a:ext>
                </a:extLst>
              </p:cNvPr>
              <p:cNvGrpSpPr/>
              <p:nvPr/>
            </p:nvGrpSpPr>
            <p:grpSpPr>
              <a:xfrm>
                <a:off x="456733" y="1041160"/>
                <a:ext cx="3534243" cy="770228"/>
                <a:chOff x="2638425" y="3571874"/>
                <a:chExt cx="5310952" cy="1368853"/>
              </a:xfrm>
            </p:grpSpPr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9DC9D2C9-F1D6-4F79-B189-768C3C242E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388620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BC6B7833-ABA3-4030-AC6A-685D60D29C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21005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78E7B4D2-E050-4792-8811-93F3EC9AE2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562475"/>
                  <a:ext cx="531095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8DE2E7DD-9C7B-4768-AB43-EA9F2C8B32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924425"/>
                  <a:ext cx="5310952" cy="16302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119FE813-0102-4944-8FDF-3335B803C95C}"/>
                    </a:ext>
                  </a:extLst>
                </p:cNvPr>
                <p:cNvSpPr/>
                <p:nvPr/>
              </p:nvSpPr>
              <p:spPr bwMode="auto">
                <a:xfrm>
                  <a:off x="2638425" y="3571874"/>
                  <a:ext cx="4229100" cy="1000125"/>
                </a:xfrm>
                <a:custGeom>
                  <a:avLst/>
                  <a:gdLst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00200 w 4219575"/>
                    <a:gd name="connsiteY1" fmla="*/ 101917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29100"/>
                    <a:gd name="connsiteY0" fmla="*/ 1000125 h 1047673"/>
                    <a:gd name="connsiteX1" fmla="*/ 1609725 w 4229100"/>
                    <a:gd name="connsiteY1" fmla="*/ 1019175 h 1047673"/>
                    <a:gd name="connsiteX2" fmla="*/ 3048000 w 4229100"/>
                    <a:gd name="connsiteY2" fmla="*/ 381000 h 1047673"/>
                    <a:gd name="connsiteX3" fmla="*/ 4229100 w 4229100"/>
                    <a:gd name="connsiteY3" fmla="*/ 0 h 1047673"/>
                    <a:gd name="connsiteX0" fmla="*/ 0 w 4229100"/>
                    <a:gd name="connsiteY0" fmla="*/ 1000125 h 1058858"/>
                    <a:gd name="connsiteX1" fmla="*/ 1609725 w 4229100"/>
                    <a:gd name="connsiteY1" fmla="*/ 1019175 h 1058858"/>
                    <a:gd name="connsiteX2" fmla="*/ 3048000 w 4229100"/>
                    <a:gd name="connsiteY2" fmla="*/ 381000 h 1058858"/>
                    <a:gd name="connsiteX3" fmla="*/ 4229100 w 4229100"/>
                    <a:gd name="connsiteY3" fmla="*/ 0 h 1058858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29100" h="1000125">
                      <a:moveTo>
                        <a:pt x="0" y="1000125"/>
                      </a:moveTo>
                      <a:cubicBezTo>
                        <a:pt x="691356" y="990600"/>
                        <a:pt x="1492250" y="960437"/>
                        <a:pt x="2000250" y="876300"/>
                      </a:cubicBezTo>
                      <a:cubicBezTo>
                        <a:pt x="2508250" y="792163"/>
                        <a:pt x="2676525" y="527050"/>
                        <a:pt x="3048000" y="381000"/>
                      </a:cubicBezTo>
                      <a:cubicBezTo>
                        <a:pt x="3419475" y="234950"/>
                        <a:pt x="3756025" y="127000"/>
                        <a:pt x="4229100" y="0"/>
                      </a:cubicBezTo>
                    </a:path>
                  </a:pathLst>
                </a:custGeom>
                <a:ln w="28575"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C7AFC5D-3F1E-4BB5-8728-D5DFE52DF743}"/>
                  </a:ext>
                </a:extLst>
              </p:cNvPr>
              <p:cNvSpPr/>
              <p:nvPr/>
            </p:nvSpPr>
            <p:spPr bwMode="auto">
              <a:xfrm>
                <a:off x="2086152" y="1337331"/>
                <a:ext cx="147033" cy="129657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76D63C8-530E-435A-ADF3-76F281C82D88}"/>
                </a:ext>
              </a:extLst>
            </p:cNvPr>
            <p:cNvSpPr txBox="1"/>
            <p:nvPr/>
          </p:nvSpPr>
          <p:spPr>
            <a:xfrm>
              <a:off x="189566" y="1488496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F126CE78-E0A1-4E31-BA5A-73BCCA7D1F12}"/>
                </a:ext>
              </a:extLst>
            </p:cNvPr>
            <p:cNvSpPr txBox="1"/>
            <p:nvPr/>
          </p:nvSpPr>
          <p:spPr>
            <a:xfrm>
              <a:off x="189566" y="1297428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229855F-AC26-400E-829F-E2AFF6A03140}"/>
                </a:ext>
              </a:extLst>
            </p:cNvPr>
            <p:cNvSpPr txBox="1"/>
            <p:nvPr/>
          </p:nvSpPr>
          <p:spPr>
            <a:xfrm>
              <a:off x="189566" y="1107322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D6F1E5B3-95EF-4B11-8FD7-3730B263A724}"/>
              </a:ext>
            </a:extLst>
          </p:cNvPr>
          <p:cNvSpPr txBox="1"/>
          <p:nvPr/>
        </p:nvSpPr>
        <p:spPr>
          <a:xfrm>
            <a:off x="147422" y="1699211"/>
            <a:ext cx="36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-1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5E770A-4F82-4392-B4AD-EF3809D613FE}"/>
              </a:ext>
            </a:extLst>
          </p:cNvPr>
          <p:cNvGrpSpPr/>
          <p:nvPr/>
        </p:nvGrpSpPr>
        <p:grpSpPr>
          <a:xfrm>
            <a:off x="132356" y="2928620"/>
            <a:ext cx="3858326" cy="822721"/>
            <a:chOff x="132649" y="1984269"/>
            <a:chExt cx="3858326" cy="822721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EE7FF2AE-3740-4C87-A775-2A530D747D1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E4472BAE-8E07-4AA2-9854-05AAC5907E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03D31F8F-E78F-4D8C-8D9C-AD1A6FA07B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716380A4-FE91-44BB-9AA1-E0F9B31356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5DB19724-783B-4E97-B687-CE453C581C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0E8F7388-FFC3-4998-ABF9-A1194C9160CD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C33C1AB2-8FF4-4232-A55D-BC737EBADB08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C5AEE25-8FD6-414A-B0FD-70154748756B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FF1213D-E659-4A5E-9E07-222261CE4699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5516AE5B-513A-47B2-8877-6EC8C94EED0A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2AE0D14-E420-4850-BA36-3C6EDCD32FEC}"/>
              </a:ext>
            </a:extLst>
          </p:cNvPr>
          <p:cNvCxnSpPr/>
          <p:nvPr/>
        </p:nvCxnSpPr>
        <p:spPr bwMode="auto">
          <a:xfrm>
            <a:off x="901700" y="2914531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BCDB6C8-2242-4037-BB1F-DFD1C4FA7AEE}"/>
              </a:ext>
            </a:extLst>
          </p:cNvPr>
          <p:cNvCxnSpPr/>
          <p:nvPr/>
        </p:nvCxnSpPr>
        <p:spPr bwMode="auto">
          <a:xfrm>
            <a:off x="3016250" y="2928620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7A12655-8062-40A9-99F0-BC4D8885433F}"/>
              </a:ext>
            </a:extLst>
          </p:cNvPr>
          <p:cNvGrpSpPr/>
          <p:nvPr/>
        </p:nvGrpSpPr>
        <p:grpSpPr>
          <a:xfrm>
            <a:off x="130814" y="3898154"/>
            <a:ext cx="3858326" cy="822721"/>
            <a:chOff x="132649" y="1984269"/>
            <a:chExt cx="3858326" cy="822721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2AD4D527-F5F0-4180-B710-B8DCD0BBAC9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098B25E-7D56-4B72-998B-664C2C6444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048565D2-9764-4EF2-907B-2BA006D239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5682D063-85F4-4788-AD48-C14B1110CA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8F9302DE-5378-4457-A8C8-91F8D8DD13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F1A154B2-A7F4-4848-8F4A-EB05FDD930E6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EBB02AE-934C-40C9-9AF6-91962A8E75C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91E05C47-BA5D-4EF6-84F6-F96218D23765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52AAE62F-4CFB-46F2-B972-B5BE3251AD6D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6C28D9-E0CC-4A9D-8BC5-37263F4C5341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A9EA9EA-D132-43E3-94A8-5CFA439EA1C5}"/>
              </a:ext>
            </a:extLst>
          </p:cNvPr>
          <p:cNvCxnSpPr/>
          <p:nvPr/>
        </p:nvCxnSpPr>
        <p:spPr bwMode="auto">
          <a:xfrm>
            <a:off x="900158" y="388406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336D800-086E-4A95-A4D0-466F9357D89F}"/>
              </a:ext>
            </a:extLst>
          </p:cNvPr>
          <p:cNvCxnSpPr/>
          <p:nvPr/>
        </p:nvCxnSpPr>
        <p:spPr bwMode="auto">
          <a:xfrm>
            <a:off x="3014708" y="3898154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0C36F19-0870-4330-A49E-9A99D9C46098}"/>
              </a:ext>
            </a:extLst>
          </p:cNvPr>
          <p:cNvCxnSpPr/>
          <p:nvPr/>
        </p:nvCxnSpPr>
        <p:spPr bwMode="auto">
          <a:xfrm>
            <a:off x="1841500" y="389364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285783-A620-434A-8BAA-66BD56EB8CC8}"/>
              </a:ext>
            </a:extLst>
          </p:cNvPr>
          <p:cNvCxnSpPr/>
          <p:nvPr/>
        </p:nvCxnSpPr>
        <p:spPr bwMode="auto">
          <a:xfrm>
            <a:off x="914491" y="493181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7EFDE-6C89-4E4C-83E9-5C615D6B7359}"/>
              </a:ext>
            </a:extLst>
          </p:cNvPr>
          <p:cNvCxnSpPr/>
          <p:nvPr/>
        </p:nvCxnSpPr>
        <p:spPr bwMode="auto">
          <a:xfrm>
            <a:off x="3029041" y="4945904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95108328-B740-4748-A6D2-1D9F90DE4AF3}"/>
              </a:ext>
            </a:extLst>
          </p:cNvPr>
          <p:cNvCxnSpPr/>
          <p:nvPr/>
        </p:nvCxnSpPr>
        <p:spPr bwMode="auto">
          <a:xfrm>
            <a:off x="1855833" y="494139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2D93E76B-2F57-408D-8F41-DB29354DE616}"/>
              </a:ext>
            </a:extLst>
          </p:cNvPr>
          <p:cNvGrpSpPr/>
          <p:nvPr/>
        </p:nvGrpSpPr>
        <p:grpSpPr>
          <a:xfrm>
            <a:off x="130814" y="4866937"/>
            <a:ext cx="3858326" cy="822721"/>
            <a:chOff x="132649" y="1984269"/>
            <a:chExt cx="3858326" cy="822721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BE345D18-21A2-4130-8BA6-41839177E7A2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4CF432A9-80BB-46CF-93EF-248877A713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F41ED44E-E0BC-41AE-BAB7-AAD1670D6E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Gerader Verbinder 132">
                <a:extLst>
                  <a:ext uri="{FF2B5EF4-FFF2-40B4-BE49-F238E27FC236}">
                    <a16:creationId xmlns:a16="http://schemas.microsoft.com/office/drawing/2014/main" id="{84B0E8A5-B60E-4394-94DA-D7BD1400CD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14B9919E-7F81-41D1-9252-017261FDEE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5" name="Freihandform: Form 134">
                <a:extLst>
                  <a:ext uri="{FF2B5EF4-FFF2-40B4-BE49-F238E27FC236}">
                    <a16:creationId xmlns:a16="http://schemas.microsoft.com/office/drawing/2014/main" id="{AD4D8087-AED3-4208-BA52-3217D3ED664C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ECB58C49-B748-4216-AE13-2414FA45F97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B8B61056-0EF8-4E38-A10E-CCEE545AA54A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88AF865C-7C68-4748-B21C-5B6BE29AE7B6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B5E80C41-7675-4A5E-ADCC-44F7D29634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F788BCE-4A93-429F-8A85-2EDDD85F94E8}"/>
              </a:ext>
            </a:extLst>
          </p:cNvPr>
          <p:cNvCxnSpPr/>
          <p:nvPr/>
        </p:nvCxnSpPr>
        <p:spPr bwMode="auto">
          <a:xfrm>
            <a:off x="2452733" y="4957103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AB224DD-4DAB-4FC9-8AEA-86F0A8A3620A}"/>
              </a:ext>
            </a:extLst>
          </p:cNvPr>
          <p:cNvSpPr txBox="1"/>
          <p:nvPr/>
        </p:nvSpPr>
        <p:spPr>
          <a:xfrm>
            <a:off x="705818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1F94E30-C810-4131-BDE6-D61FE9C5B35B}"/>
              </a:ext>
            </a:extLst>
          </p:cNvPr>
          <p:cNvSpPr txBox="1"/>
          <p:nvPr/>
        </p:nvSpPr>
        <p:spPr>
          <a:xfrm>
            <a:off x="2797564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5700013-9A29-4C4D-BAEC-AB9D08845F52}"/>
              </a:ext>
            </a:extLst>
          </p:cNvPr>
          <p:cNvSpPr txBox="1"/>
          <p:nvPr/>
        </p:nvSpPr>
        <p:spPr>
          <a:xfrm>
            <a:off x="1610160" y="3793108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AB891D2A-2901-4329-8B7F-EC2F9409293D}"/>
              </a:ext>
            </a:extLst>
          </p:cNvPr>
          <p:cNvSpPr txBox="1"/>
          <p:nvPr/>
        </p:nvSpPr>
        <p:spPr>
          <a:xfrm>
            <a:off x="2786815" y="3823077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371B7D7B-3237-4392-BC56-D31DF452645D}"/>
              </a:ext>
            </a:extLst>
          </p:cNvPr>
          <p:cNvSpPr txBox="1"/>
          <p:nvPr/>
        </p:nvSpPr>
        <p:spPr>
          <a:xfrm>
            <a:off x="1666401" y="4942844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0A29975-ADE2-4867-B0B1-41A5FBC1451C}"/>
              </a:ext>
            </a:extLst>
          </p:cNvPr>
          <p:cNvSpPr txBox="1"/>
          <p:nvPr/>
        </p:nvSpPr>
        <p:spPr>
          <a:xfrm>
            <a:off x="2267773" y="4936031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07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Endzustand und Maximaler Bedarf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Der Endzustand eines Tages wird bestimmt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Jede Änderung des Tages wird aufaddiert</a:t>
                </a:r>
              </a:p>
              <a:p>
                <a:r>
                  <a:rPr lang="de-DE" dirty="0"/>
                  <a:t>Der Maximaler Bedarf entspricht dem Maximalen Funktionswert der Bedarfsfunktion</a:t>
                </a:r>
              </a:p>
              <a:p>
                <a:pPr lvl="1"/>
                <a:r>
                  <a:rPr lang="de-DE" dirty="0"/>
                  <a:t>Alle Änderungen werden nach Zeitlichem Auftreten sortiert (bei gleichzeitigem Änderungen hat die Abstellung Vorrang</a:t>
                </a:r>
              </a:p>
              <a:p>
                <a:pPr lvl="1"/>
                <a:r>
                  <a:rPr lang="de-DE" dirty="0"/>
                  <a:t>Es wird durch alle Änderungen iteriert und so der Maximalwert ermittelt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203AE893-6C8F-4C0A-B658-7DCD88E7B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088" y="3716042"/>
            <a:ext cx="4134427" cy="2124371"/>
          </a:xfrm>
          <a:prstGeom prst="rect">
            <a:avLst/>
          </a:prstGeom>
        </p:spPr>
      </p:pic>
      <p:sp>
        <p:nvSpPr>
          <p:cNvPr id="86" name="Rechteck 85">
            <a:extLst>
              <a:ext uri="{FF2B5EF4-FFF2-40B4-BE49-F238E27FC236}">
                <a16:creationId xmlns:a16="http://schemas.microsoft.com/office/drawing/2014/main" id="{C2452291-4A75-404F-87B9-02CAE05CAF16}"/>
              </a:ext>
            </a:extLst>
          </p:cNvPr>
          <p:cNvSpPr/>
          <p:nvPr/>
        </p:nvSpPr>
        <p:spPr bwMode="auto">
          <a:xfrm>
            <a:off x="2279650" y="5018323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0259DBF-9971-49B7-B504-EE3EF067BD2B}"/>
              </a:ext>
            </a:extLst>
          </p:cNvPr>
          <p:cNvSpPr/>
          <p:nvPr/>
        </p:nvSpPr>
        <p:spPr bwMode="auto">
          <a:xfrm>
            <a:off x="2279650" y="5164636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26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Datenausgabe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/>
              <a:t>Verwendung des </a:t>
            </a:r>
            <a:r>
              <a:rPr lang="de-DE" dirty="0" err="1"/>
              <a:t>Strategy</a:t>
            </a:r>
            <a:r>
              <a:rPr lang="de-DE" dirty="0"/>
              <a:t> Pattern</a:t>
            </a:r>
          </a:p>
          <a:p>
            <a:r>
              <a:rPr lang="de-DE" dirty="0" err="1"/>
              <a:t>DateiSchreiben</a:t>
            </a:r>
            <a:r>
              <a:rPr lang="de-DE" dirty="0"/>
              <a:t> schreibt die berechneten Ergebnisse in eine Ausgabedatei 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AusgabeDaten</a:t>
            </a:r>
            <a:r>
              <a:rPr lang="de-DE" dirty="0"/>
              <a:t> (Ergebnisse der Berechnung) werden übergeben</a:t>
            </a:r>
          </a:p>
          <a:p>
            <a:r>
              <a:rPr lang="de-DE" dirty="0"/>
              <a:t>Die Ausgabedatei hat folgendes Format: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2959100"/>
            <a:ext cx="5065486" cy="2881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Abstellung in Q_11 zu t=2,30</a:t>
            </a:r>
          </a:p>
          <a:p>
            <a:r>
              <a:rPr lang="de-DE" dirty="0"/>
              <a:t>Nachfrage in Q_11 zu t=3,76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Abstellung in Q_11 zu t=23,00</a:t>
            </a:r>
          </a:p>
          <a:p>
            <a:r>
              <a:rPr lang="de-DE" dirty="0"/>
              <a:t>Nachfrage in Q_11 zu t=23,43</a:t>
            </a:r>
          </a:p>
          <a:p>
            <a:r>
              <a:rPr lang="de-DE" dirty="0"/>
              <a:t>Endzustand des Tages:</a:t>
            </a:r>
          </a:p>
          <a:p>
            <a:r>
              <a:rPr lang="de-DE" dirty="0"/>
              <a:t>0 </a:t>
            </a:r>
          </a:p>
          <a:p>
            <a:r>
              <a:rPr lang="de-DE" dirty="0"/>
              <a:t>Maximaler Bedarf:</a:t>
            </a:r>
          </a:p>
          <a:p>
            <a:r>
              <a:rPr lang="de-DE" dirty="0"/>
              <a:t>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F1ECF-CA03-40A2-9BE6-98DA49E1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88" y="2456999"/>
            <a:ext cx="2410161" cy="14194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84B713-EE4A-4D29-8CCB-8775E8714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04207"/>
            <a:ext cx="1952898" cy="11526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9C6CA-3F1C-400B-B070-0A8D66F66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3992305"/>
            <a:ext cx="3458058" cy="1848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44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10287" y="3551674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3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4" name="Rechteck 23">
            <a:hlinkClick r:id="rId14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4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5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5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6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6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74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Ausblick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Erweiterungs- und Verbesserungsmöglichkeiten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FA9FB4-CD1E-47C1-BF75-8E815CF5F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Verwendung von Interfaces erlaubt es Eingabe und Ausgabeformat beliebig auszutauschen z. B.:</a:t>
            </a:r>
          </a:p>
          <a:p>
            <a:pPr lvl="1"/>
            <a:r>
              <a:rPr lang="de-DE" dirty="0"/>
              <a:t>Anders Dateiformat</a:t>
            </a:r>
          </a:p>
          <a:p>
            <a:pPr lvl="1"/>
            <a:r>
              <a:rPr lang="de-DE" dirty="0"/>
              <a:t>GUI Benutzerschnittstelle </a:t>
            </a:r>
          </a:p>
          <a:p>
            <a:r>
              <a:rPr lang="de-DE" dirty="0"/>
              <a:t>Parallelisierung</a:t>
            </a:r>
          </a:p>
          <a:p>
            <a:pPr lvl="1"/>
            <a:r>
              <a:rPr lang="de-DE" dirty="0"/>
              <a:t>Gut realisierbar, da einzelne Bedarfsfunktionen unabhängig voneinander berechnet werden können</a:t>
            </a:r>
          </a:p>
          <a:p>
            <a:r>
              <a:rPr lang="de-DE" dirty="0"/>
              <a:t>Bessere Skalierung</a:t>
            </a:r>
          </a:p>
          <a:p>
            <a:pPr lvl="1"/>
            <a:r>
              <a:rPr lang="de-DE" dirty="0"/>
              <a:t>Nicht jede einzelne Nullstelle bestimmen</a:t>
            </a:r>
          </a:p>
          <a:p>
            <a:pPr lvl="1"/>
            <a:r>
              <a:rPr lang="de-DE" dirty="0"/>
              <a:t>Beschleunigung des Algorithmus zu lasten der Genauigkeit</a:t>
            </a:r>
          </a:p>
          <a:p>
            <a:pPr lvl="1"/>
            <a:endParaRPr lang="de-DE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DBC363F-30D0-471B-814E-F35DFCF25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1116806"/>
            <a:ext cx="2980267" cy="223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55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Quellen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8283" y="1095894"/>
            <a:ext cx="8984189" cy="235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0" bIns="0"/>
          <a:lstStyle/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2"/>
              </a:rPr>
              <a:t>https://pixabay.com/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3"/>
              </a:rPr>
              <a:t>http://www.wzl.rwth-aachen.de/de/bfaaa371d001b65dc12581210028729b.htm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4"/>
              </a:rPr>
              <a:t>http://www.smartautomationlab.de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5"/>
              </a:rPr>
              <a:t>https://www.google.de/maps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9979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40856" y="2291509"/>
            <a:ext cx="9221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accent2"/>
                </a:solidFill>
              </a:rPr>
              <a:t>Vielen Dank</a:t>
            </a:r>
          </a:p>
          <a:p>
            <a:pPr algn="ctr"/>
            <a:r>
              <a:rPr lang="de-DE" sz="6000" b="1" dirty="0">
                <a:solidFill>
                  <a:schemeClr val="accent2"/>
                </a:solidFill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7007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hlinkClick r:id="rId12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8" name="Rechteck 17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" name="Rechteck 16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16" name="Rechteck 15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Rechteck 14">
            <a:hlinkClick r:id="rId14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14" name="Rechteck 13">
            <a:hlinkClick r:id="rId14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Rechteck 12">
            <a:hlinkClick r:id="rId15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12" name="Rechteck 11">
            <a:hlinkClick r:id="rId15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5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auto">
          <a:xfrm>
            <a:off x="710287" y="1116013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  <a:p>
            <a:pPr defTabSz="914400" rtl="0" eaLnBrk="1" fontAlgn="base" latinLnBrk="0" hangingPunct="1">
              <a:buClrTx/>
              <a:buSzTx/>
              <a:tabLst/>
            </a:pPr>
            <a:endParaRPr kumimoji="0" lang="de-DE" b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eck 12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4" action="ppaction://hlinksldjump"/>
            <a:extLst>
              <a:ext uri="{FF2B5EF4-FFF2-40B4-BE49-F238E27FC236}">
                <a16:creationId xmlns:a16="http://schemas.microsoft.com/office/drawing/2014/main" id="{CBEC2B12-AD16-417B-8AAD-93BAEBF196A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4" action="ppaction://hlinksldjump"/>
            <a:extLst>
              <a:ext uri="{FF2B5EF4-FFF2-40B4-BE49-F238E27FC236}">
                <a16:creationId xmlns:a16="http://schemas.microsoft.com/office/drawing/2014/main" id="{B9A72F18-F2DC-4191-A627-1AB033B411B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5" action="ppaction://hlinksldjump"/>
            <a:extLst>
              <a:ext uri="{FF2B5EF4-FFF2-40B4-BE49-F238E27FC236}">
                <a16:creationId xmlns:a16="http://schemas.microsoft.com/office/drawing/2014/main" id="{BA4E21E5-02E0-4DF6-A5F7-745CEDA7E06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5" action="ppaction://hlinksldjump"/>
            <a:extLst>
              <a:ext uri="{FF2B5EF4-FFF2-40B4-BE49-F238E27FC236}">
                <a16:creationId xmlns:a16="http://schemas.microsoft.com/office/drawing/2014/main" id="{228796A1-1A87-4629-AB5B-22D7ACDD7DE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6" action="ppaction://hlinksldjump"/>
            <a:extLst>
              <a:ext uri="{FF2B5EF4-FFF2-40B4-BE49-F238E27FC236}">
                <a16:creationId xmlns:a16="http://schemas.microsoft.com/office/drawing/2014/main" id="{C8EFFF5D-E0C9-40FC-80AE-3E4458BAC9F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6" action="ppaction://hlinksldjump"/>
            <a:extLst>
              <a:ext uri="{FF2B5EF4-FFF2-40B4-BE49-F238E27FC236}">
                <a16:creationId xmlns:a16="http://schemas.microsoft.com/office/drawing/2014/main" id="{44F5219B-CBB6-40EB-83A7-0CCB4559719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8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Wer bin ich ?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23940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Felix </a:t>
            </a:r>
            <a:r>
              <a:rPr lang="de-DE" dirty="0" err="1"/>
              <a:t>Heitbrock</a:t>
            </a:r>
            <a:r>
              <a:rPr lang="de-DE" dirty="0"/>
              <a:t> </a:t>
            </a:r>
          </a:p>
          <a:p>
            <a:r>
              <a:rPr lang="de-DE" dirty="0"/>
              <a:t>Gymnasium Herzogenrath</a:t>
            </a:r>
          </a:p>
          <a:p>
            <a:r>
              <a:rPr lang="de-DE" dirty="0"/>
              <a:t>Berufskolleg Alsdorf – </a:t>
            </a:r>
            <a:r>
              <a:rPr lang="de-DE" dirty="0" err="1"/>
              <a:t>Infomrationstechnischer</a:t>
            </a:r>
            <a:r>
              <a:rPr lang="de-DE" dirty="0"/>
              <a:t> Assistent</a:t>
            </a:r>
          </a:p>
          <a:p>
            <a:r>
              <a:rPr lang="de-DE" dirty="0"/>
              <a:t>MATSE Ausbildung und Studium</a:t>
            </a:r>
          </a:p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  <a:endParaRPr lang="de-DE" kern="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98EA324-F645-48BB-AFA4-1BC3B1C5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06" y="3947886"/>
            <a:ext cx="2385560" cy="108106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DC1E82B-56B8-4440-8A37-5BC56CC8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0" y="3879413"/>
            <a:ext cx="2694447" cy="10094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E5185B7-903D-43F4-935E-B7390152A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4671121"/>
            <a:ext cx="2848429" cy="71566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2957605-D673-41C0-A506-7AA93D98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49" y="3481161"/>
            <a:ext cx="1714500" cy="9334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812D6D7-E71F-4199-9E8A-071BFCE420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1" y="986971"/>
            <a:ext cx="2171376" cy="25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Tätigkeiten am WZL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509378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</a:p>
          <a:p>
            <a:r>
              <a:rPr lang="de-DE" kern="0" dirty="0"/>
              <a:t>Betreuung und Weiterentwicklung des Smart Automation Lab (SAL) MES </a:t>
            </a:r>
          </a:p>
          <a:p>
            <a:r>
              <a:rPr lang="de-DE" kern="0" dirty="0"/>
              <a:t>Erstellen einer Simulation des SAL</a:t>
            </a:r>
          </a:p>
          <a:p>
            <a:r>
              <a:rPr lang="de-DE" kern="0" dirty="0"/>
              <a:t>Entwicklung eines Biotechnologischen Leitsystems</a:t>
            </a:r>
          </a:p>
          <a:p>
            <a:r>
              <a:rPr lang="de-DE" kern="0" dirty="0"/>
              <a:t>Entwicklung eines Scheduling Systems</a:t>
            </a:r>
          </a:p>
          <a:p>
            <a:endParaRPr lang="de-DE" kern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A5EEC2-A28D-4813-871B-950B2AE5B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2" y="4215521"/>
            <a:ext cx="5295818" cy="13318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86E2669-1789-4B50-9AFF-0FF8DFEDA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5" y="947493"/>
            <a:ext cx="2707645" cy="16941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131A38-A992-49C5-8DC6-6D9B89344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4" y="3280229"/>
            <a:ext cx="2512186" cy="22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>
            <p:custDataLst>
              <p:tags r:id="rId2"/>
            </p:custDataLst>
          </p:nvPr>
        </p:nvSpPr>
        <p:spPr bwMode="auto">
          <a:xfrm>
            <a:off x="710287" y="1927900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0" name="Rechteck 29">
            <a:hlinkClick r:id="rId14" action="ppaction://hlinksldjump"/>
            <a:extLst>
              <a:ext uri="{FF2B5EF4-FFF2-40B4-BE49-F238E27FC236}">
                <a16:creationId xmlns:a16="http://schemas.microsoft.com/office/drawing/2014/main" id="{D229B453-1798-411C-B177-1E7E9477EAE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31" name="Rechteck 30">
            <a:hlinkClick r:id="rId14" action="ppaction://hlinksldjump"/>
            <a:extLst>
              <a:ext uri="{FF2B5EF4-FFF2-40B4-BE49-F238E27FC236}">
                <a16:creationId xmlns:a16="http://schemas.microsoft.com/office/drawing/2014/main" id="{C375770D-5951-4A4C-ACFF-86973B6DF5C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Rechteck 31">
            <a:hlinkClick r:id="rId15" action="ppaction://hlinksldjump"/>
            <a:extLst>
              <a:ext uri="{FF2B5EF4-FFF2-40B4-BE49-F238E27FC236}">
                <a16:creationId xmlns:a16="http://schemas.microsoft.com/office/drawing/2014/main" id="{D563741F-D5A9-4F00-A82B-8F115FECAA8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33" name="Rechteck 32">
            <a:hlinkClick r:id="rId15" action="ppaction://hlinksldjump"/>
            <a:extLst>
              <a:ext uri="{FF2B5EF4-FFF2-40B4-BE49-F238E27FC236}">
                <a16:creationId xmlns:a16="http://schemas.microsoft.com/office/drawing/2014/main" id="{743C2D6B-15C9-45C4-A9DE-21996889AC1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Rechteck 33">
            <a:hlinkClick r:id="rId13" action="ppaction://hlinksldjump"/>
            <a:extLst>
              <a:ext uri="{FF2B5EF4-FFF2-40B4-BE49-F238E27FC236}">
                <a16:creationId xmlns:a16="http://schemas.microsoft.com/office/drawing/2014/main" id="{148292FB-2D3E-4834-9B1B-05ADBD7389D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36" name="Rechteck 35">
            <a:hlinkClick r:id="rId16" action="ppaction://hlinksldjump"/>
            <a:extLst>
              <a:ext uri="{FF2B5EF4-FFF2-40B4-BE49-F238E27FC236}">
                <a16:creationId xmlns:a16="http://schemas.microsoft.com/office/drawing/2014/main" id="{EE3437A9-695A-4121-81F2-8C0E7BE47DC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37" name="Rechteck 36">
            <a:hlinkClick r:id="rId16" action="ppaction://hlinksldjump"/>
            <a:extLst>
              <a:ext uri="{FF2B5EF4-FFF2-40B4-BE49-F238E27FC236}">
                <a16:creationId xmlns:a16="http://schemas.microsoft.com/office/drawing/2014/main" id="{6A8B14A9-E9AF-4D53-B90C-D9A5129BE06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27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228FDCA4-AA8B-46BF-BAF8-A36EC159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2" y="4090734"/>
            <a:ext cx="769522" cy="7620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DA2F00-BC8C-45DA-8297-696B03C3D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28"/>
                    </a14:imgEffect>
                    <a14:imgEffect>
                      <a14:saturation sa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501" y="1636910"/>
            <a:ext cx="2125468" cy="1947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Aufgabenstellung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Wiederholung der Aufgabenstellung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</p:spPr>
            <p:txBody>
              <a:bodyPr/>
              <a:lstStyle/>
              <a:p>
                <a:r>
                  <a:rPr lang="de-DE" dirty="0"/>
                  <a:t>Städte werden durch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Felder abgebildet</a:t>
                </a:r>
              </a:p>
              <a:p>
                <a:r>
                  <a:rPr lang="de-DE" dirty="0"/>
                  <a:t>Jedes Quadrat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des Feldes besitzt:</a:t>
                </a:r>
              </a:p>
              <a:p>
                <a:pPr lvl="1"/>
                <a:r>
                  <a:rPr lang="de-DE" dirty="0"/>
                  <a:t>Tageszeitabhängige Nachfragepolynom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Tageszeitabhängige Abstellungspolynom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Zur Bestimmung wann wie viele Autos des Carsharing-	Dienstes angeboten bzw. nachgefragt werden</a:t>
                </a:r>
              </a:p>
              <a:p>
                <a:r>
                  <a:rPr lang="de-DE" dirty="0"/>
                  <a:t>Daten werden in Eingabedatei Übergeben</a:t>
                </a:r>
              </a:p>
              <a:p>
                <a:r>
                  <a:rPr lang="de-DE" dirty="0"/>
                  <a:t>Zu bestimmen ist: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(beschreibt den Gesamtbedarf bis zum Zeitpunkt t)</a:t>
                </a:r>
              </a:p>
              <a:p>
                <a:pPr lvl="1"/>
                <a:r>
                  <a:rPr lang="de-DE" dirty="0"/>
                  <a:t>Maximaler Bedarf, also maximum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Endzustand der Bedarfsfunktion am Ende des Tages: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Berechnete Daten werden in einer Ausgabedatei gespeichert</a:t>
                </a: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  <a:blipFill>
                <a:blip r:embed="rId7"/>
                <a:stretch>
                  <a:fillRect l="-1834" t="-15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7084FA0-F11A-4980-9572-73841237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6807"/>
              </p:ext>
            </p:extLst>
          </p:nvPr>
        </p:nvGraphicFramePr>
        <p:xfrm>
          <a:off x="317500" y="1636910"/>
          <a:ext cx="2095500" cy="1947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3018122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7006668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9833947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64272305"/>
                    </a:ext>
                  </a:extLst>
                </a:gridCol>
              </a:tblGrid>
              <a:tr h="48683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91199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76272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05117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8865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9D050C38-95AB-453A-9004-01E81D0929C5}"/>
              </a:ext>
            </a:extLst>
          </p:cNvPr>
          <p:cNvSpPr/>
          <p:nvPr/>
        </p:nvSpPr>
        <p:spPr bwMode="auto">
          <a:xfrm>
            <a:off x="2560772" y="1636910"/>
            <a:ext cx="195112" cy="1947333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66CC9E7-F8DA-4228-8AB8-D8DBE746AC9E}"/>
              </a:ext>
            </a:extLst>
          </p:cNvPr>
          <p:cNvSpPr txBox="1"/>
          <p:nvPr/>
        </p:nvSpPr>
        <p:spPr>
          <a:xfrm>
            <a:off x="1202494" y="830645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1ABD7F-1B6F-4B82-9DD2-AE790AAFF6B9}"/>
              </a:ext>
            </a:extLst>
          </p:cNvPr>
          <p:cNvSpPr txBox="1"/>
          <p:nvPr/>
        </p:nvSpPr>
        <p:spPr>
          <a:xfrm>
            <a:off x="2768482" y="2425910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3699334-7F95-4E06-BF03-7760E958D7FA}"/>
              </a:ext>
            </a:extLst>
          </p:cNvPr>
          <p:cNvSpPr/>
          <p:nvPr/>
        </p:nvSpPr>
        <p:spPr bwMode="auto">
          <a:xfrm rot="5400000" flipH="1">
            <a:off x="1256017" y="261461"/>
            <a:ext cx="218466" cy="20955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/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de-DE" sz="3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2788844-DBC6-4C2E-BE9D-C99FAB623D56}"/>
              </a:ext>
            </a:extLst>
          </p:cNvPr>
          <p:cNvCxnSpPr>
            <a:cxnSpLocks/>
          </p:cNvCxnSpPr>
          <p:nvPr/>
        </p:nvCxnSpPr>
        <p:spPr bwMode="auto">
          <a:xfrm>
            <a:off x="534271" y="3350051"/>
            <a:ext cx="479246" cy="74068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/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- Angebot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- Nachfrage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blipFill>
                <a:blip r:embed="rId9"/>
                <a:stretch>
                  <a:fillRect l="-2402" t="-4425" b="-97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93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eck 16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4" action="ppaction://hlinksldjump"/>
            <a:extLst>
              <a:ext uri="{FF2B5EF4-FFF2-40B4-BE49-F238E27FC236}">
                <a16:creationId xmlns:a16="http://schemas.microsoft.com/office/drawing/2014/main" id="{0EFCD9E9-830A-4DB0-BF7D-09E6D9584990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4" action="ppaction://hlinksldjump"/>
            <a:extLst>
              <a:ext uri="{FF2B5EF4-FFF2-40B4-BE49-F238E27FC236}">
                <a16:creationId xmlns:a16="http://schemas.microsoft.com/office/drawing/2014/main" id="{5FA5F957-8F35-4290-A820-E1583A7EE5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3" action="ppaction://hlinksldjump"/>
            <a:extLst>
              <a:ext uri="{FF2B5EF4-FFF2-40B4-BE49-F238E27FC236}">
                <a16:creationId xmlns:a16="http://schemas.microsoft.com/office/drawing/2014/main" id="{2F9D28D4-DC30-46F8-A808-DBFC8F4ABF7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6" name="Rechteck 25">
            <a:hlinkClick r:id="rId15" action="ppaction://hlinksldjump"/>
            <a:extLst>
              <a:ext uri="{FF2B5EF4-FFF2-40B4-BE49-F238E27FC236}">
                <a16:creationId xmlns:a16="http://schemas.microsoft.com/office/drawing/2014/main" id="{F5D1A687-C203-4604-AF44-CD3C7800594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5" action="ppaction://hlinksldjump"/>
            <a:extLst>
              <a:ext uri="{FF2B5EF4-FFF2-40B4-BE49-F238E27FC236}">
                <a16:creationId xmlns:a16="http://schemas.microsoft.com/office/drawing/2014/main" id="{4F9AD2B6-1070-4AFF-B161-E459EC6F03B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6" action="ppaction://hlinksldjump"/>
            <a:extLst>
              <a:ext uri="{FF2B5EF4-FFF2-40B4-BE49-F238E27FC236}">
                <a16:creationId xmlns:a16="http://schemas.microsoft.com/office/drawing/2014/main" id="{BA9A161C-5A44-4127-BDCE-7135C4D3083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6" action="ppaction://hlinksldjump"/>
            <a:extLst>
              <a:ext uri="{FF2B5EF4-FFF2-40B4-BE49-F238E27FC236}">
                <a16:creationId xmlns:a16="http://schemas.microsoft.com/office/drawing/2014/main" id="{D387B488-A751-460C-AC32-09E9385A11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Dateneingabe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/>
              <a:t>Verwendung des </a:t>
            </a:r>
            <a:r>
              <a:rPr lang="de-DE" dirty="0" err="1"/>
              <a:t>Strategy</a:t>
            </a:r>
            <a:r>
              <a:rPr lang="de-DE" dirty="0"/>
              <a:t> Pattern</a:t>
            </a:r>
          </a:p>
          <a:p>
            <a:r>
              <a:rPr lang="de-DE" dirty="0" err="1"/>
              <a:t>DateiEinlesen</a:t>
            </a:r>
            <a:r>
              <a:rPr lang="de-DE" dirty="0"/>
              <a:t> ließt die Daten aus einer Eingabedatei ein</a:t>
            </a:r>
          </a:p>
          <a:p>
            <a:pPr lvl="1"/>
            <a:r>
              <a:rPr lang="de-DE" dirty="0"/>
              <a:t>Hier wird EingabeDaten instanziiert</a:t>
            </a:r>
          </a:p>
          <a:p>
            <a:r>
              <a:rPr lang="de-DE" dirty="0"/>
              <a:t>In EingabeDaten befinden sich alle Daten die das Programm zum erzeugen der Ausgabedaten benötigt</a:t>
            </a:r>
          </a:p>
          <a:p>
            <a:r>
              <a:rPr lang="de-DE" dirty="0"/>
              <a:t>Die Eingabedatei hat folgendes Format: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25A357-848F-48AE-B439-EE51E9E3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2456999"/>
            <a:ext cx="2905530" cy="1562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76B0C62-5C78-4A0E-9B24-F2A9EC0D0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20620"/>
            <a:ext cx="1838582" cy="115268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14DC57B-0C39-469C-9A89-DB5397300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4194860"/>
            <a:ext cx="3477110" cy="170521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3489100"/>
            <a:ext cx="5065486" cy="2351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# m</a:t>
            </a:r>
          </a:p>
          <a:p>
            <a:r>
              <a:rPr lang="de-DE" dirty="0"/>
              <a:t>1</a:t>
            </a:r>
          </a:p>
          <a:p>
            <a:r>
              <a:rPr lang="de-DE" dirty="0"/>
              <a:t># Polynome Nachfrage</a:t>
            </a:r>
          </a:p>
          <a:p>
            <a:r>
              <a:rPr lang="de-DE" dirty="0"/>
              <a:t>0 0.2023761 -0.0287711 0.0016925 -0.0000352</a:t>
            </a:r>
          </a:p>
          <a:p>
            <a:r>
              <a:rPr lang="de-DE" dirty="0"/>
              <a:t># Polynome Abstellungen</a:t>
            </a:r>
          </a:p>
          <a:p>
            <a:r>
              <a:rPr lang="de-DE" dirty="0"/>
              <a:t>0.434782 0 0 0 0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874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69e6279-5c7f-4421-9dba-a6888cfc0970"/>
  <p:tag name="EE4P_AGENDAWIZARD" val="&lt;ee4p&gt;&lt;layouts&gt;&lt;layout name=&quot;WZL&quot; id=&quot;4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17&quot; top=&quot;87.87504&quot; width=&quot;745.7498&quot; height=&quot;362.75&quot; /&gt;&lt;subtitle&gt;&lt;position left=&quot;17&quot; top=&quot;63.12504&quot; width=&quot;745.6251&quot; height=&quot;21.62496&quot; /&gt;&lt;font name=&quot;Arial&quot; size=&quot;18&quot; italic=&quot;1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30&quot; bottomMinSpacing=&quot;0&quot; bottomMaxSpacing=&quot;0&quot;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2*scale*fontScale&quot; top=&quot;0&quot; width=&quot;agendaWidth-topicLeftSpacing-itemNoWidth-38.92811*scale*fontScale&quot; height=&quot;itemHeight&quot; /&gt;&lt;fill foreColor=&quot;5&quot; visible=&quot;1&quot; /&gt;&lt;/element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layoutId=&quot;4_1&quot; fontSizeAuto=&quot;0&quot; createSections=&quot;0&quot; singleSlideId=&quot;6ad2967d-611c-4b24-aefa-629bf3d6bb80&quot; backupSlideId=&quot;aa817625-5b8c-482c-85f2-96b9f0150f80&quot;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rightSpacing=&quot;217.0853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0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0&quot; level=&quot;1&quot; generateAgendaSlide=&quot;1&quot; showAgendaItem=&quot;1&quot; isBreak=&quot;0&quot; itemNo=&quot;1&quot; subItemNo=&quot;0&quot; topic=&quot;Einführung in die Planung in der Künstlichen Intelligenz&quot; agendaSlideId=&quot;cdd8f5cd-ed78-4ac7-8d19-3ebe52c734b7&quot; id=&quot;3a23954e-0e02-4abd-b1be-2bd6c8993975&quot; parentId=&quot;&quot; /&gt;&lt;item duration=&quot;0&quot; level=&quot;1&quot; generateAgendaSlide=&quot;1&quot; showAgendaItem=&quot;1&quot; isBreak=&quot;0&quot; itemNo=&quot;2&quot; subItemNo=&quot;0&quot; topic=&quot;Rule Engines&quot; agendaSlideId=&quot;fb24df3f-b34d-4200-aae6-4e4418c5aa10&quot; id=&quot;f9213771-2260-43f8-a9f3-7948690b1cb8&quot; parentId=&quot;&quot; /&gt;&lt;item duration=&quot;5&quot; level=&quot;1&quot; generateAgendaSlide=&quot;1&quot; showAgendaItem=&quot;1&quot; isBreak=&quot;0&quot; itemNo=&quot;3&quot; subItemNo=&quot;0&quot; topic=&quot;Lineare Programmierung&quot; agendaSlideId=&quot;7609bf06-d40a-4c33-a833-a3875593d96c&quot; id=&quot;a8e7f7d9-e1d4-41d0-a581-23e922c737ea&quot; parentId=&quot;&quot; /&gt;&lt;item duration=&quot;0&quot; level=&quot;1&quot; generateAgendaSlide=&quot;1&quot; showAgendaItem=&quot;1&quot; isBreak=&quot;0&quot; itemNo=&quot;4&quot; subItemNo=&quot;0&quot; topic=&quot;Agenten Systeme&quot; agendaSlideId=&quot;b7bf72bf-d427-422d-aa56-0fb8b7c42f58&quot; id=&quot;e0bddd07-57e6-4a79-8a69-2ff0e5f233c2&quot; parentId=&quot;&quot; /&gt;&lt;/items&gt;&lt;/agenda&gt;&lt;/contents&gt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dd8f5cd-ed78-4ac7-8d19-3ebe52c734b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Elemen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b24df3f-b34d-4200-aae6-4e4418c5aa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Elemen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norm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609bf06-d40a-4c33-a833-a3875593d96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Elemen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ad2967d-611c-4b24-aefa-629bf3d6bb8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700</Words>
  <Application>Microsoft Office PowerPoint</Application>
  <PresentationFormat>A4-Papier (210 x 297 mm)</PresentationFormat>
  <Paragraphs>223</Paragraphs>
  <Slides>19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wzl</vt:lpstr>
      <vt:lpstr>think-cell Folie</vt:lpstr>
      <vt:lpstr>IHK Abschlussprüfung</vt:lpstr>
      <vt:lpstr>Agenda</vt:lpstr>
      <vt:lpstr>Agenda</vt:lpstr>
      <vt:lpstr>PowerPoint-Präsentation</vt:lpstr>
      <vt:lpstr>PowerPoint-Präsentation</vt:lpstr>
      <vt:lpstr>Agenda</vt:lpstr>
      <vt:lpstr>Aufgabenstellung Wiederholung der Aufgabenstellung</vt:lpstr>
      <vt:lpstr>Agenda</vt:lpstr>
      <vt:lpstr>Lösungsansatz Dateneingabe</vt:lpstr>
      <vt:lpstr>Lösungsansatz Theorie: Berechnung der Bedarfsfunktion</vt:lpstr>
      <vt:lpstr>Lösungsansatz Implementierung: Berechnung der Bedarfsfunktion</vt:lpstr>
      <vt:lpstr>Lösungsansatz Polynom, Aenderung &amp; Bedarf</vt:lpstr>
      <vt:lpstr>Lösungsansatz Bisektionsverfahren</vt:lpstr>
      <vt:lpstr>Lösungsansatz Endzustand und Maximaler Bedarf</vt:lpstr>
      <vt:lpstr>Lösungsansatz Datenausgabe</vt:lpstr>
      <vt:lpstr>Agenda</vt:lpstr>
      <vt:lpstr>Ausblick Erweiterungs- und Verbesserungsmöglichkeiten</vt:lpstr>
      <vt:lpstr>Bild Quellen</vt:lpstr>
      <vt:lpstr>PowerPoint-Präsentation</vt:lpstr>
    </vt:vector>
  </TitlesOfParts>
  <Manager/>
  <Company>WZL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Seminarvortrag: Planungsansätze aus der Künstlichen Intelligenz</dc:title>
  <dc:subject/>
  <dc:creator>Felix Heitbrock</dc:creator>
  <cp:keywords/>
  <dc:description/>
  <cp:lastModifiedBy>Readock</cp:lastModifiedBy>
  <cp:revision>193</cp:revision>
  <dcterms:created xsi:type="dcterms:W3CDTF">2016-12-23T10:01:45Z</dcterms:created>
  <dcterms:modified xsi:type="dcterms:W3CDTF">2017-08-20T17:36:13Z</dcterms:modified>
  <cp:category/>
</cp:coreProperties>
</file>