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2.xml" ContentType="application/vnd.openxmlformats-officedocument.presentationml.notesSlide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29" r:id="rId13"/>
    <p:sldId id="335" r:id="rId14"/>
    <p:sldId id="332" r:id="rId15"/>
    <p:sldId id="334" r:id="rId16"/>
    <p:sldId id="333" r:id="rId17"/>
    <p:sldId id="267" r:id="rId18"/>
    <p:sldId id="320" r:id="rId19"/>
    <p:sldId id="285" r:id="rId20"/>
    <p:sldId id="324" r:id="rId21"/>
    <p:sldId id="331" r:id="rId22"/>
  </p:sldIdLst>
  <p:sldSz cx="9906000" cy="6858000" type="A4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1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Gymnasium Herzogenrath</a:t>
            </a:r>
          </a:p>
          <a:p>
            <a:endParaRPr lang="de-DE" dirty="0"/>
          </a:p>
          <a:p>
            <a:r>
              <a:rPr lang="de-DE" dirty="0"/>
              <a:t>Nach der 9. Klasse Berufskolleg Alsdorf (Abitur &amp; Ausbildung ITA)</a:t>
            </a:r>
          </a:p>
          <a:p>
            <a:endParaRPr lang="de-DE" dirty="0"/>
          </a:p>
          <a:p>
            <a:r>
              <a:rPr lang="de-DE" dirty="0"/>
              <a:t>Studium  und MATSE Ausbildung am WZL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Endzustand &amp; Maximalbedarf</a:t>
            </a:r>
          </a:p>
          <a:p>
            <a:endParaRPr lang="de-DE" dirty="0"/>
          </a:p>
          <a:p>
            <a:r>
              <a:rPr lang="de-DE" dirty="0"/>
              <a:t>Referenz auf </a:t>
            </a:r>
            <a:r>
              <a:rPr lang="de-DE" dirty="0" err="1"/>
              <a:t>EingabeDaten</a:t>
            </a:r>
            <a:r>
              <a:rPr lang="de-DE" dirty="0"/>
              <a:t> (für Kommentarzeile &amp; gehören logisch zusammen)</a:t>
            </a:r>
          </a:p>
          <a:p>
            <a:endParaRPr lang="de-DE" dirty="0"/>
          </a:p>
          <a:p>
            <a:r>
              <a:rPr lang="de-DE" dirty="0"/>
              <a:t>Simulationsverlauf als Liste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Fehlerfälle sind fälle in denen die Eingabedatei falsch Formatiert ist</a:t>
            </a:r>
          </a:p>
          <a:p>
            <a:endParaRPr lang="de-DE" dirty="0"/>
          </a:p>
          <a:p>
            <a:r>
              <a:rPr lang="de-DE" b="1" dirty="0"/>
              <a:t>Sonderfall-Grenzen</a:t>
            </a:r>
            <a:r>
              <a:rPr lang="de-DE" dirty="0"/>
              <a:t>:  Es werden nur Änderungen bis exakt 24 berücksichtigt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IdentischePolynome</a:t>
            </a:r>
            <a:r>
              <a:rPr lang="de-DE" dirty="0"/>
              <a:t>: Soll zeigen dass Abstellung vor Nachfrage und Bedarf sich nicht ändert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LangeZahlen</a:t>
            </a:r>
            <a:r>
              <a:rPr lang="de-DE" dirty="0"/>
              <a:t>: Soll zeigen dass Zahlen mit langen Nachkommastellen eingelesen werden können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GroßeZahlen</a:t>
            </a:r>
            <a:r>
              <a:rPr lang="de-DE" dirty="0"/>
              <a:t>: Polynome mit großer Steigung =&gt; viele NST =&gt; lange Rechenzeit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GroßeStadt</a:t>
            </a:r>
            <a:r>
              <a:rPr lang="de-DE" dirty="0"/>
              <a:t>: Viele Quadrate =&gt;viele Polynome =&gt;  viele NST =&gt; lange Rechenzeit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Eingabe und </a:t>
            </a:r>
            <a:r>
              <a:rPr lang="de-DE" dirty="0" err="1"/>
              <a:t>Ausgabevormat</a:t>
            </a:r>
            <a:r>
              <a:rPr lang="de-DE" dirty="0"/>
              <a:t> mit </a:t>
            </a:r>
            <a:r>
              <a:rPr lang="de-DE" dirty="0" err="1"/>
              <a:t>interface</a:t>
            </a:r>
            <a:r>
              <a:rPr lang="de-DE" dirty="0"/>
              <a:t> =&gt; </a:t>
            </a:r>
            <a:r>
              <a:rPr lang="de-DE" dirty="0" err="1"/>
              <a:t>Strategy</a:t>
            </a:r>
            <a:r>
              <a:rPr lang="de-DE" dirty="0"/>
              <a:t> Pattern (verschiedene Dateiformate)</a:t>
            </a:r>
          </a:p>
          <a:p>
            <a:endParaRPr lang="de-DE" dirty="0"/>
          </a:p>
          <a:p>
            <a:r>
              <a:rPr lang="de-DE" dirty="0"/>
              <a:t>Unabhängige programmteile =&gt; für Parallelisierung gut geeignet</a:t>
            </a:r>
          </a:p>
          <a:p>
            <a:endParaRPr lang="de-DE" dirty="0"/>
          </a:p>
          <a:p>
            <a:r>
              <a:rPr lang="de-DE" dirty="0"/>
              <a:t>Bei 1k Autos ist das einzelne Auto unwichtig  =&gt; z. B. in 10 er Schritten =&gt; Bessere Skalierung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 Genauigkeit kann als </a:t>
                </a:r>
                <a:r>
                  <a:rPr lang="de-DE" b="1" dirty="0"/>
                  <a:t>Konsolenparameter</a:t>
                </a:r>
                <a:r>
                  <a:rPr lang="de-DE" dirty="0"/>
                  <a:t> angegeben werden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MES := </a:t>
            </a:r>
            <a:r>
              <a:rPr lang="de-DE" sz="1200" b="1" dirty="0"/>
              <a:t>M</a:t>
            </a:r>
            <a:r>
              <a:rPr lang="de-DE" dirty="0"/>
              <a:t>anufacturing </a:t>
            </a:r>
            <a:r>
              <a:rPr lang="de-DE" b="1" dirty="0" err="1"/>
              <a:t>E</a:t>
            </a:r>
            <a:r>
              <a:rPr lang="de-DE" dirty="0" err="1"/>
              <a:t>xecution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SAL := Forschungsanlage zur Fertigung von individualisierbaren Produkten (</a:t>
            </a:r>
            <a:r>
              <a:rPr lang="de-DE" dirty="0" err="1"/>
              <a:t>Hubolino</a:t>
            </a:r>
            <a:r>
              <a:rPr lang="de-DE" dirty="0"/>
              <a:t> Steinen)</a:t>
            </a:r>
          </a:p>
          <a:p>
            <a:endParaRPr lang="de-DE" dirty="0"/>
          </a:p>
          <a:p>
            <a:r>
              <a:rPr lang="de-DE" dirty="0"/>
              <a:t>iCellFactory := Anlage zur Differenzierung von </a:t>
            </a:r>
            <a:r>
              <a:rPr lang="de-DE" dirty="0" err="1"/>
              <a:t>iPS</a:t>
            </a:r>
            <a:r>
              <a:rPr lang="de-DE" dirty="0"/>
              <a:t>-Zellen in Endothelzellen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AngebotVerteilung</a:t>
            </a:r>
            <a:r>
              <a:rPr lang="de-DE" dirty="0"/>
              <a:t> =&gt; Polynome (Abstellung) für jedes Quadrat</a:t>
            </a:r>
          </a:p>
          <a:p>
            <a:r>
              <a:rPr lang="de-DE" dirty="0"/>
              <a:t>M =&gt; Größe der Stadt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NachfrageVerteilung</a:t>
            </a:r>
            <a:r>
              <a:rPr lang="de-DE" dirty="0"/>
              <a:t> =&gt; Polynome (Nachfrage) für jedes Quadrat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(Nur ganz kurz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 da n Halbierungen des Intervalls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:r>
                  <a:rPr lang="de-DE" b="0" i="0">
                    <a:latin typeface="Cambria Math" panose="02040503050406030204" pitchFamily="18" charset="0"/>
                  </a:rPr>
                  <a:t>2^𝑛</a:t>
                </a:r>
                <a:r>
                  <a:rPr lang="de-DE" dirty="0"/>
                  <a:t> da n Halbierungen des Intervalls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Datenstruktur:</a:t>
            </a:r>
          </a:p>
          <a:p>
            <a:endParaRPr lang="de-DE" dirty="0"/>
          </a:p>
          <a:p>
            <a:r>
              <a:rPr lang="de-DE" b="1" dirty="0"/>
              <a:t>Bedarf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Änderungen in einer </a:t>
            </a:r>
            <a:r>
              <a:rPr lang="de-DE" b="0" u="sng" dirty="0"/>
              <a:t>Liste</a:t>
            </a:r>
            <a:r>
              <a:rPr lang="de-DE" dirty="0"/>
              <a:t> gespeichert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Änderung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Nachfrage oder Abstellung (als </a:t>
            </a:r>
            <a:r>
              <a:rPr lang="de-DE" b="0" u="sng" dirty="0"/>
              <a:t>Boolean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Referenz auf das entsprechende </a:t>
            </a:r>
            <a:r>
              <a:rPr lang="de-DE" u="sng" dirty="0"/>
              <a:t>Polynom</a:t>
            </a:r>
          </a:p>
          <a:p>
            <a:pPr marL="171450" indent="-171450">
              <a:buFontTx/>
              <a:buChar char="-"/>
            </a:pPr>
            <a:r>
              <a:rPr lang="de-DE" dirty="0"/>
              <a:t>Wert  := </a:t>
            </a:r>
            <a:r>
              <a:rPr lang="de-DE" u="sng" dirty="0"/>
              <a:t>das wievielte Auto</a:t>
            </a:r>
            <a:r>
              <a:rPr lang="de-DE" dirty="0"/>
              <a:t> abgestellt oder nachgefragt wird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Zeitpunkt := x Wert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Position -&gt; welches Quadrat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(Bedarf für jedes Quadrat der Stadt)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Endzustand</a:t>
            </a:r>
            <a:r>
              <a:rPr lang="de-DE" dirty="0"/>
              <a:t> =&gt; Alle Änderungen (Reihenfolge egal )</a:t>
            </a:r>
          </a:p>
          <a:p>
            <a:endParaRPr lang="de-DE" dirty="0"/>
          </a:p>
          <a:p>
            <a:r>
              <a:rPr lang="de-DE" b="1" dirty="0"/>
              <a:t>Maximaler Bedarf</a:t>
            </a:r>
            <a:r>
              <a:rPr lang="de-DE" dirty="0"/>
              <a:t> =&gt; Sortierung nach zeitlichem Auftreten =&gt; Durchlaufen aller Änderungen &amp; Maximum bestimmen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slide" Target="slide3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" Target="slide6.xml"/><Relationship Id="rId2" Type="http://schemas.openxmlformats.org/officeDocument/2006/relationships/tags" Target="../tags/tag65.xml"/><Relationship Id="rId16" Type="http://schemas.openxmlformats.org/officeDocument/2006/relationships/slide" Target="slide8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slide" Target="slide17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" Target="slide3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slide" Target="slide6.xml"/><Relationship Id="rId2" Type="http://schemas.openxmlformats.org/officeDocument/2006/relationships/tags" Target="../tags/tag79.xml"/><Relationship Id="rId16" Type="http://schemas.openxmlformats.org/officeDocument/2006/relationships/slide" Target="slide8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slide" Target="slide17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" Target="slide17.xml"/><Relationship Id="rId2" Type="http://schemas.openxmlformats.org/officeDocument/2006/relationships/tags" Target="../tags/tag7.xml"/><Relationship Id="rId16" Type="http://schemas.openxmlformats.org/officeDocument/2006/relationships/slide" Target="slide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" Target="slide6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" Target="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" Target="slide8.xml"/><Relationship Id="rId2" Type="http://schemas.openxmlformats.org/officeDocument/2006/relationships/tags" Target="../tags/tag19.xml"/><Relationship Id="rId16" Type="http://schemas.openxmlformats.org/officeDocument/2006/relationships/slide" Target="slide1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" Target="slide3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" Target="slide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8.xml"/><Relationship Id="rId2" Type="http://schemas.openxmlformats.org/officeDocument/2006/relationships/tags" Target="../tags/tag32.xml"/><Relationship Id="rId16" Type="http://schemas.openxmlformats.org/officeDocument/2006/relationships/slide" Target="slide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40.xml"/><Relationship Id="rId19" Type="http://schemas.openxmlformats.org/officeDocument/2006/relationships/slide" Target="slide1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" Target="slide1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" Target="slide3.xml"/><Relationship Id="rId2" Type="http://schemas.openxmlformats.org/officeDocument/2006/relationships/tags" Target="../tags/tag46.xml"/><Relationship Id="rId16" Type="http://schemas.openxmlformats.org/officeDocument/2006/relationships/slide" Target="slide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" Target="slide8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an,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Nachfrage</a:t>
            </a:r>
          </a:p>
          <a:p>
            <a:r>
              <a:rPr lang="de-DE" dirty="0"/>
              <a:t>Bestimmen der Änderungen</a:t>
            </a:r>
          </a:p>
          <a:p>
            <a:pPr lvl="1"/>
            <a:r>
              <a:rPr lang="de-DE" dirty="0"/>
              <a:t>Verschieben der Integrale (in Y-Richtung)</a:t>
            </a:r>
          </a:p>
          <a:p>
            <a:pPr lvl="1"/>
            <a:r>
              <a:rPr lang="de-DE" dirty="0"/>
              <a:t>Anwenden des </a:t>
            </a:r>
            <a:r>
              <a:rPr lang="de-DE" dirty="0" err="1"/>
              <a:t>Bisektionsverfahrens</a:t>
            </a:r>
            <a:r>
              <a:rPr lang="de-DE" dirty="0"/>
              <a:t> mit n Iterationen</a:t>
            </a:r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/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850" y="5448300"/>
            <a:ext cx="6311900" cy="39211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464D728-4C8B-49AF-985A-AD7828A456F9}"/>
              </a:ext>
            </a:extLst>
          </p:cNvPr>
          <p:cNvSpPr/>
          <p:nvPr/>
        </p:nvSpPr>
        <p:spPr bwMode="auto">
          <a:xfrm>
            <a:off x="4591049" y="2407559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Die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</p:spPr>
            <p:txBody>
              <a:bodyPr/>
              <a:lstStyle/>
              <a:p>
                <a:r>
                  <a:rPr lang="de-DE" dirty="0"/>
                  <a:t>Der Endzustand des 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 </a:t>
                </a:r>
              </a:p>
              <a:p>
                <a:pPr marL="228600" lvl="1" indent="0">
                  <a:buNone/>
                </a:pPr>
                <a:r>
                  <a:rPr lang="de-DE" dirty="0"/>
                  <a:t>	    (Reihenfolge egal)</a:t>
                </a:r>
              </a:p>
              <a:p>
                <a:r>
                  <a:rPr lang="de-DE" dirty="0"/>
                  <a:t>Der maximale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gleichzeitigen Änderungen hat die Abstellung Vorrang)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  <a:blipFill>
                <a:blip r:embed="rId4"/>
                <a:stretch>
                  <a:fillRect l="-1933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50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47942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47942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BBD7B7-EB6A-4086-ACE9-AC30E1E7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49638"/>
            <a:ext cx="3543300" cy="2390775"/>
          </a:xfrm>
          <a:prstGeom prst="rect">
            <a:avLst/>
          </a:prstGeom>
        </p:spPr>
      </p:pic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DF6C16D3-6CCA-4150-A219-905894CB2902}"/>
              </a:ext>
            </a:extLst>
          </p:cNvPr>
          <p:cNvGrpSpPr/>
          <p:nvPr/>
        </p:nvGrpSpPr>
        <p:grpSpPr>
          <a:xfrm>
            <a:off x="279400" y="1944020"/>
            <a:ext cx="3269808" cy="1366232"/>
            <a:chOff x="334610" y="2021060"/>
            <a:chExt cx="3269808" cy="136623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2B6093-D13A-4724-BAEB-D37B853DD026}"/>
                </a:ext>
              </a:extLst>
            </p:cNvPr>
            <p:cNvCxnSpPr/>
            <p:nvPr/>
          </p:nvCxnSpPr>
          <p:spPr bwMode="auto">
            <a:xfrm>
              <a:off x="469423" y="2888043"/>
              <a:ext cx="3134995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7C6E56-C80F-46B3-922B-931621B36315}"/>
                </a:ext>
              </a:extLst>
            </p:cNvPr>
            <p:cNvCxnSpPr/>
            <p:nvPr/>
          </p:nvCxnSpPr>
          <p:spPr bwMode="auto">
            <a:xfrm>
              <a:off x="469423" y="2888043"/>
              <a:ext cx="711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8681496-5906-4113-A4E0-DACCEFC4CE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721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0F86F72-D31D-46BA-A25F-B159EE7927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573" y="2672143"/>
              <a:ext cx="317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0A9BD01-96C1-40F2-A1E4-65403CCB26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598" y="28880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465CA5-E452-49CF-B68C-B8A2B1F31B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180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C51CEE7-14DB-420B-9614-0BAAA948A9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662618"/>
              <a:ext cx="7715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DA2FE12-B16B-4549-BFDC-3DC370DDE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626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E65810-A0DD-4CD8-88ED-25A4F540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9248" y="2672143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6A73C8F-56AC-44D5-8948-F53292F9CB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3748" y="2672143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F498580-E317-42F9-863E-74B7660D3F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B27C4FF-E7D7-4270-9BBF-DC84BA5BCE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446718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0DFD663-3575-4561-BCBA-9EFFCEC1F62B}"/>
                </a:ext>
              </a:extLst>
            </p:cNvPr>
            <p:cNvSpPr/>
            <p:nvPr/>
          </p:nvSpPr>
          <p:spPr bwMode="auto">
            <a:xfrm>
              <a:off x="2315686" y="2264155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717CEC1-A30F-417A-92EB-39BCD294913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flipH="1" flipV="1">
              <a:off x="2050573" y="2264155"/>
              <a:ext cx="265113" cy="14763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84472F7-6982-40EE-BD40-D49B8AA65893}"/>
                </a:ext>
              </a:extLst>
            </p:cNvPr>
            <p:cNvSpPr txBox="1"/>
            <p:nvPr/>
          </p:nvSpPr>
          <p:spPr>
            <a:xfrm>
              <a:off x="1043507" y="202106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Maximum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DF5AC2D-D8EA-4282-8765-8F29C0F15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42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1DEE417-C686-4A18-968C-D68E0FB7B96C}"/>
                </a:ext>
              </a:extLst>
            </p:cNvPr>
            <p:cNvSpPr txBox="1"/>
            <p:nvPr/>
          </p:nvSpPr>
          <p:spPr>
            <a:xfrm>
              <a:off x="334610" y="31039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469E4FD-0236-4BF5-B71A-DF1184F5F733}"/>
                </a:ext>
              </a:extLst>
            </p:cNvPr>
            <p:cNvSpPr txBox="1"/>
            <p:nvPr/>
          </p:nvSpPr>
          <p:spPr>
            <a:xfrm>
              <a:off x="3143281" y="311029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24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E77D9F4-6FC8-4FE3-9937-9A7D8EB200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057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4E2B7B1-6950-46EA-91D2-8B08638C9012}"/>
              </a:ext>
            </a:extLst>
          </p:cNvPr>
          <p:cNvGrpSpPr/>
          <p:nvPr/>
        </p:nvGrpSpPr>
        <p:grpSpPr>
          <a:xfrm>
            <a:off x="576182" y="1014744"/>
            <a:ext cx="2838362" cy="819566"/>
            <a:chOff x="478904" y="811114"/>
            <a:chExt cx="2838362" cy="819566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60D66EF-AA64-40BC-A67F-084597C7ED6B}"/>
                </a:ext>
              </a:extLst>
            </p:cNvPr>
            <p:cNvSpPr/>
            <p:nvPr/>
          </p:nvSpPr>
          <p:spPr bwMode="auto">
            <a:xfrm>
              <a:off x="1343249" y="1147008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89CEA35-EBFC-4804-8025-282EE0489F58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 bwMode="auto">
            <a:xfrm flipV="1">
              <a:off x="1603412" y="1110664"/>
              <a:ext cx="447161" cy="7958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EF8D528-311A-4006-B0E7-B9EBAB464A9F}"/>
                </a:ext>
              </a:extLst>
            </p:cNvPr>
            <p:cNvSpPr txBox="1"/>
            <p:nvPr/>
          </p:nvSpPr>
          <p:spPr>
            <a:xfrm>
              <a:off x="2050573" y="941387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Endzustand</a:t>
              </a: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ABA0472-BABD-4DD6-8303-153BF7908E0D}"/>
                </a:ext>
              </a:extLst>
            </p:cNvPr>
            <p:cNvGrpSpPr/>
            <p:nvPr/>
          </p:nvGrpSpPr>
          <p:grpSpPr>
            <a:xfrm>
              <a:off x="478904" y="811114"/>
              <a:ext cx="1304175" cy="819566"/>
              <a:chOff x="478905" y="811114"/>
              <a:chExt cx="952504" cy="946898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DEBF8060-F207-4B75-9B70-F9B1C4F2F4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36917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CA2FE551-D363-4350-8954-DC9EB2310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1143754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D8C37AE-9557-4775-BDE0-9241384225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91832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4782A098-821A-4D2A-8CDB-A6A0A80FFD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143754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F7F6F64F-A703-4B75-B636-66F60A170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918329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604264BA-6507-4E95-BFFA-0F8B9C7BCEC1}"/>
                  </a:ext>
                </a:extLst>
              </p:cNvPr>
              <p:cNvCxnSpPr/>
              <p:nvPr/>
            </p:nvCxnSpPr>
            <p:spPr bwMode="auto">
              <a:xfrm>
                <a:off x="707509" y="1594604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E8B531C-009D-4BC6-923D-24878390264F}"/>
                  </a:ext>
                </a:extLst>
              </p:cNvPr>
              <p:cNvCxnSpPr/>
              <p:nvPr/>
            </p:nvCxnSpPr>
            <p:spPr bwMode="auto">
              <a:xfrm>
                <a:off x="707509" y="136917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351652DA-FFE8-4FE7-98B5-33F3FCA82F76}"/>
                  </a:ext>
                </a:extLst>
              </p:cNvPr>
              <p:cNvCxnSpPr/>
              <p:nvPr/>
            </p:nvCxnSpPr>
            <p:spPr bwMode="auto">
              <a:xfrm>
                <a:off x="707509" y="11540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592AAE52-60DD-4497-A79B-581E5D18D45C}"/>
                  </a:ext>
                </a:extLst>
              </p:cNvPr>
              <p:cNvCxnSpPr/>
              <p:nvPr/>
            </p:nvCxnSpPr>
            <p:spPr bwMode="auto">
              <a:xfrm>
                <a:off x="707509" y="9183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32ED8C-B293-40C1-A870-786742991A4C}"/>
                  </a:ext>
                </a:extLst>
              </p:cNvPr>
              <p:cNvSpPr txBox="1"/>
              <p:nvPr/>
            </p:nvSpPr>
            <p:spPr>
              <a:xfrm>
                <a:off x="485271" y="148101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0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36FFE790-2C2C-4739-999A-C7459C1D2ED9}"/>
                  </a:ext>
                </a:extLst>
              </p:cNvPr>
              <p:cNvSpPr txBox="1"/>
              <p:nvPr/>
            </p:nvSpPr>
            <p:spPr>
              <a:xfrm>
                <a:off x="478905" y="12555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1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E391D2D-52B7-43B3-9D2D-661659F39A43}"/>
                  </a:ext>
                </a:extLst>
              </p:cNvPr>
              <p:cNvSpPr txBox="1"/>
              <p:nvPr/>
            </p:nvSpPr>
            <p:spPr>
              <a:xfrm>
                <a:off x="485271" y="10248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2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E611BB5-D579-4B95-8444-75FB85738BC0}"/>
                  </a:ext>
                </a:extLst>
              </p:cNvPr>
              <p:cNvSpPr txBox="1"/>
              <p:nvPr/>
            </p:nvSpPr>
            <p:spPr>
              <a:xfrm>
                <a:off x="478905" y="8111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3</a:t>
                </a:r>
              </a:p>
            </p:txBody>
          </p: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A582573-F5B3-4874-A273-1D90BF0F7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9998" y="1294134"/>
              <a:ext cx="5230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71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048000"/>
            <a:ext cx="5065486" cy="26146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/>
              <a:t># Stadtname</a:t>
            </a:r>
          </a:p>
          <a:p>
            <a:r>
              <a:rPr lang="de-DE" sz="1600" dirty="0"/>
              <a:t>Abstellung in Q_11 zu t=2,30</a:t>
            </a:r>
          </a:p>
          <a:p>
            <a:r>
              <a:rPr lang="de-DE" sz="1600" dirty="0"/>
              <a:t>Nachfrage in Q_11 zu t=3,76</a:t>
            </a:r>
          </a:p>
          <a:p>
            <a:r>
              <a:rPr lang="de-DE" sz="1600" dirty="0"/>
              <a:t>…</a:t>
            </a:r>
          </a:p>
          <a:p>
            <a:r>
              <a:rPr lang="de-DE" sz="1600" dirty="0"/>
              <a:t>Abstellung in Q_11 zu t=23,00</a:t>
            </a:r>
          </a:p>
          <a:p>
            <a:r>
              <a:rPr lang="de-DE" sz="1600" dirty="0"/>
              <a:t>Nachfrage in Q_11 zu t=23,43</a:t>
            </a:r>
          </a:p>
          <a:p>
            <a:r>
              <a:rPr lang="de-DE" sz="1600" dirty="0"/>
              <a:t>Endzustand des Tages:</a:t>
            </a:r>
          </a:p>
          <a:p>
            <a:r>
              <a:rPr lang="de-DE" sz="1600" dirty="0"/>
              <a:t>0 </a:t>
            </a:r>
          </a:p>
          <a:p>
            <a:r>
              <a:rPr lang="de-DE" sz="1600" dirty="0"/>
              <a:t>Maximaler Bedarf:</a:t>
            </a:r>
          </a:p>
          <a:p>
            <a:r>
              <a:rPr lang="de-DE" sz="1600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08702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4315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08702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B364CF1F-7AF9-4789-A839-A050025F828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8702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ABD375B3-0AF9-44E0-949F-47F260A0E0C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4315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84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Testfälle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Fehler- und Sonderfälle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0" y="863600"/>
            <a:ext cx="4603749" cy="4976813"/>
          </a:xfrm>
        </p:spPr>
        <p:txBody>
          <a:bodyPr/>
          <a:lstStyle/>
          <a:p>
            <a:r>
              <a:rPr lang="de-DE" dirty="0"/>
              <a:t>Black Box Tests</a:t>
            </a:r>
          </a:p>
          <a:p>
            <a:pPr lvl="1"/>
            <a:r>
              <a:rPr lang="de-DE" dirty="0"/>
              <a:t>Tests ohne Kenntnisse über die innere Funktionsweise des Systems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Fehlerfälle</a:t>
            </a:r>
          </a:p>
          <a:p>
            <a:pPr lvl="1"/>
            <a:r>
              <a:rPr lang="de-DE" dirty="0"/>
              <a:t>Fälle, bei denen eine Berechnung der Lösung nicht möglich ist</a:t>
            </a:r>
          </a:p>
          <a:p>
            <a:r>
              <a:rPr lang="de-DE" dirty="0"/>
              <a:t>Normalfälle</a:t>
            </a:r>
          </a:p>
          <a:p>
            <a:pPr lvl="1"/>
            <a:r>
              <a:rPr lang="de-DE" dirty="0"/>
              <a:t>Typische Fälle</a:t>
            </a:r>
          </a:p>
          <a:p>
            <a:r>
              <a:rPr lang="de-DE" dirty="0"/>
              <a:t>Sonderfälle</a:t>
            </a:r>
          </a:p>
          <a:p>
            <a:pPr lvl="1"/>
            <a:r>
              <a:rPr lang="de-DE" dirty="0"/>
              <a:t>Testen von Besonderheiten, die nur manchmal auftreten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076F1-26F2-48BD-8E7A-DBFA3D01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170220"/>
            <a:ext cx="3453945" cy="4363572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F71C40CD-5787-4EFF-AB3B-E8D6BCF82106}"/>
              </a:ext>
            </a:extLst>
          </p:cNvPr>
          <p:cNvSpPr/>
          <p:nvPr/>
        </p:nvSpPr>
        <p:spPr bwMode="auto">
          <a:xfrm>
            <a:off x="3209328" y="1574800"/>
            <a:ext cx="215900" cy="12827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4F4F-B600-4877-A525-2D1609282962}"/>
              </a:ext>
            </a:extLst>
          </p:cNvPr>
          <p:cNvSpPr txBox="1"/>
          <p:nvPr/>
        </p:nvSpPr>
        <p:spPr>
          <a:xfrm>
            <a:off x="3425228" y="194378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Falsches </a:t>
            </a:r>
          </a:p>
          <a:p>
            <a:r>
              <a:rPr lang="de-DE" sz="1400" dirty="0"/>
              <a:t>Eingabeformat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48F172C-EEA9-4CEC-AB88-91966207E83C}"/>
              </a:ext>
            </a:extLst>
          </p:cNvPr>
          <p:cNvSpPr/>
          <p:nvPr/>
        </p:nvSpPr>
        <p:spPr bwMode="auto">
          <a:xfrm>
            <a:off x="3224481" y="2918086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349207-5E34-47C5-BE73-0E6C73E9A0D4}"/>
              </a:ext>
            </a:extLst>
          </p:cNvPr>
          <p:cNvSpPr txBox="1"/>
          <p:nvPr/>
        </p:nvSpPr>
        <p:spPr>
          <a:xfrm>
            <a:off x="3433589" y="3006954"/>
            <a:ext cx="125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IHK Beispiele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F573B859-DC8E-4F11-9FF1-BB343DCB9B89}"/>
              </a:ext>
            </a:extLst>
          </p:cNvPr>
          <p:cNvSpPr/>
          <p:nvPr/>
        </p:nvSpPr>
        <p:spPr bwMode="auto">
          <a:xfrm>
            <a:off x="3209328" y="4008763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BB8560-7CC9-4089-8610-E43B9B9D0C4E}"/>
              </a:ext>
            </a:extLst>
          </p:cNvPr>
          <p:cNvSpPr txBox="1"/>
          <p:nvPr/>
        </p:nvSpPr>
        <p:spPr>
          <a:xfrm>
            <a:off x="3433589" y="3989910"/>
            <a:ext cx="125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Lange Berechnung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09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4363561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5" action="ppaction://hlinksldjump"/>
            <a:extLst>
              <a:ext uri="{FF2B5EF4-FFF2-40B4-BE49-F238E27FC236}">
                <a16:creationId xmlns:a16="http://schemas.microsoft.com/office/drawing/2014/main" id="{6E40AF67-51EE-45F5-A50F-0F4FBF0EC02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5" action="ppaction://hlinksldjump"/>
            <a:extLst>
              <a:ext uri="{FF2B5EF4-FFF2-40B4-BE49-F238E27FC236}">
                <a16:creationId xmlns:a16="http://schemas.microsoft.com/office/drawing/2014/main" id="{C494FFC2-518B-4541-B9BD-78E3C67A35E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es, Eingabe und Ausgabeformat beliebig auszutauschen z. B.:</a:t>
            </a:r>
          </a:p>
          <a:p>
            <a:pPr lvl="1"/>
            <a:r>
              <a:rPr lang="de-DE" dirty="0"/>
              <a:t>Anderes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4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Rechteck 19">
            <a:hlinkClick r:id="rId17" action="ppaction://hlinksldjump"/>
            <a:extLst>
              <a:ext uri="{FF2B5EF4-FFF2-40B4-BE49-F238E27FC236}">
                <a16:creationId xmlns:a16="http://schemas.microsoft.com/office/drawing/2014/main" id="{3042320B-0DE2-4DB2-9153-5FDDA744A3D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1" name="Rechteck 20">
            <a:hlinkClick r:id="rId17" action="ppaction://hlinksldjump"/>
            <a:extLst>
              <a:ext uri="{FF2B5EF4-FFF2-40B4-BE49-F238E27FC236}">
                <a16:creationId xmlns:a16="http://schemas.microsoft.com/office/drawing/2014/main" id="{CD8C81A9-06C3-45FE-80F1-27FAF86159B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" name="Rechteck 21">
            <a:hlinkClick r:id="rId17" action="ppaction://hlinksldjump"/>
            <a:extLst>
              <a:ext uri="{FF2B5EF4-FFF2-40B4-BE49-F238E27FC236}">
                <a16:creationId xmlns:a16="http://schemas.microsoft.com/office/drawing/2014/main" id="{AF973317-003F-465C-B479-C08B96E612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7" action="ppaction://hlinksldjump"/>
            <a:extLst>
              <a:ext uri="{FF2B5EF4-FFF2-40B4-BE49-F238E27FC236}">
                <a16:creationId xmlns:a16="http://schemas.microsoft.com/office/drawing/2014/main" id="{ABAA923C-CB58-4559-ABE6-B23CC769961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/>
                  <a:t>Bisektionsverfahren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verschoben,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6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3" name="Rechteck 22">
            <a:hlinkClick r:id="rId16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7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7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8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8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299E448A-D3A3-4175-8E9E-82003127C59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38434B73-E14C-4588-A118-5F2F146125E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Informationstechnischer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DE3CFE2-B781-4673-8E9C-0B023AE455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0" y="974017"/>
            <a:ext cx="2055105" cy="2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iCellFactory</a:t>
            </a:r>
          </a:p>
          <a:p>
            <a:pPr lvl="1"/>
            <a:r>
              <a:rPr lang="de-DE" kern="0" dirty="0"/>
              <a:t>Weiterentwicklung eines Biotechnologischen MES</a:t>
            </a:r>
          </a:p>
          <a:p>
            <a:pPr lvl="1"/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2" name="Rechteck 31">
            <a:hlinkClick r:id="rId17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7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6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8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8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9" action="ppaction://hlinksldjump"/>
            <a:extLst>
              <a:ext uri="{FF2B5EF4-FFF2-40B4-BE49-F238E27FC236}">
                <a16:creationId xmlns:a16="http://schemas.microsoft.com/office/drawing/2014/main" id="{277F09A8-3324-4196-AA6E-B19CF64F362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9" action="ppaction://hlinksldjump"/>
            <a:extLst>
              <a:ext uri="{FF2B5EF4-FFF2-40B4-BE49-F238E27FC236}">
                <a16:creationId xmlns:a16="http://schemas.microsoft.com/office/drawing/2014/main" id="{C47265D0-3D48-4D49-82C5-702E1A3DC28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35AAE949-D101-4A8B-AD9C-5EBA2C8B6FE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D89210E4-D53C-4008-9E49-07FEC2F726A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Tageszeitabhängiges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Tageszeitabhängiges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die angeben wie viele Autos des Carsharing-	Dienstes angeboten bzw. nachgefragt werden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:r>
                  <a:rPr lang="de-DE" b="1" dirty="0"/>
                  <a:t>Simulationsverlauf</a:t>
                </a:r>
                <a:r>
                  <a:rPr lang="de-DE" dirty="0"/>
                  <a:t>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b="1" dirty="0"/>
                  <a:t>Maximaler Bedarf</a:t>
                </a:r>
                <a:r>
                  <a:rPr lang="de-DE" dirty="0"/>
                  <a:t>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b="1" dirty="0"/>
                  <a:t>Endzustand</a:t>
                </a:r>
                <a:r>
                  <a:rPr lang="de-DE" dirty="0"/>
                  <a:t>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7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7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8" action="ppaction://hlinksldjump"/>
            <a:extLst>
              <a:ext uri="{FF2B5EF4-FFF2-40B4-BE49-F238E27FC236}">
                <a16:creationId xmlns:a16="http://schemas.microsoft.com/office/drawing/2014/main" id="{E9B5D77B-95FB-4800-BD14-B8C771F8834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8" action="ppaction://hlinksldjump"/>
            <a:extLst>
              <a:ext uri="{FF2B5EF4-FFF2-40B4-BE49-F238E27FC236}">
                <a16:creationId xmlns:a16="http://schemas.microsoft.com/office/drawing/2014/main" id="{B9EDB4EA-AED5-4FD0-8CC1-98A4AB6A316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Rechteck 14">
            <a:hlinkClick r:id="rId18" action="ppaction://hlinksldjump"/>
            <a:extLst>
              <a:ext uri="{FF2B5EF4-FFF2-40B4-BE49-F238E27FC236}">
                <a16:creationId xmlns:a16="http://schemas.microsoft.com/office/drawing/2014/main" id="{93DBC193-20E1-44A5-8F9B-A8205EAE7BB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6" name="Rechteck 15">
            <a:hlinkClick r:id="rId18" action="ppaction://hlinksldjump"/>
            <a:extLst>
              <a:ext uri="{FF2B5EF4-FFF2-40B4-BE49-F238E27FC236}">
                <a16:creationId xmlns:a16="http://schemas.microsoft.com/office/drawing/2014/main" id="{93AB4809-E463-4316-B69B-DF412881184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DateiEinlesen</a:t>
            </a:r>
            <a:r>
              <a:rPr lang="de-DE" dirty="0"/>
              <a:t> ließt die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Daten, die das Programm zum Erzeugen der Ausgabedaten benötigt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32" y="413520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088999" y="2282692"/>
            <a:ext cx="5065486" cy="185250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/>
              <a:t># Stadtname</a:t>
            </a:r>
          </a:p>
          <a:p>
            <a:r>
              <a:rPr lang="de-DE" sz="1600" dirty="0"/>
              <a:t># m</a:t>
            </a:r>
          </a:p>
          <a:p>
            <a:r>
              <a:rPr lang="de-DE" sz="1600" dirty="0"/>
              <a:t>1</a:t>
            </a:r>
          </a:p>
          <a:p>
            <a:r>
              <a:rPr lang="de-DE" sz="1600" dirty="0"/>
              <a:t># Polynome Nachfrage</a:t>
            </a:r>
          </a:p>
          <a:p>
            <a:r>
              <a:rPr lang="de-DE" sz="1600" dirty="0"/>
              <a:t>0 0.2023761 -0.0287711 0.0016925 -0.0000352</a:t>
            </a:r>
          </a:p>
          <a:p>
            <a:r>
              <a:rPr lang="de-DE" sz="1600" dirty="0"/>
              <a:t># Polynome Abstellungen</a:t>
            </a:r>
          </a:p>
          <a:p>
            <a:r>
              <a:rPr lang="de-DE" sz="1600" dirty="0"/>
              <a:t>0.434782 0 0 0 0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4C789-BF0C-48E8-A373-285588777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687" y="4297148"/>
            <a:ext cx="4020111" cy="15432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488" y="2352924"/>
            <a:ext cx="2905530" cy="1562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1051</Words>
  <Application>Microsoft Office PowerPoint</Application>
  <PresentationFormat>A4-Papier (210 x 297 mm)</PresentationFormat>
  <Paragraphs>329</Paragraphs>
  <Slides>21</Slides>
  <Notes>13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Polynom, Aenderung &amp; Bedarf</vt:lpstr>
      <vt:lpstr>Lösungsansatz Die Simulation</vt:lpstr>
      <vt:lpstr>Lösungsansatz Datenausgabe</vt:lpstr>
      <vt:lpstr>Agenda</vt:lpstr>
      <vt:lpstr>Testfälle Fehler- und Sonderfälle</vt:lpstr>
      <vt:lpstr>Agenda</vt:lpstr>
      <vt:lpstr>Ausblick Erweiterungs- und Verbesserungsmöglichkeiten</vt:lpstr>
      <vt:lpstr>Bild Quellen</vt:lpstr>
      <vt:lpstr>PowerPoint-Präsentation</vt:lpstr>
      <vt:lpstr>Lösungsansatz Bisektionsverfahren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221</cp:revision>
  <dcterms:created xsi:type="dcterms:W3CDTF">2016-12-23T10:01:45Z</dcterms:created>
  <dcterms:modified xsi:type="dcterms:W3CDTF">2017-08-22T21:24:16Z</dcterms:modified>
  <cp:category/>
</cp:coreProperties>
</file>