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.xml" ContentType="application/vnd.openxmlformats-officedocument.presentationml.notesSlide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5.xml" ContentType="application/vnd.openxmlformats-officedocument.presentationml.notesSlide+xml"/>
  <Override PartName="/ppt/tags/tag59.xml" ContentType="application/vnd.openxmlformats-officedocument.presentationml.tags+xml"/>
  <Override PartName="/ppt/notesSlides/notesSlide6.xml" ContentType="application/vnd.openxmlformats-officedocument.presentationml.notesSlide+xml"/>
  <Override PartName="/ppt/tags/tag60.xml" ContentType="application/vnd.openxmlformats-officedocument.presentationml.tags+xml"/>
  <Override PartName="/ppt/notesSlides/notesSlide7.xml" ContentType="application/vnd.openxmlformats-officedocument.presentationml.notesSlide+xml"/>
  <Override PartName="/ppt/tags/tag61.xml" ContentType="application/vnd.openxmlformats-officedocument.presentationml.tags+xml"/>
  <Override PartName="/ppt/notesSlides/notesSlide8.xml" ContentType="application/vnd.openxmlformats-officedocument.presentationml.notesSlide+xml"/>
  <Override PartName="/ppt/tags/tag62.xml" ContentType="application/vnd.openxmlformats-officedocument.presentationml.tags+xml"/>
  <Override PartName="/ppt/notesSlides/notesSlide9.xml" ContentType="application/vnd.openxmlformats-officedocument.presentationml.notesSlide+xml"/>
  <Override PartName="/ppt/tags/tag63.xml" ContentType="application/vnd.openxmlformats-officedocument.presentationml.tags+xml"/>
  <Override PartName="/ppt/notesSlides/notesSlide10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2.xml" ContentType="application/vnd.openxmlformats-officedocument.presentationml.notesSlide+xml"/>
  <Override PartName="/ppt/tags/tag92.xml" ContentType="application/vnd.openxmlformats-officedocument.presentationml.tags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9" r:id="rId3"/>
    <p:sldId id="260" r:id="rId4"/>
    <p:sldId id="274" r:id="rId5"/>
    <p:sldId id="325" r:id="rId6"/>
    <p:sldId id="263" r:id="rId7"/>
    <p:sldId id="304" r:id="rId8"/>
    <p:sldId id="266" r:id="rId9"/>
    <p:sldId id="326" r:id="rId10"/>
    <p:sldId id="327" r:id="rId11"/>
    <p:sldId id="328" r:id="rId12"/>
    <p:sldId id="329" r:id="rId13"/>
    <p:sldId id="335" r:id="rId14"/>
    <p:sldId id="332" r:id="rId15"/>
    <p:sldId id="334" r:id="rId16"/>
    <p:sldId id="333" r:id="rId17"/>
    <p:sldId id="267" r:id="rId18"/>
    <p:sldId id="320" r:id="rId19"/>
    <p:sldId id="285" r:id="rId20"/>
    <p:sldId id="324" r:id="rId21"/>
    <p:sldId id="331" r:id="rId22"/>
  </p:sldIdLst>
  <p:sldSz cx="9906000" cy="6858000" type="A4"/>
  <p:notesSz cx="6858000" cy="9144000"/>
  <p:custDataLst>
    <p:tags r:id="rId2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800"/>
    <a:srgbClr val="CC071E"/>
    <a:srgbClr val="CFD1D2"/>
    <a:srgbClr val="9C9E9F"/>
    <a:srgbClr val="646567"/>
    <a:srgbClr val="000000"/>
    <a:srgbClr val="C7DDF2"/>
    <a:srgbClr val="8EBAE5"/>
    <a:srgbClr val="407FB7"/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5" autoAdjust="0"/>
    <p:restoredTop sz="75904" autoAdjust="0"/>
  </p:normalViewPr>
  <p:slideViewPr>
    <p:cSldViewPr snapToGrid="0">
      <p:cViewPr varScale="1">
        <p:scale>
          <a:sx n="75" d="100"/>
          <a:sy n="75" d="100"/>
        </p:scale>
        <p:origin x="1110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D8356-C095-4EDD-9AA3-D4CB5ADA83BF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9AED4-0914-4184-8CEC-8E6320DB2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32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Gymnasium Herzogenrath</a:t>
            </a:r>
          </a:p>
          <a:p>
            <a:endParaRPr lang="de-DE" dirty="0"/>
          </a:p>
          <a:p>
            <a:r>
              <a:rPr lang="de-DE" dirty="0"/>
              <a:t>Nach der 9. Klasse Berufskolleg Alsdorf (Abitur &amp; Ausbildung ITA)</a:t>
            </a:r>
          </a:p>
          <a:p>
            <a:endParaRPr lang="de-DE" dirty="0"/>
          </a:p>
          <a:p>
            <a:r>
              <a:rPr lang="de-DE" dirty="0"/>
              <a:t>Studium  und MATSE Ausbildung am WZL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49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Endzustand &amp; Maximalbedarf</a:t>
            </a:r>
          </a:p>
          <a:p>
            <a:endParaRPr lang="de-DE" dirty="0"/>
          </a:p>
          <a:p>
            <a:r>
              <a:rPr lang="de-DE" dirty="0"/>
              <a:t>Referenz auf </a:t>
            </a:r>
            <a:r>
              <a:rPr lang="de-DE" dirty="0" err="1"/>
              <a:t>EingabeDaten</a:t>
            </a:r>
            <a:r>
              <a:rPr lang="de-DE" dirty="0"/>
              <a:t> (für Kommentarzeile &amp; gehören logisch zusammen)</a:t>
            </a:r>
          </a:p>
          <a:p>
            <a:endParaRPr lang="de-DE" dirty="0"/>
          </a:p>
          <a:p>
            <a:r>
              <a:rPr lang="de-DE" dirty="0"/>
              <a:t>Simulationsverlauf als Liste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063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Fehlerfälle sind fälle in denen die Eingabedatei falsch Formatiert ist</a:t>
            </a:r>
          </a:p>
          <a:p>
            <a:endParaRPr lang="de-DE" dirty="0"/>
          </a:p>
          <a:p>
            <a:r>
              <a:rPr lang="de-DE" b="1" dirty="0"/>
              <a:t>Sonderfall-Grenzen</a:t>
            </a:r>
            <a:r>
              <a:rPr lang="de-DE" dirty="0"/>
              <a:t>:  Es werden nur Änderungen bis exakt 24 berücksichtigt</a:t>
            </a:r>
          </a:p>
          <a:p>
            <a:endParaRPr lang="de-DE" dirty="0"/>
          </a:p>
          <a:p>
            <a:r>
              <a:rPr lang="de-DE" b="1" dirty="0"/>
              <a:t>Sonderfall-</a:t>
            </a:r>
            <a:r>
              <a:rPr lang="de-DE" b="1" dirty="0" err="1"/>
              <a:t>IdentischePolynome</a:t>
            </a:r>
            <a:r>
              <a:rPr lang="de-DE" dirty="0"/>
              <a:t>: Soll zeigen dass Abstellung vor Nachfrage und Bedarf sich nicht ändert</a:t>
            </a:r>
          </a:p>
          <a:p>
            <a:endParaRPr lang="de-DE" dirty="0"/>
          </a:p>
          <a:p>
            <a:r>
              <a:rPr lang="de-DE" b="1" dirty="0"/>
              <a:t>Sonderfall-</a:t>
            </a:r>
            <a:r>
              <a:rPr lang="de-DE" b="1" dirty="0" err="1"/>
              <a:t>LangeZahlen</a:t>
            </a:r>
            <a:r>
              <a:rPr lang="de-DE" dirty="0"/>
              <a:t>: Soll zeigen dass Zahlen mit langen Nachkommastellen eingelesen werden können</a:t>
            </a:r>
          </a:p>
          <a:p>
            <a:endParaRPr lang="de-DE" dirty="0"/>
          </a:p>
          <a:p>
            <a:r>
              <a:rPr lang="de-DE" b="1" dirty="0"/>
              <a:t>Sonderfall-</a:t>
            </a:r>
            <a:r>
              <a:rPr lang="de-DE" b="1" dirty="0" err="1"/>
              <a:t>GroßeZahlen</a:t>
            </a:r>
            <a:r>
              <a:rPr lang="de-DE" dirty="0"/>
              <a:t>: Polynome mit großer Steigung =&gt; viele NST =&gt; lange Rechenzeit</a:t>
            </a:r>
          </a:p>
          <a:p>
            <a:endParaRPr lang="de-DE" dirty="0"/>
          </a:p>
          <a:p>
            <a:r>
              <a:rPr lang="de-DE" b="1" dirty="0"/>
              <a:t>Sonderfall-</a:t>
            </a:r>
            <a:r>
              <a:rPr lang="de-DE" b="1" dirty="0" err="1"/>
              <a:t>GroßeStadt</a:t>
            </a:r>
            <a:r>
              <a:rPr lang="de-DE" dirty="0"/>
              <a:t>: Viele Quadrate =&gt;viele Polynome =&gt;  viele NST =&gt; lange Rechenzeit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97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Eingabe und </a:t>
            </a:r>
            <a:r>
              <a:rPr lang="de-DE" dirty="0" err="1"/>
              <a:t>Ausgabevormat</a:t>
            </a:r>
            <a:r>
              <a:rPr lang="de-DE" dirty="0"/>
              <a:t> mit </a:t>
            </a:r>
            <a:r>
              <a:rPr lang="de-DE" dirty="0" err="1"/>
              <a:t>interface</a:t>
            </a:r>
            <a:r>
              <a:rPr lang="de-DE" dirty="0"/>
              <a:t> =&gt; </a:t>
            </a:r>
            <a:r>
              <a:rPr lang="de-DE" dirty="0" err="1"/>
              <a:t>Strategy</a:t>
            </a:r>
            <a:r>
              <a:rPr lang="de-DE" dirty="0"/>
              <a:t> Pattern (verschiedene Dateiformate)</a:t>
            </a:r>
          </a:p>
          <a:p>
            <a:endParaRPr lang="de-DE" dirty="0"/>
          </a:p>
          <a:p>
            <a:r>
              <a:rPr lang="de-DE" dirty="0"/>
              <a:t>Unabhängige programmteile =&gt; für Parallelisierung gut geeignet</a:t>
            </a:r>
          </a:p>
          <a:p>
            <a:endParaRPr lang="de-DE" dirty="0"/>
          </a:p>
          <a:p>
            <a:r>
              <a:rPr lang="de-DE" dirty="0"/>
              <a:t>Bei 1k Autos ist das einzelne Auto unwichtig  =&gt; z. B. in 10 er Schritten =&gt; Bessere Skalierung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616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Herleitung der angegebenen Formel:</a:t>
                </a:r>
              </a:p>
              <a:p>
                <a:r>
                  <a:rPr lang="de-DE" b="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𝑔𝑒𝑛𝑎𝑢𝑖𝑔𝑘𝑒𝑖𝑡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𝑔𝑒𝑛𝑎𝑢𝑖𝑔𝑘𝑒𝑖𝑡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𝑔𝑒𝑛𝑎𝑢𝑖𝑔𝑘𝑒𝑖𝑡</m:t>
                            </m:r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(2)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Die Genauigkeit kann als </a:t>
                </a:r>
                <a:r>
                  <a:rPr lang="de-DE" b="1" dirty="0"/>
                  <a:t>Konsolenparameter</a:t>
                </a:r>
                <a:r>
                  <a:rPr lang="de-DE" dirty="0"/>
                  <a:t> angegeben werden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Herleitung der angegebenen Formel:</a:t>
                </a:r>
              </a:p>
              <a:p>
                <a:r>
                  <a:rPr lang="de-DE" b="0" dirty="0"/>
                  <a:t>  </a:t>
                </a:r>
                <a:r>
                  <a:rPr lang="de-DE" b="0" i="0">
                    <a:latin typeface="Cambria Math" panose="02040503050406030204" pitchFamily="18" charset="0"/>
                  </a:rPr>
                  <a:t>24/2^𝑛 =𝑔𝑒𝑛𝑎𝑢𝑖𝑔𝑘𝑒𝑖𝑡 ⇒  24/𝑔𝑒𝑛𝑎𝑢𝑖𝑔𝑘𝑒𝑖𝑡=2^𝑛  ⇒</a:t>
                </a:r>
                <a:r>
                  <a:rPr lang="de-DE" i="0">
                    <a:latin typeface="Cambria Math" panose="02040503050406030204" pitchFamily="18" charset="0"/>
                  </a:rPr>
                  <a:t>𝑛=  (ln(24/𝑔𝑒𝑛𝑎𝑢𝑖𝑔𝑘𝑒𝑖𝑡))/(ln(2))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14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Ggf. Was ist das WZL ?</a:t>
            </a:r>
          </a:p>
          <a:p>
            <a:endParaRPr lang="de-DE" dirty="0"/>
          </a:p>
          <a:p>
            <a:r>
              <a:rPr lang="de-DE" u="sng" strike="noStrike" dirty="0">
                <a:effectLst/>
              </a:rPr>
              <a:t>MES </a:t>
            </a:r>
            <a:r>
              <a:rPr lang="de-DE" u="sng" strike="noStrike" dirty="0" err="1">
                <a:effectLst/>
              </a:rPr>
              <a:t>vs</a:t>
            </a:r>
            <a:r>
              <a:rPr lang="de-DE" u="sng" strike="noStrike" dirty="0">
                <a:effectLst/>
              </a:rPr>
              <a:t> Leitsystem ???</a:t>
            </a:r>
          </a:p>
          <a:p>
            <a:endParaRPr lang="de-DE" dirty="0"/>
          </a:p>
          <a:p>
            <a:r>
              <a:rPr lang="de-DE" dirty="0"/>
              <a:t>MES := </a:t>
            </a:r>
            <a:r>
              <a:rPr lang="de-DE" sz="1200" b="1" dirty="0"/>
              <a:t>M</a:t>
            </a:r>
            <a:r>
              <a:rPr lang="de-DE" dirty="0"/>
              <a:t>anufacturing </a:t>
            </a:r>
            <a:r>
              <a:rPr lang="de-DE" b="1" dirty="0" err="1"/>
              <a:t>E</a:t>
            </a:r>
            <a:r>
              <a:rPr lang="de-DE" dirty="0" err="1"/>
              <a:t>xecution</a:t>
            </a:r>
            <a:r>
              <a:rPr lang="de-DE" dirty="0"/>
              <a:t> </a:t>
            </a:r>
            <a:r>
              <a:rPr lang="de-DE" b="1" dirty="0"/>
              <a:t>S</a:t>
            </a:r>
            <a:r>
              <a:rPr lang="de-DE" dirty="0"/>
              <a:t>ystem</a:t>
            </a:r>
          </a:p>
          <a:p>
            <a:endParaRPr lang="de-DE" dirty="0"/>
          </a:p>
          <a:p>
            <a:r>
              <a:rPr lang="de-DE" dirty="0"/>
              <a:t>SAL := Forschungsanlage zur Fertigung von individualisierbaren Produkten (</a:t>
            </a:r>
            <a:r>
              <a:rPr lang="de-DE" dirty="0" err="1"/>
              <a:t>Hubolino</a:t>
            </a:r>
            <a:r>
              <a:rPr lang="de-DE" dirty="0"/>
              <a:t> Steinen)</a:t>
            </a:r>
          </a:p>
          <a:p>
            <a:endParaRPr lang="de-DE" dirty="0"/>
          </a:p>
          <a:p>
            <a:r>
              <a:rPr lang="de-DE" dirty="0"/>
              <a:t>iCellFactory := Anlage zur Differenzierung von </a:t>
            </a:r>
            <a:r>
              <a:rPr lang="de-DE" dirty="0" err="1"/>
              <a:t>iPS</a:t>
            </a:r>
            <a:r>
              <a:rPr lang="de-DE" dirty="0"/>
              <a:t>-Zellen in Endothelzellen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1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95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9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AngebotVerteilung</a:t>
            </a:r>
            <a:r>
              <a:rPr lang="de-DE" dirty="0"/>
              <a:t> =&gt; Polynome (Abstellung) für jedes Quadrat</a:t>
            </a:r>
          </a:p>
          <a:p>
            <a:r>
              <a:rPr lang="de-DE" dirty="0"/>
              <a:t>M =&gt; Größe der Stadt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NachfrageVerteilung</a:t>
            </a:r>
            <a:r>
              <a:rPr lang="de-DE" dirty="0"/>
              <a:t> =&gt; Polynome (Nachfrage) für jedes Quadrat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77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(Nur ganz kurz erläutern)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03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Integrale werden (in Y-Richtung) verschoben um ganzzahligen Wechsel der Integrale zu bestimmen</a:t>
                </a:r>
              </a:p>
              <a:p>
                <a:endParaRPr lang="de-DE" dirty="0"/>
              </a:p>
              <a:p>
                <a:r>
                  <a:rPr lang="de-DE" b="1" dirty="0"/>
                  <a:t>Herleitung</a:t>
                </a:r>
                <a:r>
                  <a:rPr lang="de-DE" dirty="0"/>
                  <a:t> der angegebenen Formel:</a:t>
                </a:r>
              </a:p>
              <a:p>
                <a:r>
                  <a:rPr lang="de-DE" b="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𝑔𝑒𝑛𝑎𝑢𝑖𝑔𝑘𝑒𝑖𝑡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𝑔𝑒𝑛𝑎𝑢𝑖𝑔𝑘𝑒𝑖𝑡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𝑔𝑒𝑛𝑎𝑢𝑖𝑔𝑘𝑒𝑖𝑡</m:t>
                            </m:r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(2)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24 Größe des Intervalls 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/>
                  <a:t> da n Halbierungen des Intervalls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Integrale werden (in Y-Richtung) verschoben um ganzzahligen Wechsel der Integrale zu bestimmen</a:t>
                </a:r>
              </a:p>
              <a:p>
                <a:endParaRPr lang="de-DE" dirty="0"/>
              </a:p>
              <a:p>
                <a:r>
                  <a:rPr lang="de-DE" b="1" dirty="0"/>
                  <a:t>Herleitung</a:t>
                </a:r>
                <a:r>
                  <a:rPr lang="de-DE" dirty="0"/>
                  <a:t> der angegebenen Formel:</a:t>
                </a:r>
              </a:p>
              <a:p>
                <a:r>
                  <a:rPr lang="de-DE" b="0" dirty="0"/>
                  <a:t>  </a:t>
                </a:r>
                <a:r>
                  <a:rPr lang="de-DE" b="0" i="0">
                    <a:latin typeface="Cambria Math" panose="02040503050406030204" pitchFamily="18" charset="0"/>
                  </a:rPr>
                  <a:t>24/2^𝑛 =𝑔𝑒𝑛𝑎𝑢𝑖𝑔𝑘𝑒𝑖𝑡 ⇒  24/𝑔𝑒𝑛𝑎𝑢𝑖𝑔𝑘𝑒𝑖𝑡=2^𝑛  ⇒</a:t>
                </a:r>
                <a:r>
                  <a:rPr lang="de-DE" i="0">
                    <a:latin typeface="Cambria Math" panose="02040503050406030204" pitchFamily="18" charset="0"/>
                  </a:rPr>
                  <a:t>𝑛=  (ln(24/𝑔𝑒𝑛𝑎𝑢𝑖𝑔𝑘𝑒𝑖𝑡))/(ln(2))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24 Größe des Intervalls ; </a:t>
                </a:r>
                <a:r>
                  <a:rPr lang="de-DE" b="0" i="0">
                    <a:latin typeface="Cambria Math" panose="02040503050406030204" pitchFamily="18" charset="0"/>
                  </a:rPr>
                  <a:t>2^𝑛</a:t>
                </a:r>
                <a:r>
                  <a:rPr lang="de-DE" dirty="0"/>
                  <a:t> da n Halbierungen des Intervalls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568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Datenstruktur:</a:t>
            </a:r>
          </a:p>
          <a:p>
            <a:endParaRPr lang="de-DE" dirty="0"/>
          </a:p>
          <a:p>
            <a:r>
              <a:rPr lang="de-DE" b="1" dirty="0"/>
              <a:t>Bedarf</a:t>
            </a:r>
          </a:p>
          <a:p>
            <a:pPr marL="171450" indent="-171450">
              <a:buFontTx/>
              <a:buChar char="-"/>
            </a:pPr>
            <a:r>
              <a:rPr lang="de-DE" dirty="0"/>
              <a:t>Alle Änderungen in einer </a:t>
            </a:r>
            <a:r>
              <a:rPr lang="de-DE" b="0" u="sng" dirty="0"/>
              <a:t>Liste</a:t>
            </a:r>
            <a:r>
              <a:rPr lang="de-DE" dirty="0"/>
              <a:t> gespeichert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b="1" dirty="0"/>
              <a:t>Änderung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Nachfrage oder Abstellung (als </a:t>
            </a:r>
            <a:r>
              <a:rPr lang="de-DE" b="0" u="sng" dirty="0"/>
              <a:t>Boolean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Referenz auf das entsprechende </a:t>
            </a:r>
            <a:r>
              <a:rPr lang="de-DE" u="sng" dirty="0"/>
              <a:t>Polynom</a:t>
            </a:r>
          </a:p>
          <a:p>
            <a:pPr marL="171450" indent="-171450">
              <a:buFontTx/>
              <a:buChar char="-"/>
            </a:pPr>
            <a:r>
              <a:rPr lang="de-DE" dirty="0"/>
              <a:t>Wert  := </a:t>
            </a:r>
            <a:r>
              <a:rPr lang="de-DE" u="sng" dirty="0"/>
              <a:t>das wievielte Auto</a:t>
            </a:r>
            <a:r>
              <a:rPr lang="de-DE" dirty="0"/>
              <a:t> abgestellt oder nachgefragt wird</a:t>
            </a:r>
          </a:p>
          <a:p>
            <a:pPr marL="171450" indent="-171450">
              <a:buFontTx/>
              <a:buChar char="-"/>
            </a:pPr>
            <a:r>
              <a:rPr lang="de-DE" dirty="0"/>
              <a:t>Zeitpunkt := x Wert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Position -&gt; welches Quadrat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(Bedarf für jedes Quadrat der Stadt)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519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Endzustand</a:t>
            </a:r>
            <a:r>
              <a:rPr lang="de-DE" dirty="0"/>
              <a:t> =&gt; Alle Änderungen (Reihenfolge egal )</a:t>
            </a:r>
          </a:p>
          <a:p>
            <a:endParaRPr lang="de-DE" dirty="0"/>
          </a:p>
          <a:p>
            <a:r>
              <a:rPr lang="de-DE" b="1" dirty="0"/>
              <a:t>Maximaler Bedarf</a:t>
            </a:r>
            <a:r>
              <a:rPr lang="de-DE" dirty="0"/>
              <a:t> =&gt; Sortierung nach zeitlichem Auftreten =&gt; Durchlaufen aller Änderungen &amp; Maximum bestimmen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01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47704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1850" y="1119188"/>
            <a:ext cx="6311900" cy="1400175"/>
          </a:xfrm>
        </p:spPr>
        <p:txBody>
          <a:bodyPr rIns="468000" bIns="72000"/>
          <a:lstStyle>
            <a:lvl1pPr>
              <a:defRPr sz="26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71850" y="2646363"/>
            <a:ext cx="6311900" cy="32035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2000" rIns="342000"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371850" y="2578100"/>
            <a:ext cx="6311900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217488" y="5930900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98" name="Text Box 106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5099" name="Picture 107" descr="ipt_59mm_rgb_foli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2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74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7185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0400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39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37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5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82422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5827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371850" y="863600"/>
            <a:ext cx="3079750" cy="4976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604000" y="863600"/>
            <a:ext cx="3079750" cy="4976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101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515740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think-cell Folie" r:id="rId11" imgW="270" imgH="270" progId="TCLayout.ActiveDocument.1">
                  <p:embed/>
                </p:oleObj>
              </mc:Choice>
              <mc:Fallback>
                <p:oleObj name="think-cell Foli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71850" y="863600"/>
            <a:ext cx="6311900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215900" y="5930900"/>
            <a:ext cx="9464675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8361363" y="5991225"/>
            <a:ext cx="1322387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Aft>
                <a:spcPct val="30000"/>
              </a:spcAft>
            </a:pPr>
            <a:r>
              <a:rPr lang="de-DE" sz="1000"/>
              <a:t>Seite </a:t>
            </a:r>
            <a:fld id="{00C3FF0A-3B1C-460E-B60F-EC504E0555AB}" type="slidenum">
              <a:rPr lang="de-DE" sz="1000"/>
              <a:pPr algn="r">
                <a:spcAft>
                  <a:spcPct val="30000"/>
                </a:spcAft>
              </a:pPr>
              <a:t>‹Nr.›</a:t>
            </a:fld>
            <a:endParaRPr lang="de-DE" sz="1000"/>
          </a:p>
        </p:txBody>
      </p:sp>
      <p:sp>
        <p:nvSpPr>
          <p:cNvPr id="84092" name="Text Box 124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4093" name="Picture 125" descr="ipt_59mm_rgb_foli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30000"/>
        </a:spcBef>
        <a:spcAft>
          <a:spcPct val="20000"/>
        </a:spcAft>
        <a:buClr>
          <a:schemeClr val="accent2"/>
        </a:buClr>
        <a:buSzPct val="90000"/>
        <a:buFont typeface="Wingdings" pitchFamily="2" charset="2"/>
        <a:buChar char="n"/>
        <a:tabLst>
          <a:tab pos="266700" algn="l"/>
          <a:tab pos="631825" algn="l"/>
          <a:tab pos="981075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–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2pPr>
      <a:lvl3pPr marL="6858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3pPr>
      <a:lvl4pPr marL="1431925" indent="-1730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4pPr>
      <a:lvl5pPr marL="17938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5pPr>
      <a:lvl6pPr marL="22510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6pPr>
      <a:lvl7pPr marL="27082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7pPr>
      <a:lvl8pPr marL="31654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8pPr>
      <a:lvl9pPr marL="36226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9.xml"/><Relationship Id="rId4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2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3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slide" Target="slide3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slide" Target="slide6.xml"/><Relationship Id="rId2" Type="http://schemas.openxmlformats.org/officeDocument/2006/relationships/tags" Target="../tags/tag65.xml"/><Relationship Id="rId16" Type="http://schemas.openxmlformats.org/officeDocument/2006/relationships/slide" Target="slide8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slide" Target="slide17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7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slide" Target="slide3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slide" Target="slide6.xml"/><Relationship Id="rId2" Type="http://schemas.openxmlformats.org/officeDocument/2006/relationships/tags" Target="../tags/tag79.xml"/><Relationship Id="rId16" Type="http://schemas.openxmlformats.org/officeDocument/2006/relationships/slide" Target="slide8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slide" Target="slide17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1.xml"/><Relationship Id="rId4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zl.rwth-aachen.de/de/bfaaa371d001b65dc12581210028729b.htm" TargetMode="External"/><Relationship Id="rId2" Type="http://schemas.openxmlformats.org/officeDocument/2006/relationships/hyperlink" Target="https://pixabay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oogle.de/maps" TargetMode="External"/><Relationship Id="rId4" Type="http://schemas.openxmlformats.org/officeDocument/2006/relationships/hyperlink" Target="http://www.smartautomationlab.de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slideLayout" Target="../slideLayouts/slideLayout5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slide" Target="slide17.xml"/><Relationship Id="rId2" Type="http://schemas.openxmlformats.org/officeDocument/2006/relationships/tags" Target="../tags/tag7.xml"/><Relationship Id="rId16" Type="http://schemas.openxmlformats.org/officeDocument/2006/relationships/slide" Target="slide3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slide" Target="slide6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2.xml"/><Relationship Id="rId4" Type="http://schemas.openxmlformats.org/officeDocument/2006/relationships/image" Target="../media/image2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" Target="slide6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" Target="slide8.xml"/><Relationship Id="rId2" Type="http://schemas.openxmlformats.org/officeDocument/2006/relationships/tags" Target="../tags/tag19.xml"/><Relationship Id="rId16" Type="http://schemas.openxmlformats.org/officeDocument/2006/relationships/slide" Target="slide1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slide" Target="slide3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gif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slide" Target="slide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slide" Target="slide8.xml"/><Relationship Id="rId2" Type="http://schemas.openxmlformats.org/officeDocument/2006/relationships/tags" Target="../tags/tag32.xml"/><Relationship Id="rId16" Type="http://schemas.openxmlformats.org/officeDocument/2006/relationships/slide" Target="slide6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40.xml"/><Relationship Id="rId19" Type="http://schemas.openxmlformats.org/officeDocument/2006/relationships/slide" Target="slide17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4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slide" Target="slide17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slide" Target="slide3.xml"/><Relationship Id="rId2" Type="http://schemas.openxmlformats.org/officeDocument/2006/relationships/tags" Target="../tags/tag46.xml"/><Relationship Id="rId16" Type="http://schemas.openxmlformats.org/officeDocument/2006/relationships/slide" Target="slide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slide" Target="slide8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8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5056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IHK Abschlussprüfung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371850" y="2731591"/>
            <a:ext cx="6311900" cy="3203575"/>
          </a:xfrm>
        </p:spPr>
        <p:txBody>
          <a:bodyPr/>
          <a:lstStyle/>
          <a:p>
            <a:r>
              <a:rPr lang="de-DE" b="1" dirty="0"/>
              <a:t>Sommer 2017</a:t>
            </a:r>
          </a:p>
          <a:p>
            <a:r>
              <a:rPr lang="de-DE" i="1" dirty="0"/>
              <a:t>Entwicklung eines Carsharing Simulator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D1C031-37FE-4FD4-8AA0-00084C23DC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122721"/>
            <a:ext cx="2787709" cy="1396642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D284D916-7EDF-4C0F-9014-31D4B1A21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81930"/>
              </p:ext>
            </p:extLst>
          </p:nvPr>
        </p:nvGraphicFramePr>
        <p:xfrm>
          <a:off x="3298130" y="4335691"/>
          <a:ext cx="6385620" cy="1397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2810">
                  <a:extLst>
                    <a:ext uri="{9D8B030D-6E8A-4147-A177-3AD203B41FA5}">
                      <a16:colId xmlns:a16="http://schemas.microsoft.com/office/drawing/2014/main" val="4284650964"/>
                    </a:ext>
                  </a:extLst>
                </a:gridCol>
                <a:gridCol w="3192810">
                  <a:extLst>
                    <a:ext uri="{9D8B030D-6E8A-4147-A177-3AD203B41FA5}">
                      <a16:colId xmlns:a16="http://schemas.microsoft.com/office/drawing/2014/main" val="1597758717"/>
                    </a:ext>
                  </a:extLst>
                </a:gridCol>
              </a:tblGrid>
              <a:tr h="698726">
                <a:tc>
                  <a:txBody>
                    <a:bodyPr/>
                    <a:lstStyle/>
                    <a:p>
                      <a:r>
                        <a:rPr lang="de-DE" sz="1600" dirty="0"/>
                        <a:t>Prüfling: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Felix </a:t>
                      </a:r>
                      <a:r>
                        <a:rPr lang="de-DE" sz="1600" dirty="0" err="1"/>
                        <a:t>Heitbrock</a:t>
                      </a:r>
                      <a:endParaRPr lang="de-DE" sz="1600" dirty="0"/>
                    </a:p>
                    <a:p>
                      <a:pPr marL="0" algn="l" defTabSz="914400" rtl="0" eaLnBrk="1" latinLnBrk="0" hangingPunct="1"/>
                      <a:r>
                        <a:rPr lang="de-DE" sz="16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Prüflingsnummer: 101 20505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5501995"/>
                  </a:ext>
                </a:extLst>
              </a:tr>
              <a:tr h="698726">
                <a:tc>
                  <a:txBody>
                    <a:bodyPr/>
                    <a:lstStyle/>
                    <a:p>
                      <a:r>
                        <a:rPr lang="de-DE" sz="1600" dirty="0"/>
                        <a:t>Ausbildungsbetrieb: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Werkzeugmaschinenlabor RWTH Aachen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5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80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Theorie: Berechnung der Bedarfsfunktion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4D102C69-45A5-4C75-BB3A-29510225D4C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Die Integrale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dirty="0"/>
                  <a:t> geben an, wann ein Auto ausgeliehen/zurückgegeben werden wird</a:t>
                </a:r>
              </a:p>
              <a:p>
                <a:pPr marL="457200" lvl="2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de-DE" dirty="0"/>
              </a:p>
              <a:p>
                <a:pPr marL="457200" lvl="2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/>
                  <a:t>Die Bedarfsfunktion ergibt sich aus diesen Integralen</a:t>
                </a:r>
              </a:p>
              <a:p>
                <a:pPr lvl="1"/>
                <a:r>
                  <a:rPr lang="de-DE" dirty="0"/>
                  <a:t>Nur ganzzahlige Werte sind zugelassen</a:t>
                </a:r>
              </a:p>
              <a:p>
                <a:pPr marL="457200" lvl="2" indent="0">
                  <a:buNone/>
                </a:pPr>
                <a:r>
                  <a:rPr lang="de-DE" b="1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4D102C69-45A5-4C75-BB3A-29510225D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834" t="-1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94069BE-AE26-41B9-9350-D3184250CA03}"/>
              </a:ext>
            </a:extLst>
          </p:cNvPr>
          <p:cNvGrpSpPr/>
          <p:nvPr/>
        </p:nvGrpSpPr>
        <p:grpSpPr>
          <a:xfrm>
            <a:off x="2116179" y="3352006"/>
            <a:ext cx="5670468" cy="2284892"/>
            <a:chOff x="2278909" y="3571874"/>
            <a:chExt cx="5670468" cy="228489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DC9D2C9-F1D6-4F79-B189-768C3C242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388620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BC6B7833-ABA3-4030-AC6A-685D60D29C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21005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8E7B4D2-E050-4792-8811-93F3EC9AE2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562475"/>
              <a:ext cx="53109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DE2E7DD-9C7B-4768-AB43-EA9F2C8B32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924425"/>
              <a:ext cx="5310952" cy="16302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119FE813-0102-4944-8FDF-3335B803C95C}"/>
                </a:ext>
              </a:extLst>
            </p:cNvPr>
            <p:cNvSpPr/>
            <p:nvPr/>
          </p:nvSpPr>
          <p:spPr bwMode="auto">
            <a:xfrm>
              <a:off x="2638425" y="3571874"/>
              <a:ext cx="4229100" cy="1000125"/>
            </a:xfrm>
            <a:custGeom>
              <a:avLst/>
              <a:gdLst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00200 w 4219575"/>
                <a:gd name="connsiteY1" fmla="*/ 101917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29100"/>
                <a:gd name="connsiteY0" fmla="*/ 1000125 h 1047673"/>
                <a:gd name="connsiteX1" fmla="*/ 1609725 w 4229100"/>
                <a:gd name="connsiteY1" fmla="*/ 1019175 h 1047673"/>
                <a:gd name="connsiteX2" fmla="*/ 3048000 w 4229100"/>
                <a:gd name="connsiteY2" fmla="*/ 381000 h 1047673"/>
                <a:gd name="connsiteX3" fmla="*/ 4229100 w 4229100"/>
                <a:gd name="connsiteY3" fmla="*/ 0 h 1047673"/>
                <a:gd name="connsiteX0" fmla="*/ 0 w 4229100"/>
                <a:gd name="connsiteY0" fmla="*/ 1000125 h 1058858"/>
                <a:gd name="connsiteX1" fmla="*/ 1609725 w 4229100"/>
                <a:gd name="connsiteY1" fmla="*/ 1019175 h 1058858"/>
                <a:gd name="connsiteX2" fmla="*/ 3048000 w 4229100"/>
                <a:gd name="connsiteY2" fmla="*/ 381000 h 1058858"/>
                <a:gd name="connsiteX3" fmla="*/ 4229100 w 4229100"/>
                <a:gd name="connsiteY3" fmla="*/ 0 h 1058858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9100" h="1000125">
                  <a:moveTo>
                    <a:pt x="0" y="1000125"/>
                  </a:moveTo>
                  <a:cubicBezTo>
                    <a:pt x="691356" y="990600"/>
                    <a:pt x="1492250" y="960437"/>
                    <a:pt x="2000250" y="876300"/>
                  </a:cubicBezTo>
                  <a:cubicBezTo>
                    <a:pt x="2508250" y="792163"/>
                    <a:pt x="2676525" y="527050"/>
                    <a:pt x="3048000" y="381000"/>
                  </a:cubicBezTo>
                  <a:cubicBezTo>
                    <a:pt x="3419475" y="234950"/>
                    <a:pt x="3756025" y="127000"/>
                    <a:pt x="4229100" y="0"/>
                  </a:cubicBez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F6F6A5B-4058-436B-87A7-90FB1D8EFD62}"/>
                </a:ext>
              </a:extLst>
            </p:cNvPr>
            <p:cNvCxnSpPr>
              <a:cxnSpLocks/>
              <a:stCxn id="18" idx="0"/>
            </p:cNvCxnSpPr>
            <p:nvPr/>
          </p:nvCxnSpPr>
          <p:spPr bwMode="auto">
            <a:xfrm>
              <a:off x="2638425" y="4571999"/>
              <a:ext cx="259397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5ECBE24-8A52-49EE-8C87-50199D4CF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750" y="4210050"/>
              <a:ext cx="0" cy="714375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62E2977-945E-4280-ADDE-910BD97174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38751" y="4924424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A740EF6-EE61-4499-81BE-12769985E2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5276850"/>
              <a:ext cx="5310952" cy="9524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403DE6E-276F-4144-9107-2926447BFC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3886200"/>
              <a:ext cx="0" cy="1390650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E16F388-C294-4E57-B535-EF627B70AA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5286374"/>
              <a:ext cx="73342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31E146D-EA52-4946-B9FE-52242CFD3881}"/>
                </a:ext>
              </a:extLst>
            </p:cNvPr>
            <p:cNvSpPr/>
            <p:nvPr/>
          </p:nvSpPr>
          <p:spPr bwMode="auto">
            <a:xfrm>
              <a:off x="2617787" y="4149215"/>
              <a:ext cx="4773613" cy="403736"/>
            </a:xfrm>
            <a:custGeom>
              <a:avLst/>
              <a:gdLst>
                <a:gd name="connsiteX0" fmla="*/ 0 w 4667250"/>
                <a:gd name="connsiteY0" fmla="*/ 971550 h 971550"/>
                <a:gd name="connsiteX1" fmla="*/ 4667250 w 4667250"/>
                <a:gd name="connsiteY1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0" h="971550">
                  <a:moveTo>
                    <a:pt x="0" y="971550"/>
                  </a:moveTo>
                  <a:lnTo>
                    <a:pt x="4667250" y="0"/>
                  </a:ln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4662CD6-4642-4D02-A8BB-AC48AE87E3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210050"/>
              <a:ext cx="0" cy="105727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7956B7D9-3F65-4B93-9D3B-FF4EFD103D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924424"/>
              <a:ext cx="7905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235C35B-ADB3-44A8-ACC9-22CBDE7764C7}"/>
                </a:ext>
              </a:extLst>
            </p:cNvPr>
            <p:cNvSpPr txBox="1"/>
            <p:nvPr/>
          </p:nvSpPr>
          <p:spPr>
            <a:xfrm>
              <a:off x="2355852" y="44024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83D0BB2-D244-4B8F-83E8-B0D708D5DB46}"/>
                </a:ext>
              </a:extLst>
            </p:cNvPr>
            <p:cNvSpPr txBox="1"/>
            <p:nvPr/>
          </p:nvSpPr>
          <p:spPr>
            <a:xfrm>
              <a:off x="2278909" y="47459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-1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F78F4C-41B1-42D6-920F-D4B99D1B27E3}"/>
                </a:ext>
              </a:extLst>
            </p:cNvPr>
            <p:cNvSpPr txBox="1"/>
            <p:nvPr/>
          </p:nvSpPr>
          <p:spPr>
            <a:xfrm>
              <a:off x="2288433" y="509834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-2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5E98362-971F-4150-A756-446E42C9A2D2}"/>
                </a:ext>
              </a:extLst>
            </p:cNvPr>
            <p:cNvSpPr txBox="1"/>
            <p:nvPr/>
          </p:nvSpPr>
          <p:spPr>
            <a:xfrm>
              <a:off x="2355852" y="40306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779B1C0-F182-49CB-B85A-13EBCB256713}"/>
                </a:ext>
              </a:extLst>
            </p:cNvPr>
            <p:cNvSpPr txBox="1"/>
            <p:nvPr/>
          </p:nvSpPr>
          <p:spPr>
            <a:xfrm>
              <a:off x="2351005" y="37064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1787C833-9AA2-49C7-83A3-8B9911D48D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13345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3FE9EBF-FD51-41D6-B522-E4E467C1A1BD}"/>
                </a:ext>
              </a:extLst>
            </p:cNvPr>
            <p:cNvSpPr txBox="1"/>
            <p:nvPr/>
          </p:nvSpPr>
          <p:spPr>
            <a:xfrm>
              <a:off x="3040858" y="5590393"/>
              <a:ext cx="1164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Bedarfsfunktion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5FA509A-5832-4C47-98E1-245FDB61719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28820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0312312-953A-488E-B173-37C16D0DC44E}"/>
                </a:ext>
              </a:extLst>
            </p:cNvPr>
            <p:cNvSpPr txBox="1"/>
            <p:nvPr/>
          </p:nvSpPr>
          <p:spPr>
            <a:xfrm>
              <a:off x="4293814" y="5595156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Abstellung Integral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85CA533C-D3FE-4E80-8E8F-5AC3DBB6D4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41334" y="5538966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6FE073E4-AF1E-4596-A802-E6C8B3F6CB3D}"/>
                </a:ext>
              </a:extLst>
            </p:cNvPr>
            <p:cNvSpPr txBox="1"/>
            <p:nvPr/>
          </p:nvSpPr>
          <p:spPr>
            <a:xfrm>
              <a:off x="5671804" y="5594223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Nachfrage Integral</a:t>
              </a: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05B72C7D-C030-4C6E-B7FD-AE6EE8386A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41309" y="5530047"/>
              <a:ext cx="619125" cy="952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BB7EF2C-C136-4428-9E6E-8054C5E7D3ED}"/>
                </a:ext>
              </a:extLst>
            </p:cNvPr>
            <p:cNvSpPr txBox="1"/>
            <p:nvPr/>
          </p:nvSpPr>
          <p:spPr>
            <a:xfrm>
              <a:off x="7152364" y="5585000"/>
              <a:ext cx="7970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Änderung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4DA8D61C-0EE9-4B43-B2CC-200A456E0ABF}"/>
                </a:ext>
              </a:extLst>
            </p:cNvPr>
            <p:cNvSpPr txBox="1"/>
            <p:nvPr/>
          </p:nvSpPr>
          <p:spPr>
            <a:xfrm>
              <a:off x="4994594" y="4609646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C691F8A6-2B23-4724-80F1-AC3F55CBA71C}"/>
                </a:ext>
              </a:extLst>
            </p:cNvPr>
            <p:cNvSpPr txBox="1"/>
            <p:nvPr/>
          </p:nvSpPr>
          <p:spPr>
            <a:xfrm>
              <a:off x="5617240" y="499888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6A283032-700D-45BF-AC32-C779C2CEA247}"/>
                </a:ext>
              </a:extLst>
            </p:cNvPr>
            <p:cNvSpPr txBox="1"/>
            <p:nvPr/>
          </p:nvSpPr>
          <p:spPr>
            <a:xfrm>
              <a:off x="6323567" y="4687192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+1</a:t>
              </a:r>
            </a:p>
          </p:txBody>
        </p:sp>
      </p:grpSp>
      <p:sp>
        <p:nvSpPr>
          <p:cNvPr id="63" name="Rechteck 62">
            <a:extLst>
              <a:ext uri="{FF2B5EF4-FFF2-40B4-BE49-F238E27FC236}">
                <a16:creationId xmlns:a16="http://schemas.microsoft.com/office/drawing/2014/main" id="{E3C9792B-7D8F-4E12-9CD1-0DAEF86EB290}"/>
              </a:ext>
            </a:extLst>
          </p:cNvPr>
          <p:cNvSpPr/>
          <p:nvPr/>
        </p:nvSpPr>
        <p:spPr bwMode="auto">
          <a:xfrm>
            <a:off x="369888" y="1142603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6CE961CA-3613-4801-9425-D4D15A271B8F}"/>
              </a:ext>
            </a:extLst>
          </p:cNvPr>
          <p:cNvSpPr/>
          <p:nvPr/>
        </p:nvSpPr>
        <p:spPr bwMode="auto">
          <a:xfrm rot="5400000">
            <a:off x="95091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6AE878B-210D-451C-BEA6-0A38C7C96B9F}"/>
              </a:ext>
            </a:extLst>
          </p:cNvPr>
          <p:cNvSpPr/>
          <p:nvPr/>
        </p:nvSpPr>
        <p:spPr bwMode="auto">
          <a:xfrm rot="5400000">
            <a:off x="644684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2826E86-671F-45E6-88B9-5E32CC068474}"/>
              </a:ext>
            </a:extLst>
          </p:cNvPr>
          <p:cNvSpPr/>
          <p:nvPr/>
        </p:nvSpPr>
        <p:spPr bwMode="auto">
          <a:xfrm>
            <a:off x="1458922" y="1142603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8450FD2B-6165-4D35-9738-4CFF1181651A}"/>
              </a:ext>
            </a:extLst>
          </p:cNvPr>
          <p:cNvSpPr/>
          <p:nvPr/>
        </p:nvSpPr>
        <p:spPr bwMode="auto">
          <a:xfrm rot="5400000">
            <a:off x="1184125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5BBD0FF7-BD17-48ED-8FF7-4EC7AF21E071}"/>
              </a:ext>
            </a:extLst>
          </p:cNvPr>
          <p:cNvSpPr/>
          <p:nvPr/>
        </p:nvSpPr>
        <p:spPr bwMode="auto">
          <a:xfrm rot="5400000">
            <a:off x="1733718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9CA2B71B-74EC-4ED7-85DA-BD1970470F9B}"/>
              </a:ext>
            </a:extLst>
          </p:cNvPr>
          <p:cNvSpPr/>
          <p:nvPr/>
        </p:nvSpPr>
        <p:spPr bwMode="auto">
          <a:xfrm>
            <a:off x="514679" y="1336118"/>
            <a:ext cx="308293" cy="558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5F84B40-7C9C-463E-B8B6-6BEA3450231A}"/>
              </a:ext>
            </a:extLst>
          </p:cNvPr>
          <p:cNvSpPr/>
          <p:nvPr/>
        </p:nvSpPr>
        <p:spPr bwMode="auto">
          <a:xfrm>
            <a:off x="1617278" y="2125171"/>
            <a:ext cx="308293" cy="558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5" name="Pfeil: nach unten 64">
            <a:extLst>
              <a:ext uri="{FF2B5EF4-FFF2-40B4-BE49-F238E27FC236}">
                <a16:creationId xmlns:a16="http://schemas.microsoft.com/office/drawing/2014/main" id="{144DA893-2AA7-4CD3-934A-CAB000A31239}"/>
              </a:ext>
            </a:extLst>
          </p:cNvPr>
          <p:cNvSpPr/>
          <p:nvPr/>
        </p:nvSpPr>
        <p:spPr bwMode="auto">
          <a:xfrm>
            <a:off x="513397" y="2125171"/>
            <a:ext cx="308293" cy="444500"/>
          </a:xfrm>
          <a:prstGeom prst="downArrow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B154712-7447-4900-9CF3-D3FA8997BFB3}"/>
              </a:ext>
            </a:extLst>
          </p:cNvPr>
          <p:cNvSpPr/>
          <p:nvPr/>
        </p:nvSpPr>
        <p:spPr bwMode="auto">
          <a:xfrm>
            <a:off x="1594810" y="1222074"/>
            <a:ext cx="353230" cy="482090"/>
          </a:xfrm>
          <a:prstGeom prst="rect">
            <a:avLst/>
          </a:prstGeom>
          <a:noFill/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</a:t>
            </a:r>
            <a:endParaRPr kumimoji="0" lang="de-DE" sz="3600" b="1" i="0" u="none" strike="noStrike" spc="50" normalizeH="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75" name="Pfeil: nach unten 74">
            <a:extLst>
              <a:ext uri="{FF2B5EF4-FFF2-40B4-BE49-F238E27FC236}">
                <a16:creationId xmlns:a16="http://schemas.microsoft.com/office/drawing/2014/main" id="{A729D27C-5C09-40EA-A525-EBAC83C5E4B8}"/>
              </a:ext>
            </a:extLst>
          </p:cNvPr>
          <p:cNvSpPr/>
          <p:nvPr/>
        </p:nvSpPr>
        <p:spPr bwMode="auto">
          <a:xfrm rot="10800000">
            <a:off x="1602431" y="1591072"/>
            <a:ext cx="308293" cy="444500"/>
          </a:xfrm>
          <a:prstGeom prst="downArrow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5D900A6-48DC-4A68-80E9-DC4DD0865A1D}"/>
              </a:ext>
            </a:extLst>
          </p:cNvPr>
          <p:cNvSpPr/>
          <p:nvPr/>
        </p:nvSpPr>
        <p:spPr bwMode="auto">
          <a:xfrm>
            <a:off x="392746" y="2844006"/>
            <a:ext cx="549593" cy="51673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24678D25-8C3A-4468-A4A4-A66ED30B73F2}"/>
              </a:ext>
            </a:extLst>
          </p:cNvPr>
          <p:cNvSpPr/>
          <p:nvPr/>
        </p:nvSpPr>
        <p:spPr bwMode="auto">
          <a:xfrm>
            <a:off x="1510115" y="2844006"/>
            <a:ext cx="549593" cy="51673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58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Implementierung: Berechnung der Bedarfsfunktion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94069BE-AE26-41B9-9350-D3184250CA03}"/>
              </a:ext>
            </a:extLst>
          </p:cNvPr>
          <p:cNvGrpSpPr/>
          <p:nvPr/>
        </p:nvGrpSpPr>
        <p:grpSpPr>
          <a:xfrm>
            <a:off x="693779" y="1243806"/>
            <a:ext cx="5670468" cy="2284892"/>
            <a:chOff x="2278909" y="3571874"/>
            <a:chExt cx="5670468" cy="228489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DC9D2C9-F1D6-4F79-B189-768C3C242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388620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BC6B7833-ABA3-4030-AC6A-685D60D29C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21005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8E7B4D2-E050-4792-8811-93F3EC9AE2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562475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DE2E7DD-9C7B-4768-AB43-EA9F2C8B32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924425"/>
              <a:ext cx="5310952" cy="16302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119FE813-0102-4944-8FDF-3335B803C95C}"/>
                </a:ext>
              </a:extLst>
            </p:cNvPr>
            <p:cNvSpPr/>
            <p:nvPr/>
          </p:nvSpPr>
          <p:spPr bwMode="auto">
            <a:xfrm>
              <a:off x="2638425" y="3571874"/>
              <a:ext cx="4229100" cy="1000125"/>
            </a:xfrm>
            <a:custGeom>
              <a:avLst/>
              <a:gdLst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00200 w 4219575"/>
                <a:gd name="connsiteY1" fmla="*/ 101917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29100"/>
                <a:gd name="connsiteY0" fmla="*/ 1000125 h 1047673"/>
                <a:gd name="connsiteX1" fmla="*/ 1609725 w 4229100"/>
                <a:gd name="connsiteY1" fmla="*/ 1019175 h 1047673"/>
                <a:gd name="connsiteX2" fmla="*/ 3048000 w 4229100"/>
                <a:gd name="connsiteY2" fmla="*/ 381000 h 1047673"/>
                <a:gd name="connsiteX3" fmla="*/ 4229100 w 4229100"/>
                <a:gd name="connsiteY3" fmla="*/ 0 h 1047673"/>
                <a:gd name="connsiteX0" fmla="*/ 0 w 4229100"/>
                <a:gd name="connsiteY0" fmla="*/ 1000125 h 1058858"/>
                <a:gd name="connsiteX1" fmla="*/ 1609725 w 4229100"/>
                <a:gd name="connsiteY1" fmla="*/ 1019175 h 1058858"/>
                <a:gd name="connsiteX2" fmla="*/ 3048000 w 4229100"/>
                <a:gd name="connsiteY2" fmla="*/ 381000 h 1058858"/>
                <a:gd name="connsiteX3" fmla="*/ 4229100 w 4229100"/>
                <a:gd name="connsiteY3" fmla="*/ 0 h 1058858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9100" h="1000125">
                  <a:moveTo>
                    <a:pt x="0" y="1000125"/>
                  </a:moveTo>
                  <a:cubicBezTo>
                    <a:pt x="691356" y="990600"/>
                    <a:pt x="1492250" y="960437"/>
                    <a:pt x="2000250" y="876300"/>
                  </a:cubicBezTo>
                  <a:cubicBezTo>
                    <a:pt x="2508250" y="792163"/>
                    <a:pt x="2676525" y="527050"/>
                    <a:pt x="3048000" y="381000"/>
                  </a:cubicBezTo>
                  <a:cubicBezTo>
                    <a:pt x="3419475" y="234950"/>
                    <a:pt x="3756025" y="127000"/>
                    <a:pt x="4229100" y="0"/>
                  </a:cubicBez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F6F6A5B-4058-436B-87A7-90FB1D8EFD62}"/>
                </a:ext>
              </a:extLst>
            </p:cNvPr>
            <p:cNvCxnSpPr>
              <a:cxnSpLocks/>
              <a:stCxn id="18" idx="0"/>
            </p:cNvCxnSpPr>
            <p:nvPr/>
          </p:nvCxnSpPr>
          <p:spPr bwMode="auto">
            <a:xfrm>
              <a:off x="2638425" y="4571999"/>
              <a:ext cx="259397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5ECBE24-8A52-49EE-8C87-50199D4CF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750" y="4210050"/>
              <a:ext cx="0" cy="714375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62E2977-945E-4280-ADDE-910BD97174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38751" y="4924424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A740EF6-EE61-4499-81BE-12769985E2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5276850"/>
              <a:ext cx="5310952" cy="9524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403DE6E-276F-4144-9107-2926447BFC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3886200"/>
              <a:ext cx="0" cy="1390650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E16F388-C294-4E57-B535-EF627B70AA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5286374"/>
              <a:ext cx="73342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31E146D-EA52-4946-B9FE-52242CFD3881}"/>
                </a:ext>
              </a:extLst>
            </p:cNvPr>
            <p:cNvSpPr/>
            <p:nvPr/>
          </p:nvSpPr>
          <p:spPr bwMode="auto">
            <a:xfrm>
              <a:off x="2617787" y="4149215"/>
              <a:ext cx="4773613" cy="403736"/>
            </a:xfrm>
            <a:custGeom>
              <a:avLst/>
              <a:gdLst>
                <a:gd name="connsiteX0" fmla="*/ 0 w 4667250"/>
                <a:gd name="connsiteY0" fmla="*/ 971550 h 971550"/>
                <a:gd name="connsiteX1" fmla="*/ 4667250 w 4667250"/>
                <a:gd name="connsiteY1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0" h="971550">
                  <a:moveTo>
                    <a:pt x="0" y="971550"/>
                  </a:moveTo>
                  <a:lnTo>
                    <a:pt x="4667250" y="0"/>
                  </a:ln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4662CD6-4642-4D02-A8BB-AC48AE87E3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210050"/>
              <a:ext cx="0" cy="105727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7956B7D9-3F65-4B93-9D3B-FF4EFD103D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924424"/>
              <a:ext cx="7905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235C35B-ADB3-44A8-ACC9-22CBDE7764C7}"/>
                </a:ext>
              </a:extLst>
            </p:cNvPr>
            <p:cNvSpPr txBox="1"/>
            <p:nvPr/>
          </p:nvSpPr>
          <p:spPr>
            <a:xfrm>
              <a:off x="2355852" y="44024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83D0BB2-D244-4B8F-83E8-B0D708D5DB46}"/>
                </a:ext>
              </a:extLst>
            </p:cNvPr>
            <p:cNvSpPr txBox="1"/>
            <p:nvPr/>
          </p:nvSpPr>
          <p:spPr>
            <a:xfrm>
              <a:off x="2278909" y="47459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-1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F78F4C-41B1-42D6-920F-D4B99D1B27E3}"/>
                </a:ext>
              </a:extLst>
            </p:cNvPr>
            <p:cNvSpPr txBox="1"/>
            <p:nvPr/>
          </p:nvSpPr>
          <p:spPr>
            <a:xfrm>
              <a:off x="2288433" y="509834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-2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5E98362-971F-4150-A756-446E42C9A2D2}"/>
                </a:ext>
              </a:extLst>
            </p:cNvPr>
            <p:cNvSpPr txBox="1"/>
            <p:nvPr/>
          </p:nvSpPr>
          <p:spPr>
            <a:xfrm>
              <a:off x="2355852" y="40306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779B1C0-F182-49CB-B85A-13EBCB256713}"/>
                </a:ext>
              </a:extLst>
            </p:cNvPr>
            <p:cNvSpPr txBox="1"/>
            <p:nvPr/>
          </p:nvSpPr>
          <p:spPr>
            <a:xfrm>
              <a:off x="2351005" y="37064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1787C833-9AA2-49C7-83A3-8B9911D48D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13345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3FE9EBF-FD51-41D6-B522-E4E467C1A1BD}"/>
                </a:ext>
              </a:extLst>
            </p:cNvPr>
            <p:cNvSpPr txBox="1"/>
            <p:nvPr/>
          </p:nvSpPr>
          <p:spPr>
            <a:xfrm>
              <a:off x="3040858" y="5590393"/>
              <a:ext cx="1164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Bedarfsfunktion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5FA509A-5832-4C47-98E1-245FDB61719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28820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0312312-953A-488E-B173-37C16D0DC44E}"/>
                </a:ext>
              </a:extLst>
            </p:cNvPr>
            <p:cNvSpPr txBox="1"/>
            <p:nvPr/>
          </p:nvSpPr>
          <p:spPr>
            <a:xfrm>
              <a:off x="4293814" y="5595156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Abstellung Integral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85CA533C-D3FE-4E80-8E8F-5AC3DBB6D4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41334" y="5538966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6FE073E4-AF1E-4596-A802-E6C8B3F6CB3D}"/>
                </a:ext>
              </a:extLst>
            </p:cNvPr>
            <p:cNvSpPr txBox="1"/>
            <p:nvPr/>
          </p:nvSpPr>
          <p:spPr>
            <a:xfrm>
              <a:off x="5671804" y="5594223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Nachfrage Integral</a:t>
              </a: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05B72C7D-C030-4C6E-B7FD-AE6EE8386A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41309" y="5530047"/>
              <a:ext cx="619125" cy="952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BB7EF2C-C136-4428-9E6E-8054C5E7D3ED}"/>
                </a:ext>
              </a:extLst>
            </p:cNvPr>
            <p:cNvSpPr txBox="1"/>
            <p:nvPr/>
          </p:nvSpPr>
          <p:spPr>
            <a:xfrm>
              <a:off x="7152364" y="5585000"/>
              <a:ext cx="7970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Änderung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4DA8D61C-0EE9-4B43-B2CC-200A456E0ABF}"/>
                </a:ext>
              </a:extLst>
            </p:cNvPr>
            <p:cNvSpPr txBox="1"/>
            <p:nvPr/>
          </p:nvSpPr>
          <p:spPr>
            <a:xfrm>
              <a:off x="4994594" y="4609646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C691F8A6-2B23-4724-80F1-AC3F55CBA71C}"/>
                </a:ext>
              </a:extLst>
            </p:cNvPr>
            <p:cNvSpPr txBox="1"/>
            <p:nvPr/>
          </p:nvSpPr>
          <p:spPr>
            <a:xfrm>
              <a:off x="5617240" y="499888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6A283032-700D-45BF-AC32-C779C2CEA247}"/>
                </a:ext>
              </a:extLst>
            </p:cNvPr>
            <p:cNvSpPr txBox="1"/>
            <p:nvPr/>
          </p:nvSpPr>
          <p:spPr>
            <a:xfrm>
              <a:off x="6323567" y="4687192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+1</a:t>
              </a:r>
            </a:p>
          </p:txBody>
        </p:sp>
      </p:grp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50FEEE-B77C-40D9-8E76-A9E64877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321" y="3835613"/>
            <a:ext cx="6311900" cy="1995315"/>
          </a:xfrm>
        </p:spPr>
        <p:txBody>
          <a:bodyPr/>
          <a:lstStyle/>
          <a:p>
            <a:r>
              <a:rPr lang="de-DE" dirty="0"/>
              <a:t>Klasse Polynom für Angebot und Nachfrage</a:t>
            </a:r>
          </a:p>
          <a:p>
            <a:r>
              <a:rPr lang="de-DE" dirty="0"/>
              <a:t>Bestimmen der Änderungen</a:t>
            </a:r>
          </a:p>
          <a:p>
            <a:pPr lvl="1"/>
            <a:r>
              <a:rPr lang="de-DE" dirty="0"/>
              <a:t>Verschieben der Integrale (in Y-Richtung)</a:t>
            </a:r>
          </a:p>
          <a:p>
            <a:pPr lvl="1"/>
            <a:r>
              <a:rPr lang="de-DE" dirty="0"/>
              <a:t>Anwenden des </a:t>
            </a:r>
            <a:r>
              <a:rPr lang="de-DE" dirty="0" err="1"/>
              <a:t>Bisektionsverfahrens</a:t>
            </a:r>
            <a:r>
              <a:rPr lang="de-DE" dirty="0"/>
              <a:t> mit n Iterationen</a:t>
            </a:r>
          </a:p>
          <a:p>
            <a:r>
              <a:rPr lang="de-DE" dirty="0"/>
              <a:t>Aus den Änderungen ergibt sich die Bedarfsfunktion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3DE5AD-F25F-458E-B664-405936287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916" y="2305843"/>
            <a:ext cx="1762125" cy="10382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21ABD4-E3E3-452D-83FD-6ED89924A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917" y="1181893"/>
            <a:ext cx="1809750" cy="11239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A5938F-6AAA-4857-9E42-873A8DF20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199" y="3444743"/>
            <a:ext cx="1657350" cy="1019175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11952683-DCCF-40D9-9488-C05D7125AE2D}"/>
              </a:ext>
            </a:extLst>
          </p:cNvPr>
          <p:cNvSpPr/>
          <p:nvPr/>
        </p:nvSpPr>
        <p:spPr bwMode="auto">
          <a:xfrm>
            <a:off x="4758493" y="124380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751AEA7F-DFBF-4036-9C15-2D2159D798AA}"/>
              </a:ext>
            </a:extLst>
          </p:cNvPr>
          <p:cNvSpPr/>
          <p:nvPr/>
        </p:nvSpPr>
        <p:spPr bwMode="auto">
          <a:xfrm>
            <a:off x="5201356" y="174075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67A24E36-F834-40D8-BC3D-74E06E38B5BD}"/>
              </a:ext>
            </a:extLst>
          </p:cNvPr>
          <p:cNvSpPr/>
          <p:nvPr/>
        </p:nvSpPr>
        <p:spPr bwMode="auto">
          <a:xfrm>
            <a:off x="5416915" y="248905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F7278B9-2A24-4E6C-9465-6167351DF61B}"/>
              </a:ext>
            </a:extLst>
          </p:cNvPr>
          <p:cNvCxnSpPr>
            <a:cxnSpLocks/>
            <a:stCxn id="25" idx="6"/>
          </p:cNvCxnSpPr>
          <p:nvPr/>
        </p:nvCxnSpPr>
        <p:spPr bwMode="auto">
          <a:xfrm>
            <a:off x="5003800" y="1352153"/>
            <a:ext cx="2135849" cy="262279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ED07B88-9862-4ADA-8191-14B3333D337E}"/>
              </a:ext>
            </a:extLst>
          </p:cNvPr>
          <p:cNvCxnSpPr>
            <a:cxnSpLocks/>
            <a:stCxn id="61" idx="6"/>
          </p:cNvCxnSpPr>
          <p:nvPr/>
        </p:nvCxnSpPr>
        <p:spPr bwMode="auto">
          <a:xfrm flipV="1">
            <a:off x="5446663" y="1737855"/>
            <a:ext cx="1692986" cy="111248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5419178-9D78-4F98-9F61-B499B91C1EF1}"/>
              </a:ext>
            </a:extLst>
          </p:cNvPr>
          <p:cNvCxnSpPr>
            <a:cxnSpLocks/>
            <a:stCxn id="62" idx="6"/>
          </p:cNvCxnSpPr>
          <p:nvPr/>
        </p:nvCxnSpPr>
        <p:spPr bwMode="auto">
          <a:xfrm>
            <a:off x="5662222" y="2597403"/>
            <a:ext cx="1628069" cy="1156778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B0324EA2-E7FF-4A2F-B3B6-6E185AEEC4B7}"/>
              </a:ext>
            </a:extLst>
          </p:cNvPr>
          <p:cNvSpPr/>
          <p:nvPr/>
        </p:nvSpPr>
        <p:spPr bwMode="auto">
          <a:xfrm>
            <a:off x="4911968" y="1979755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978913C-C1B6-46B4-BC78-D258A2B6F110}"/>
              </a:ext>
            </a:extLst>
          </p:cNvPr>
          <p:cNvCxnSpPr>
            <a:cxnSpLocks/>
            <a:stCxn id="72" idx="6"/>
          </p:cNvCxnSpPr>
          <p:nvPr/>
        </p:nvCxnSpPr>
        <p:spPr bwMode="auto">
          <a:xfrm>
            <a:off x="5157275" y="2088102"/>
            <a:ext cx="2063952" cy="579221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2E424E4-386E-4B2F-8B9D-90FB8733910E}"/>
                  </a:ext>
                </a:extLst>
              </p:cNvPr>
              <p:cNvSpPr txBox="1"/>
              <p:nvPr/>
            </p:nvSpPr>
            <p:spPr>
              <a:xfrm>
                <a:off x="6476256" y="4383609"/>
                <a:ext cx="3214341" cy="144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𝑔𝑒𝑛𝑎𝑢𝑖𝑔𝑘𝑒𝑖𝑡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(2)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2E424E4-386E-4B2F-8B9D-90FB87339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256" y="4383609"/>
                <a:ext cx="3214341" cy="14473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2578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Polynom, </a:t>
            </a:r>
            <a:r>
              <a:rPr lang="de-DE" dirty="0" err="1"/>
              <a:t>Aenderung</a:t>
            </a:r>
            <a:r>
              <a:rPr lang="de-DE" dirty="0"/>
              <a:t> &amp; Bedarf</a:t>
            </a:r>
          </a:p>
        </p:txBody>
      </p:sp>
      <p:sp>
        <p:nvSpPr>
          <p:cNvPr id="144" name="Textplatzhalter 143">
            <a:extLst>
              <a:ext uri="{FF2B5EF4-FFF2-40B4-BE49-F238E27FC236}">
                <a16:creationId xmlns:a16="http://schemas.microsoft.com/office/drawing/2014/main" id="{E43D645B-A3EA-4275-AF6E-E1A54C53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1850" y="5448300"/>
            <a:ext cx="6311900" cy="392113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45" name="Grafik 144">
            <a:extLst>
              <a:ext uri="{FF2B5EF4-FFF2-40B4-BE49-F238E27FC236}">
                <a16:creationId xmlns:a16="http://schemas.microsoft.com/office/drawing/2014/main" id="{CC520437-B147-4776-83AE-41528219E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8" y="1093629"/>
            <a:ext cx="4020111" cy="1543265"/>
          </a:xfrm>
          <a:prstGeom prst="rect">
            <a:avLst/>
          </a:prstGeom>
        </p:spPr>
      </p:pic>
      <p:pic>
        <p:nvPicPr>
          <p:cNvPr id="146" name="Grafik 145">
            <a:extLst>
              <a:ext uri="{FF2B5EF4-FFF2-40B4-BE49-F238E27FC236}">
                <a16:creationId xmlns:a16="http://schemas.microsoft.com/office/drawing/2014/main" id="{AEC05D3C-0221-44EA-8164-BF4283267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438" y="3287091"/>
            <a:ext cx="5048955" cy="2572109"/>
          </a:xfrm>
          <a:prstGeom prst="rect">
            <a:avLst/>
          </a:prstGeom>
        </p:spPr>
      </p:pic>
      <p:pic>
        <p:nvPicPr>
          <p:cNvPr id="147" name="Grafik 146">
            <a:extLst>
              <a:ext uri="{FF2B5EF4-FFF2-40B4-BE49-F238E27FC236}">
                <a16:creationId xmlns:a16="http://schemas.microsoft.com/office/drawing/2014/main" id="{ED068A89-09E1-4D8C-B68D-1B197AA18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637" y="882387"/>
            <a:ext cx="5287113" cy="2257740"/>
          </a:xfrm>
          <a:prstGeom prst="rect">
            <a:avLst/>
          </a:prstGeom>
        </p:spPr>
      </p:pic>
      <p:sp>
        <p:nvSpPr>
          <p:cNvPr id="148" name="Rechteck 147">
            <a:extLst>
              <a:ext uri="{FF2B5EF4-FFF2-40B4-BE49-F238E27FC236}">
                <a16:creationId xmlns:a16="http://schemas.microsoft.com/office/drawing/2014/main" id="{19D95B89-E70B-4290-80ED-CD5368C50101}"/>
              </a:ext>
            </a:extLst>
          </p:cNvPr>
          <p:cNvSpPr/>
          <p:nvPr/>
        </p:nvSpPr>
        <p:spPr bwMode="auto">
          <a:xfrm>
            <a:off x="2209800" y="4095750"/>
            <a:ext cx="1495425" cy="15240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0E6FE685-2E33-48E4-B95F-2732A1E1521F}"/>
              </a:ext>
            </a:extLst>
          </p:cNvPr>
          <p:cNvSpPr/>
          <p:nvPr/>
        </p:nvSpPr>
        <p:spPr bwMode="auto">
          <a:xfrm>
            <a:off x="4591050" y="1685925"/>
            <a:ext cx="1133475" cy="14287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464D728-4C8B-49AF-985A-AD7828A456F9}"/>
              </a:ext>
            </a:extLst>
          </p:cNvPr>
          <p:cNvSpPr/>
          <p:nvPr/>
        </p:nvSpPr>
        <p:spPr bwMode="auto">
          <a:xfrm>
            <a:off x="4591049" y="2407559"/>
            <a:ext cx="1133475" cy="14287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566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Die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F2B0BFD2-B7B3-4E14-9023-8B994BF81EA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22700" y="863600"/>
                <a:ext cx="5994400" cy="4976813"/>
              </a:xfrm>
            </p:spPr>
            <p:txBody>
              <a:bodyPr/>
              <a:lstStyle/>
              <a:p>
                <a:r>
                  <a:rPr lang="de-DE" dirty="0"/>
                  <a:t>Der Endzustand des Tages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(24)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Jede Änderung des Tages wird aufaddiert </a:t>
                </a:r>
              </a:p>
              <a:p>
                <a:pPr marL="228600" lvl="1" indent="0">
                  <a:buNone/>
                </a:pPr>
                <a:r>
                  <a:rPr lang="de-DE" dirty="0"/>
                  <a:t>	    (Reihenfolge egal)</a:t>
                </a:r>
              </a:p>
              <a:p>
                <a:r>
                  <a:rPr lang="de-DE" dirty="0"/>
                  <a:t>Der maximale Bedarf entspricht dem maximalen Funktionswert der Bedarfsfunktion</a:t>
                </a:r>
              </a:p>
              <a:p>
                <a:pPr lvl="1"/>
                <a:r>
                  <a:rPr lang="de-DE" dirty="0"/>
                  <a:t>Alle Änderungen werden nach zeitlichem Auftreten sortiert (bei gleichzeitigen Änderungen hat die Abstellung Vorrang)</a:t>
                </a:r>
              </a:p>
              <a:p>
                <a:pPr lvl="1"/>
                <a:r>
                  <a:rPr lang="de-DE" dirty="0"/>
                  <a:t>Es wird durch alle Änderungen iteriert und so der Maximalwert ermittelt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F2B0BFD2-B7B3-4E14-9023-8B994BF81E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22700" y="863600"/>
                <a:ext cx="5994400" cy="4976813"/>
              </a:xfrm>
              <a:blipFill>
                <a:blip r:embed="rId4"/>
                <a:stretch>
                  <a:fillRect l="-1933" t="-1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203AE893-6C8F-4C0A-B658-7DCD88E7B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450" y="3716042"/>
            <a:ext cx="4134427" cy="2124371"/>
          </a:xfrm>
          <a:prstGeom prst="rect">
            <a:avLst/>
          </a:prstGeom>
        </p:spPr>
      </p:pic>
      <p:sp>
        <p:nvSpPr>
          <p:cNvPr id="86" name="Rechteck 85">
            <a:extLst>
              <a:ext uri="{FF2B5EF4-FFF2-40B4-BE49-F238E27FC236}">
                <a16:creationId xmlns:a16="http://schemas.microsoft.com/office/drawing/2014/main" id="{C2452291-4A75-404F-87B9-02CAE05CAF16}"/>
              </a:ext>
            </a:extLst>
          </p:cNvPr>
          <p:cNvSpPr/>
          <p:nvPr/>
        </p:nvSpPr>
        <p:spPr bwMode="auto">
          <a:xfrm>
            <a:off x="4794250" y="5018323"/>
            <a:ext cx="1543050" cy="146313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C0259DBF-9971-49B7-B504-EE3EF067BD2B}"/>
              </a:ext>
            </a:extLst>
          </p:cNvPr>
          <p:cNvSpPr/>
          <p:nvPr/>
        </p:nvSpPr>
        <p:spPr bwMode="auto">
          <a:xfrm>
            <a:off x="4794250" y="5164636"/>
            <a:ext cx="1543050" cy="146313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BBD7B7-EB6A-4086-ACE9-AC30E1E76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449638"/>
            <a:ext cx="3543300" cy="2390775"/>
          </a:xfrm>
          <a:prstGeom prst="rect">
            <a:avLst/>
          </a:prstGeom>
        </p:spPr>
      </p:pic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DF6C16D3-6CCA-4150-A219-905894CB2902}"/>
              </a:ext>
            </a:extLst>
          </p:cNvPr>
          <p:cNvGrpSpPr/>
          <p:nvPr/>
        </p:nvGrpSpPr>
        <p:grpSpPr>
          <a:xfrm>
            <a:off x="279400" y="1944020"/>
            <a:ext cx="3269808" cy="1366232"/>
            <a:chOff x="334610" y="2021060"/>
            <a:chExt cx="3269808" cy="1366232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C22B6093-D13A-4724-BAEB-D37B853DD026}"/>
                </a:ext>
              </a:extLst>
            </p:cNvPr>
            <p:cNvCxnSpPr/>
            <p:nvPr/>
          </p:nvCxnSpPr>
          <p:spPr bwMode="auto">
            <a:xfrm>
              <a:off x="469423" y="2888043"/>
              <a:ext cx="3134995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E7C6E56-C80F-46B3-922B-931621B36315}"/>
                </a:ext>
              </a:extLst>
            </p:cNvPr>
            <p:cNvCxnSpPr/>
            <p:nvPr/>
          </p:nvCxnSpPr>
          <p:spPr bwMode="auto">
            <a:xfrm>
              <a:off x="469423" y="2888043"/>
              <a:ext cx="711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8681496-5906-4113-A4E0-DACCEFC4CE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80623" y="2672143"/>
              <a:ext cx="4349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D0F86F72-D31D-46BA-A25F-B159EE7927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0573" y="2672143"/>
              <a:ext cx="3175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0A9BD01-96C1-40F2-A1E4-65403CCB26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5598" y="2888043"/>
              <a:ext cx="4349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5465CA5-E452-49CF-B68C-B8A2B1F31B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8073" y="2446718"/>
              <a:ext cx="1809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AC51CEE7-14DB-420B-9614-0BAAA948A9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49048" y="2662618"/>
              <a:ext cx="77152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DA2FE12-B16B-4549-BFDC-3DC370DDE0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80623" y="2662618"/>
              <a:ext cx="0" cy="225425"/>
            </a:xfrm>
            <a:prstGeom prst="line">
              <a:avLst/>
            </a:prstGeom>
            <a:ln>
              <a:prstDash val="lgDash"/>
              <a:headEnd type="arrow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DE65810-A0DD-4CD8-88ED-25A4F5409A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9248" y="2672143"/>
              <a:ext cx="0" cy="225425"/>
            </a:xfrm>
            <a:prstGeom prst="line">
              <a:avLst/>
            </a:prstGeom>
            <a:ln>
              <a:prstDash val="lgDash"/>
              <a:headEnd type="none" w="med" len="med"/>
              <a:tailEnd type="arrow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F6A73C8F-56AC-44D5-8948-F53292F9CB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3748" y="2672143"/>
              <a:ext cx="0" cy="225425"/>
            </a:xfrm>
            <a:prstGeom prst="line">
              <a:avLst/>
            </a:prstGeom>
            <a:ln>
              <a:prstDash val="lgDash"/>
              <a:headEnd type="arrow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F498580-E317-42F9-863E-74B7660D3F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8073" y="2446718"/>
              <a:ext cx="0" cy="225425"/>
            </a:xfrm>
            <a:prstGeom prst="line">
              <a:avLst/>
            </a:prstGeom>
            <a:ln>
              <a:prstDash val="lgDash"/>
              <a:headEnd type="arrow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B27C4FF-E7D7-4270-9BBF-DC84BA5BCE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49048" y="2446718"/>
              <a:ext cx="0" cy="225425"/>
            </a:xfrm>
            <a:prstGeom prst="line">
              <a:avLst/>
            </a:prstGeom>
            <a:ln>
              <a:prstDash val="lgDash"/>
              <a:headEnd type="none" w="med" len="med"/>
              <a:tailEnd type="arrow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0DFD663-3575-4561-BCBA-9EFFCEC1F62B}"/>
                </a:ext>
              </a:extLst>
            </p:cNvPr>
            <p:cNvSpPr/>
            <p:nvPr/>
          </p:nvSpPr>
          <p:spPr bwMode="auto">
            <a:xfrm>
              <a:off x="2315686" y="2264155"/>
              <a:ext cx="304800" cy="295275"/>
            </a:xfrm>
            <a:prstGeom prst="ellipse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8717CEC1-A30F-417A-92EB-39BCD2949133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 flipH="1" flipV="1">
              <a:off x="2050573" y="2264155"/>
              <a:ext cx="265113" cy="14763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D84472F7-6982-40EE-BD40-D49B8AA65893}"/>
                </a:ext>
              </a:extLst>
            </p:cNvPr>
            <p:cNvSpPr txBox="1"/>
            <p:nvPr/>
          </p:nvSpPr>
          <p:spPr>
            <a:xfrm>
              <a:off x="1043507" y="2021060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Maximum</a:t>
              </a:r>
            </a:p>
          </p:txBody>
        </p: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6DF5AC2D-D8EA-4282-8765-8F29C0F158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9423" y="2171700"/>
              <a:ext cx="0" cy="938593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B1DEE417-C686-4A18-968C-D68E0FB7B96C}"/>
                </a:ext>
              </a:extLst>
            </p:cNvPr>
            <p:cNvSpPr txBox="1"/>
            <p:nvPr/>
          </p:nvSpPr>
          <p:spPr>
            <a:xfrm>
              <a:off x="334610" y="31039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2469E4FD-0236-4BF5-B71A-DF1184F5F733}"/>
                </a:ext>
              </a:extLst>
            </p:cNvPr>
            <p:cNvSpPr txBox="1"/>
            <p:nvPr/>
          </p:nvSpPr>
          <p:spPr>
            <a:xfrm>
              <a:off x="3143281" y="311029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24</a:t>
              </a:r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1E77D9F4-6FC8-4FE3-9937-9A7D8EB200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20573" y="2171700"/>
              <a:ext cx="0" cy="938593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C4E2B7B1-6950-46EA-91D2-8B08638C9012}"/>
              </a:ext>
            </a:extLst>
          </p:cNvPr>
          <p:cNvGrpSpPr/>
          <p:nvPr/>
        </p:nvGrpSpPr>
        <p:grpSpPr>
          <a:xfrm>
            <a:off x="576182" y="1014744"/>
            <a:ext cx="2838362" cy="819566"/>
            <a:chOff x="478904" y="811114"/>
            <a:chExt cx="2838362" cy="819566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160D66EF-AA64-40BC-A67F-084597C7ED6B}"/>
                </a:ext>
              </a:extLst>
            </p:cNvPr>
            <p:cNvSpPr/>
            <p:nvPr/>
          </p:nvSpPr>
          <p:spPr bwMode="auto">
            <a:xfrm>
              <a:off x="1343249" y="1147008"/>
              <a:ext cx="304800" cy="295275"/>
            </a:xfrm>
            <a:prstGeom prst="ellipse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89CEA35-EBFC-4804-8025-282EE0489F58}"/>
                </a:ext>
              </a:extLst>
            </p:cNvPr>
            <p:cNvCxnSpPr>
              <a:cxnSpLocks/>
              <a:stCxn id="72" idx="7"/>
              <a:endCxn id="74" idx="1"/>
            </p:cNvCxnSpPr>
            <p:nvPr/>
          </p:nvCxnSpPr>
          <p:spPr bwMode="auto">
            <a:xfrm flipV="1">
              <a:off x="1603412" y="1110664"/>
              <a:ext cx="447161" cy="7958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FEF8D528-311A-4006-B0E7-B9EBAB464A9F}"/>
                </a:ext>
              </a:extLst>
            </p:cNvPr>
            <p:cNvSpPr txBox="1"/>
            <p:nvPr/>
          </p:nvSpPr>
          <p:spPr>
            <a:xfrm>
              <a:off x="2050573" y="941387"/>
              <a:ext cx="1266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Endzustand</a:t>
              </a:r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3ABA0472-BABD-4DD6-8303-153BF7908E0D}"/>
                </a:ext>
              </a:extLst>
            </p:cNvPr>
            <p:cNvGrpSpPr/>
            <p:nvPr/>
          </p:nvGrpSpPr>
          <p:grpSpPr>
            <a:xfrm>
              <a:off x="478904" y="811114"/>
              <a:ext cx="1304175" cy="819566"/>
              <a:chOff x="478905" y="811114"/>
              <a:chExt cx="952504" cy="946898"/>
            </a:xfrm>
          </p:grpSpPr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DEBF8060-F207-4B75-9B70-F9B1C4F2F43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2292" y="1369179"/>
                <a:ext cx="0" cy="225425"/>
              </a:xfrm>
              <a:prstGeom prst="line">
                <a:avLst/>
              </a:prstGeom>
              <a:ln>
                <a:prstDash val="lgDash"/>
                <a:headEnd type="arrow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CA2FE551-D363-4350-8954-DC9EB231060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2514" y="1143754"/>
                <a:ext cx="0" cy="225425"/>
              </a:xfrm>
              <a:prstGeom prst="line">
                <a:avLst/>
              </a:prstGeom>
              <a:ln>
                <a:prstDash val="lgDash"/>
                <a:headEnd type="none" w="med" len="med"/>
                <a:tailEnd type="arrow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8D8C37AE-9557-4775-BDE0-9241384225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2292" y="918329"/>
                <a:ext cx="0" cy="225425"/>
              </a:xfrm>
              <a:prstGeom prst="line">
                <a:avLst/>
              </a:prstGeom>
              <a:ln>
                <a:prstDash val="lgDash"/>
                <a:headEnd type="arrow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3" name="Gerader Verbinder 82">
                <a:extLst>
                  <a:ext uri="{FF2B5EF4-FFF2-40B4-BE49-F238E27FC236}">
                    <a16:creationId xmlns:a16="http://schemas.microsoft.com/office/drawing/2014/main" id="{4782A098-821A-4D2A-8CDB-A6A0A80FFD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2292" y="1143754"/>
                <a:ext cx="0" cy="225425"/>
              </a:xfrm>
              <a:prstGeom prst="line">
                <a:avLst/>
              </a:prstGeom>
              <a:ln>
                <a:prstDash val="lgDash"/>
                <a:headEnd type="arrow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>
                <a:extLst>
                  <a:ext uri="{FF2B5EF4-FFF2-40B4-BE49-F238E27FC236}">
                    <a16:creationId xmlns:a16="http://schemas.microsoft.com/office/drawing/2014/main" id="{F7F6F64F-A703-4B75-B636-66F60A1700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2514" y="918329"/>
                <a:ext cx="0" cy="225425"/>
              </a:xfrm>
              <a:prstGeom prst="line">
                <a:avLst/>
              </a:prstGeom>
              <a:ln>
                <a:prstDash val="lgDash"/>
                <a:headEnd type="none" w="med" len="med"/>
                <a:tailEnd type="arrow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604264BA-6507-4E95-BFFA-0F8B9C7BCEC1}"/>
                  </a:ext>
                </a:extLst>
              </p:cNvPr>
              <p:cNvCxnSpPr/>
              <p:nvPr/>
            </p:nvCxnSpPr>
            <p:spPr bwMode="auto">
              <a:xfrm>
                <a:off x="707509" y="1594604"/>
                <a:ext cx="72390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E8B531C-009D-4BC6-923D-24878390264F}"/>
                  </a:ext>
                </a:extLst>
              </p:cNvPr>
              <p:cNvCxnSpPr/>
              <p:nvPr/>
            </p:nvCxnSpPr>
            <p:spPr bwMode="auto">
              <a:xfrm>
                <a:off x="707509" y="1369179"/>
                <a:ext cx="72390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351652DA-FFE8-4FE7-98B5-33F3FCA82F76}"/>
                  </a:ext>
                </a:extLst>
              </p:cNvPr>
              <p:cNvCxnSpPr/>
              <p:nvPr/>
            </p:nvCxnSpPr>
            <p:spPr bwMode="auto">
              <a:xfrm>
                <a:off x="707509" y="1154029"/>
                <a:ext cx="72390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592AAE52-60DD-4497-A79B-581E5D18D45C}"/>
                  </a:ext>
                </a:extLst>
              </p:cNvPr>
              <p:cNvCxnSpPr/>
              <p:nvPr/>
            </p:nvCxnSpPr>
            <p:spPr bwMode="auto">
              <a:xfrm>
                <a:off x="707509" y="918329"/>
                <a:ext cx="72390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C732ED8C-B293-40C1-A870-786742991A4C}"/>
                  </a:ext>
                </a:extLst>
              </p:cNvPr>
              <p:cNvSpPr txBox="1"/>
              <p:nvPr/>
            </p:nvSpPr>
            <p:spPr>
              <a:xfrm>
                <a:off x="485271" y="148101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0</a:t>
                </a:r>
              </a:p>
            </p:txBody>
          </p:sp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36FFE790-2C2C-4739-999A-C7459C1D2ED9}"/>
                  </a:ext>
                </a:extLst>
              </p:cNvPr>
              <p:cNvSpPr txBox="1"/>
              <p:nvPr/>
            </p:nvSpPr>
            <p:spPr>
              <a:xfrm>
                <a:off x="478905" y="125558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1</a:t>
                </a:r>
              </a:p>
            </p:txBody>
          </p: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4E391D2D-52B7-43B3-9D2D-661659F39A43}"/>
                  </a:ext>
                </a:extLst>
              </p:cNvPr>
              <p:cNvSpPr txBox="1"/>
              <p:nvPr/>
            </p:nvSpPr>
            <p:spPr>
              <a:xfrm>
                <a:off x="485271" y="10248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2</a:t>
                </a:r>
              </a:p>
            </p:txBody>
          </p:sp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AE611BB5-D579-4B95-8444-75FB85738BC0}"/>
                  </a:ext>
                </a:extLst>
              </p:cNvPr>
              <p:cNvSpPr txBox="1"/>
              <p:nvPr/>
            </p:nvSpPr>
            <p:spPr>
              <a:xfrm>
                <a:off x="478905" y="81111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3</a:t>
                </a:r>
              </a:p>
            </p:txBody>
          </p:sp>
        </p:grp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9A582573-F5B3-4874-A273-1D90BF0F74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9998" y="1294134"/>
              <a:ext cx="52308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4571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Datenausgabe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A756E-6FAF-469F-9D8B-3DDA86F2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770" y="863600"/>
            <a:ext cx="5851979" cy="4976813"/>
          </a:xfrm>
        </p:spPr>
        <p:txBody>
          <a:bodyPr/>
          <a:lstStyle/>
          <a:p>
            <a:r>
              <a:rPr lang="de-DE" dirty="0" err="1"/>
              <a:t>DateiSchreiben</a:t>
            </a:r>
            <a:r>
              <a:rPr lang="de-DE" dirty="0"/>
              <a:t> schreibt die berechneten Ergebnisse in eine Ausgabedatei 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AusgabeDaten</a:t>
            </a:r>
            <a:r>
              <a:rPr lang="de-DE" dirty="0"/>
              <a:t> (Ergebnisse der Berechnung) werden übergeben</a:t>
            </a:r>
          </a:p>
          <a:p>
            <a:r>
              <a:rPr lang="de-DE" dirty="0"/>
              <a:t>Die Ausgabedatei hat folgendes Format: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F8733A9-8806-4B7B-B3E2-6D2A7474B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22931" y="2056893"/>
            <a:ext cx="781159" cy="400106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D62CA923-F7CF-4C8B-8D29-7C67158AC977}"/>
              </a:ext>
            </a:extLst>
          </p:cNvPr>
          <p:cNvSpPr/>
          <p:nvPr/>
        </p:nvSpPr>
        <p:spPr bwMode="auto">
          <a:xfrm>
            <a:off x="4225016" y="3048000"/>
            <a:ext cx="5065486" cy="26146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/>
              <a:t># Stadtname</a:t>
            </a:r>
          </a:p>
          <a:p>
            <a:r>
              <a:rPr lang="de-DE" sz="1600" dirty="0"/>
              <a:t>Abstellung in Q_11 zu t=2,30</a:t>
            </a:r>
          </a:p>
          <a:p>
            <a:r>
              <a:rPr lang="de-DE" sz="1600" dirty="0"/>
              <a:t>Nachfrage in Q_11 zu t=3,76</a:t>
            </a:r>
          </a:p>
          <a:p>
            <a:r>
              <a:rPr lang="de-DE" sz="1600" dirty="0"/>
              <a:t>…</a:t>
            </a:r>
          </a:p>
          <a:p>
            <a:r>
              <a:rPr lang="de-DE" sz="1600" dirty="0"/>
              <a:t>Abstellung in Q_11 zu t=23,00</a:t>
            </a:r>
          </a:p>
          <a:p>
            <a:r>
              <a:rPr lang="de-DE" sz="1600" dirty="0"/>
              <a:t>Nachfrage in Q_11 zu t=23,43</a:t>
            </a:r>
          </a:p>
          <a:p>
            <a:r>
              <a:rPr lang="de-DE" sz="1600" dirty="0"/>
              <a:t>Endzustand des Tages:</a:t>
            </a:r>
          </a:p>
          <a:p>
            <a:r>
              <a:rPr lang="de-DE" sz="1600" dirty="0"/>
              <a:t>0 </a:t>
            </a:r>
          </a:p>
          <a:p>
            <a:r>
              <a:rPr lang="de-DE" sz="1600" dirty="0"/>
              <a:t>Maximaler Bedarf:</a:t>
            </a:r>
          </a:p>
          <a:p>
            <a:r>
              <a:rPr lang="de-DE" sz="1600" dirty="0"/>
              <a:t>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7F1ECF-CA03-40A2-9BE6-98DA49E1D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88" y="2456999"/>
            <a:ext cx="2410161" cy="141942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E84B713-EE4A-4D29-8CCB-8775E8714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488" y="904207"/>
            <a:ext cx="1952898" cy="11526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79C6CA-3F1C-400B-B070-0A8D66F662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488" y="3992305"/>
            <a:ext cx="3458058" cy="18481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344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>
            <p:custDataLst>
              <p:tags r:id="rId2"/>
            </p:custDataLst>
          </p:nvPr>
        </p:nvSpPr>
        <p:spPr bwMode="auto">
          <a:xfrm>
            <a:off x="708702" y="3551674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Rechteck 18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4315" y="3551674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5" action="ppaction://hlinksldjump"/>
            <a:extLst>
              <a:ext uri="{FF2B5EF4-FFF2-40B4-BE49-F238E27FC236}">
                <a16:creationId xmlns:a16="http://schemas.microsoft.com/office/drawing/2014/main" id="{6A9E3DF5-3175-48B1-8994-0E2A6D954E1B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08702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24" name="Rechteck 23">
            <a:hlinkClick r:id="rId16" action="ppaction://hlinksldjump"/>
            <a:extLst>
              <a:ext uri="{FF2B5EF4-FFF2-40B4-BE49-F238E27FC236}">
                <a16:creationId xmlns:a16="http://schemas.microsoft.com/office/drawing/2014/main" id="{2899492F-88AE-4E1F-BE73-CED5B49D721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5" name="Rechteck 24">
            <a:hlinkClick r:id="rId16" action="ppaction://hlinksldjump"/>
            <a:extLst>
              <a:ext uri="{FF2B5EF4-FFF2-40B4-BE49-F238E27FC236}">
                <a16:creationId xmlns:a16="http://schemas.microsoft.com/office/drawing/2014/main" id="{AC602CFB-809E-4CCC-938C-61C7CC389E0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hteck 25">
            <a:hlinkClick r:id="rId17" action="ppaction://hlinksldjump"/>
            <a:extLst>
              <a:ext uri="{FF2B5EF4-FFF2-40B4-BE49-F238E27FC236}">
                <a16:creationId xmlns:a16="http://schemas.microsoft.com/office/drawing/2014/main" id="{86609A64-9CA7-4B32-BB38-7C526E96FFC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7" action="ppaction://hlinksldjump"/>
            <a:extLst>
              <a:ext uri="{FF2B5EF4-FFF2-40B4-BE49-F238E27FC236}">
                <a16:creationId xmlns:a16="http://schemas.microsoft.com/office/drawing/2014/main" id="{23B0EF27-7C25-4F62-9CD2-A0C04DF6AEB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Rechteck 27">
            <a:hlinkClick r:id="rId18" action="ppaction://hlinksldjump"/>
            <a:extLst>
              <a:ext uri="{FF2B5EF4-FFF2-40B4-BE49-F238E27FC236}">
                <a16:creationId xmlns:a16="http://schemas.microsoft.com/office/drawing/2014/main" id="{CBAE53AB-7151-445D-9E93-410B2CB3E6D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29" name="Rechteck 28">
            <a:hlinkClick r:id="rId18" action="ppaction://hlinksldjump"/>
            <a:extLst>
              <a:ext uri="{FF2B5EF4-FFF2-40B4-BE49-F238E27FC236}">
                <a16:creationId xmlns:a16="http://schemas.microsoft.com/office/drawing/2014/main" id="{32472A46-9937-4B16-9434-E612337CD92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" name="Rechteck 15">
            <a:hlinkClick r:id="rId16" action="ppaction://hlinksldjump"/>
            <a:extLst>
              <a:ext uri="{FF2B5EF4-FFF2-40B4-BE49-F238E27FC236}">
                <a16:creationId xmlns:a16="http://schemas.microsoft.com/office/drawing/2014/main" id="{B364CF1F-7AF9-4789-A839-A050025F8281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08702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17" name="Rechteck 16">
            <a:hlinkClick r:id="rId16" action="ppaction://hlinksldjump"/>
            <a:extLst>
              <a:ext uri="{FF2B5EF4-FFF2-40B4-BE49-F238E27FC236}">
                <a16:creationId xmlns:a16="http://schemas.microsoft.com/office/drawing/2014/main" id="{ABD375B3-0AF9-44E0-949F-47F260A0E0CC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4315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843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Testfälle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Fehler- und Sonderfälle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A756E-6FAF-469F-9D8B-3DDA86F2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0" y="863600"/>
            <a:ext cx="4603749" cy="4976813"/>
          </a:xfrm>
        </p:spPr>
        <p:txBody>
          <a:bodyPr/>
          <a:lstStyle/>
          <a:p>
            <a:r>
              <a:rPr lang="de-DE" dirty="0"/>
              <a:t>Black Box Tests</a:t>
            </a:r>
          </a:p>
          <a:p>
            <a:pPr lvl="1"/>
            <a:r>
              <a:rPr lang="de-DE" dirty="0"/>
              <a:t>Tests ohne Kenntnisse über die innere Funktionsweise des Systems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Fehlerfälle</a:t>
            </a:r>
          </a:p>
          <a:p>
            <a:pPr lvl="1"/>
            <a:r>
              <a:rPr lang="de-DE" dirty="0"/>
              <a:t>Fälle, bei denen eine Berechnung der Lösung nicht möglich ist</a:t>
            </a:r>
          </a:p>
          <a:p>
            <a:endParaRPr lang="de-DE" dirty="0"/>
          </a:p>
          <a:p>
            <a:r>
              <a:rPr lang="de-DE" dirty="0"/>
              <a:t>Sonderfälle</a:t>
            </a:r>
          </a:p>
          <a:p>
            <a:pPr lvl="1"/>
            <a:r>
              <a:rPr lang="de-DE" dirty="0"/>
              <a:t>Testen von Besonderheiten, die nur manchmal auftreten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56076F1-26F2-48BD-8E7A-DBFA3D019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8" y="1170220"/>
            <a:ext cx="3453945" cy="4363572"/>
          </a:xfrm>
          <a:prstGeom prst="rect">
            <a:avLst/>
          </a:prstGeom>
        </p:spPr>
      </p:pic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F71C40CD-5787-4EFF-AB3B-E8D6BCF82106}"/>
              </a:ext>
            </a:extLst>
          </p:cNvPr>
          <p:cNvSpPr/>
          <p:nvPr/>
        </p:nvSpPr>
        <p:spPr bwMode="auto">
          <a:xfrm>
            <a:off x="3209328" y="1574800"/>
            <a:ext cx="215900" cy="1282700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E7F4F4F-B600-4877-A525-2D1609282962}"/>
              </a:ext>
            </a:extLst>
          </p:cNvPr>
          <p:cNvSpPr txBox="1"/>
          <p:nvPr/>
        </p:nvSpPr>
        <p:spPr>
          <a:xfrm>
            <a:off x="3425228" y="1943784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Falsches </a:t>
            </a:r>
          </a:p>
          <a:p>
            <a:r>
              <a:rPr lang="de-DE" sz="1400" dirty="0"/>
              <a:t>Eingabeformat</a:t>
            </a:r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848F172C-EEA9-4CEC-AB88-91966207E83C}"/>
              </a:ext>
            </a:extLst>
          </p:cNvPr>
          <p:cNvSpPr/>
          <p:nvPr/>
        </p:nvSpPr>
        <p:spPr bwMode="auto">
          <a:xfrm>
            <a:off x="3224481" y="2918086"/>
            <a:ext cx="200747" cy="485514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F349207-5E34-47C5-BE73-0E6C73E9A0D4}"/>
              </a:ext>
            </a:extLst>
          </p:cNvPr>
          <p:cNvSpPr txBox="1"/>
          <p:nvPr/>
        </p:nvSpPr>
        <p:spPr>
          <a:xfrm>
            <a:off x="3433589" y="3006954"/>
            <a:ext cx="125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IHK Beispiele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F573B859-DC8E-4F11-9FF1-BB343DCB9B89}"/>
              </a:ext>
            </a:extLst>
          </p:cNvPr>
          <p:cNvSpPr/>
          <p:nvPr/>
        </p:nvSpPr>
        <p:spPr bwMode="auto">
          <a:xfrm>
            <a:off x="3209328" y="4008763"/>
            <a:ext cx="200747" cy="485514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9BB8560-7CC9-4089-8610-E43B9B9D0C4E}"/>
              </a:ext>
            </a:extLst>
          </p:cNvPr>
          <p:cNvSpPr txBox="1"/>
          <p:nvPr/>
        </p:nvSpPr>
        <p:spPr>
          <a:xfrm>
            <a:off x="3433589" y="3989910"/>
            <a:ext cx="125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Lange Berechnung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094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>
            <p:custDataLst>
              <p:tags r:id="rId2"/>
            </p:custDataLst>
          </p:nvPr>
        </p:nvSpPr>
        <p:spPr bwMode="auto">
          <a:xfrm>
            <a:off x="710287" y="4363561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Rechteck 18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5" action="ppaction://hlinksldjump"/>
            <a:extLst>
              <a:ext uri="{FF2B5EF4-FFF2-40B4-BE49-F238E27FC236}">
                <a16:creationId xmlns:a16="http://schemas.microsoft.com/office/drawing/2014/main" id="{6A9E3DF5-3175-48B1-8994-0E2A6D954E1B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24" name="Rechteck 23">
            <a:hlinkClick r:id="rId16" action="ppaction://hlinksldjump"/>
            <a:extLst>
              <a:ext uri="{FF2B5EF4-FFF2-40B4-BE49-F238E27FC236}">
                <a16:creationId xmlns:a16="http://schemas.microsoft.com/office/drawing/2014/main" id="{2899492F-88AE-4E1F-BE73-CED5B49D721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5" name="Rechteck 24">
            <a:hlinkClick r:id="rId16" action="ppaction://hlinksldjump"/>
            <a:extLst>
              <a:ext uri="{FF2B5EF4-FFF2-40B4-BE49-F238E27FC236}">
                <a16:creationId xmlns:a16="http://schemas.microsoft.com/office/drawing/2014/main" id="{AC602CFB-809E-4CCC-938C-61C7CC389E0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hteck 25">
            <a:hlinkClick r:id="rId17" action="ppaction://hlinksldjump"/>
            <a:extLst>
              <a:ext uri="{FF2B5EF4-FFF2-40B4-BE49-F238E27FC236}">
                <a16:creationId xmlns:a16="http://schemas.microsoft.com/office/drawing/2014/main" id="{86609A64-9CA7-4B32-BB38-7C526E96FFC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7" action="ppaction://hlinksldjump"/>
            <a:extLst>
              <a:ext uri="{FF2B5EF4-FFF2-40B4-BE49-F238E27FC236}">
                <a16:creationId xmlns:a16="http://schemas.microsoft.com/office/drawing/2014/main" id="{23B0EF27-7C25-4F62-9CD2-A0C04DF6AEB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Rechteck 27">
            <a:hlinkClick r:id="rId18" action="ppaction://hlinksldjump"/>
            <a:extLst>
              <a:ext uri="{FF2B5EF4-FFF2-40B4-BE49-F238E27FC236}">
                <a16:creationId xmlns:a16="http://schemas.microsoft.com/office/drawing/2014/main" id="{CBAE53AB-7151-445D-9E93-410B2CB3E6D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29" name="Rechteck 28">
            <a:hlinkClick r:id="rId18" action="ppaction://hlinksldjump"/>
            <a:extLst>
              <a:ext uri="{FF2B5EF4-FFF2-40B4-BE49-F238E27FC236}">
                <a16:creationId xmlns:a16="http://schemas.microsoft.com/office/drawing/2014/main" id="{32472A46-9937-4B16-9434-E612337CD92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" name="Rechteck 12">
            <a:hlinkClick r:id="rId15" action="ppaction://hlinksldjump"/>
            <a:extLst>
              <a:ext uri="{FF2B5EF4-FFF2-40B4-BE49-F238E27FC236}">
                <a16:creationId xmlns:a16="http://schemas.microsoft.com/office/drawing/2014/main" id="{6E40AF67-51EE-45F5-A50F-0F4FBF0EC024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14" name="Rechteck 13">
            <a:hlinkClick r:id="rId15" action="ppaction://hlinksldjump"/>
            <a:extLst>
              <a:ext uri="{FF2B5EF4-FFF2-40B4-BE49-F238E27FC236}">
                <a16:creationId xmlns:a16="http://schemas.microsoft.com/office/drawing/2014/main" id="{C494FFC2-518B-4541-B9BD-78E3C67A35E3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749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Ausblick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Erweiterungs- und Verbesserungsmöglichkeiten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FA9FB4-CD1E-47C1-BF75-8E815CF5F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Verwendung von Interfaces erlaubt es, Eingabe und Ausgabeformat beliebig auszutauschen z. B.:</a:t>
            </a:r>
          </a:p>
          <a:p>
            <a:pPr lvl="1"/>
            <a:r>
              <a:rPr lang="de-DE" dirty="0"/>
              <a:t>Anderes Dateiformat</a:t>
            </a:r>
          </a:p>
          <a:p>
            <a:pPr lvl="1"/>
            <a:r>
              <a:rPr lang="de-DE" dirty="0"/>
              <a:t>GUI Benutzerschnittstelle </a:t>
            </a:r>
          </a:p>
          <a:p>
            <a:r>
              <a:rPr lang="de-DE" dirty="0"/>
              <a:t>Parallelisierung</a:t>
            </a:r>
          </a:p>
          <a:p>
            <a:pPr lvl="1"/>
            <a:r>
              <a:rPr lang="de-DE" dirty="0"/>
              <a:t>Gut realisierbar, da einzelne Bedarfsfunktionen unabhängig voneinander berechnet werden können</a:t>
            </a:r>
          </a:p>
          <a:p>
            <a:r>
              <a:rPr lang="de-DE" dirty="0"/>
              <a:t>Bessere Skalierung</a:t>
            </a:r>
          </a:p>
          <a:p>
            <a:pPr lvl="1"/>
            <a:r>
              <a:rPr lang="de-DE" dirty="0"/>
              <a:t>Nicht jede einzelne Nullstelle bestimmen</a:t>
            </a:r>
          </a:p>
          <a:p>
            <a:pPr lvl="1"/>
            <a:r>
              <a:rPr lang="de-DE" dirty="0"/>
              <a:t>Beschleunigung des Algorithmus zu Lasten der Genauigkeit</a:t>
            </a:r>
          </a:p>
          <a:p>
            <a:pPr lvl="1"/>
            <a:endParaRPr lang="de-DE" dirty="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DBC363F-30D0-471B-814E-F35DFCF258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8" y="1116806"/>
            <a:ext cx="2980267" cy="2235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355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Quellen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8283" y="1095894"/>
            <a:ext cx="8984189" cy="235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80000" bIns="0"/>
          <a:lstStyle/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2"/>
              </a:rPr>
              <a:t>https://pixabay.com/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3"/>
              </a:rPr>
              <a:t>http://www.wzl.rwth-aachen.de/de/bfaaa371d001b65dc12581210028729b.htm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4"/>
              </a:rPr>
              <a:t>http://www.smartautomationlab.de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5"/>
              </a:rPr>
              <a:t>https://www.google.de/maps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endParaRPr lang="de-DE" dirty="0"/>
          </a:p>
          <a:p>
            <a:pPr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endParaRPr lang="de-DE" dirty="0"/>
          </a:p>
          <a:p>
            <a:pPr lvl="1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9979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hlinkClick r:id="rId14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16" name="Rechteck 15">
            <a:hlinkClick r:id="rId14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" name="Rechteck 14">
            <a:hlinkClick r:id="rId15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14" name="Rechteck 13">
            <a:hlinkClick r:id="rId15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" name="Rechteck 12">
            <a:hlinkClick r:id="rId16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12" name="Rechteck 1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0" name="Rechteck 19">
            <a:hlinkClick r:id="rId17" action="ppaction://hlinksldjump"/>
            <a:extLst>
              <a:ext uri="{FF2B5EF4-FFF2-40B4-BE49-F238E27FC236}">
                <a16:creationId xmlns:a16="http://schemas.microsoft.com/office/drawing/2014/main" id="{3042320B-0DE2-4DB2-9153-5FDDA744A3D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21" name="Rechteck 20">
            <a:hlinkClick r:id="rId17" action="ppaction://hlinksldjump"/>
            <a:extLst>
              <a:ext uri="{FF2B5EF4-FFF2-40B4-BE49-F238E27FC236}">
                <a16:creationId xmlns:a16="http://schemas.microsoft.com/office/drawing/2014/main" id="{CD8C81A9-06C3-45FE-80F1-27FAF86159BC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2" name="Rechteck 21">
            <a:hlinkClick r:id="rId17" action="ppaction://hlinksldjump"/>
            <a:extLst>
              <a:ext uri="{FF2B5EF4-FFF2-40B4-BE49-F238E27FC236}">
                <a16:creationId xmlns:a16="http://schemas.microsoft.com/office/drawing/2014/main" id="{AF973317-003F-465C-B479-C08B96E6120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23" name="Rechteck 22">
            <a:hlinkClick r:id="rId17" action="ppaction://hlinksldjump"/>
            <a:extLst>
              <a:ext uri="{FF2B5EF4-FFF2-40B4-BE49-F238E27FC236}">
                <a16:creationId xmlns:a16="http://schemas.microsoft.com/office/drawing/2014/main" id="{ABAA923C-CB58-4559-ABE6-B23CC769961F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597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40856" y="2291509"/>
            <a:ext cx="92211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accent2"/>
                </a:solidFill>
              </a:rPr>
              <a:t>Vielen Dank</a:t>
            </a:r>
          </a:p>
          <a:p>
            <a:pPr algn="ctr"/>
            <a:r>
              <a:rPr lang="de-DE" sz="6000" b="1" dirty="0">
                <a:solidFill>
                  <a:schemeClr val="accent2"/>
                </a:solidFill>
              </a:rPr>
              <a:t>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700746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 err="1"/>
              <a:t>Bisektionsverfahren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DB6A712D-278A-4994-A2F0-0576CD34A9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883855" y="1012820"/>
                <a:ext cx="4801483" cy="4597640"/>
              </a:xfrm>
            </p:spPr>
            <p:txBody>
              <a:bodyPr/>
              <a:lstStyle/>
              <a:p>
                <a:r>
                  <a:rPr lang="de-DE" dirty="0"/>
                  <a:t>Bisektionsverfahren ist ein Verfahren zum Bestimmen von Nullstellen (NST)</a:t>
                </a:r>
              </a:p>
              <a:p>
                <a:r>
                  <a:rPr lang="de-DE" dirty="0"/>
                  <a:t>Vorgehen: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Die Funktion wird in Y Richtung verschoben, damit die gesuchte Änderung auf der X Achse liegt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Es werden die Grenzen a und b bestimmt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Der Wert in der Mitte wird geprüft und die Grenzen a und b verschoben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Widerholen von Schritt 3 bis gewünschte Genauigkeit erreicht </a:t>
                </a:r>
              </a:p>
              <a:p>
                <a:r>
                  <a:rPr lang="de-DE" dirty="0"/>
                  <a:t>Anzahl der Iterationen (</a:t>
                </a:r>
                <a:r>
                  <a:rPr lang="de-DE" i="1" dirty="0"/>
                  <a:t>a=0</a:t>
                </a:r>
                <a:r>
                  <a:rPr lang="de-DE" dirty="0"/>
                  <a:t> und </a:t>
                </a:r>
                <a:r>
                  <a:rPr lang="de-DE" i="1" dirty="0"/>
                  <a:t>b= 24</a:t>
                </a:r>
                <a:r>
                  <a:rPr lang="de-DE" dirty="0"/>
                  <a:t>) werden bestimmt durch: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𝐴𝑛𝑧𝑎h𝑙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𝐼𝑡𝑒𝑟𝑎𝑡𝑖𝑜𝑛𝑒𝑛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𝑒𝑛𝑎𝑢𝑖𝑔𝑘𝑒𝑖𝑡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(2)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DB6A712D-278A-4994-A2F0-0576CD34A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83855" y="1012820"/>
                <a:ext cx="4801483" cy="4597640"/>
              </a:xfrm>
              <a:blipFill>
                <a:blip r:embed="rId4"/>
                <a:stretch>
                  <a:fillRect l="-2411" t="-1724" b="-1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D3E6713-FACA-444D-844C-B4EC88C4718E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9668" y="1374962"/>
            <a:ext cx="8366" cy="4083864"/>
          </a:xfrm>
          <a:prstGeom prst="line">
            <a:avLst/>
          </a:prstGeom>
          <a:ln w="12700"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671AE3EB-0205-4D64-AB4D-68AFDB8218B9}"/>
              </a:ext>
            </a:extLst>
          </p:cNvPr>
          <p:cNvGrpSpPr/>
          <p:nvPr/>
        </p:nvGrpSpPr>
        <p:grpSpPr>
          <a:xfrm>
            <a:off x="132649" y="1984269"/>
            <a:ext cx="3858326" cy="822721"/>
            <a:chOff x="132649" y="1984269"/>
            <a:chExt cx="3858326" cy="822721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08B399BD-EAA2-47B1-93F2-711D6E4C6155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8491950E-5572-45C2-9C5B-914082E42F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54C5DD1C-2A61-4D9E-913F-C301D18441C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D2D11A96-2982-4C0E-859B-BA35F9F2EF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38484E4A-9ABF-497C-87F0-9509C91D083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D1C5C910-E623-45AD-ADDF-CA33DB2A77FE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6C13FF43-F2EC-4FED-98B0-5717C2B3FEFA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6D9903AB-A09D-48C2-8712-5428E83FD149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4984DA2E-8D6E-42FD-AFD4-A9880F3CD477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DC64E749-2B43-4D4B-84CC-30290E07B258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2B9D8200-895D-414A-915A-883B929F938D}"/>
              </a:ext>
            </a:extLst>
          </p:cNvPr>
          <p:cNvGrpSpPr/>
          <p:nvPr/>
        </p:nvGrpSpPr>
        <p:grpSpPr>
          <a:xfrm>
            <a:off x="189566" y="1041160"/>
            <a:ext cx="3801410" cy="770228"/>
            <a:chOff x="189566" y="1041160"/>
            <a:chExt cx="3801410" cy="770228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2F1E9B8B-719A-4321-9D95-E6D1F3D62E52}"/>
                </a:ext>
              </a:extLst>
            </p:cNvPr>
            <p:cNvGrpSpPr/>
            <p:nvPr/>
          </p:nvGrpSpPr>
          <p:grpSpPr>
            <a:xfrm>
              <a:off x="456733" y="1041160"/>
              <a:ext cx="3534243" cy="770228"/>
              <a:chOff x="456733" y="1041160"/>
              <a:chExt cx="3534243" cy="770228"/>
            </a:xfrm>
          </p:grpSpPr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194069BE-AE26-41B9-9350-D3184250CA03}"/>
                  </a:ext>
                </a:extLst>
              </p:cNvPr>
              <p:cNvGrpSpPr/>
              <p:nvPr/>
            </p:nvGrpSpPr>
            <p:grpSpPr>
              <a:xfrm>
                <a:off x="456733" y="1041160"/>
                <a:ext cx="3534243" cy="770228"/>
                <a:chOff x="2638425" y="3571874"/>
                <a:chExt cx="5310952" cy="1368853"/>
              </a:xfrm>
            </p:grpSpPr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9DC9D2C9-F1D6-4F79-B189-768C3C242E7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3886200"/>
                  <a:ext cx="5310952" cy="0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BC6B7833-ABA3-4030-AC6A-685D60D29C2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210050"/>
                  <a:ext cx="5310952" cy="0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78E7B4D2-E050-4792-8811-93F3EC9AE2D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562475"/>
                  <a:ext cx="5310952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8DE2E7DD-9C7B-4768-AB43-EA9F2C8B32F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924425"/>
                  <a:ext cx="5310952" cy="16302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8" name="Freihandform: Form 17">
                  <a:extLst>
                    <a:ext uri="{FF2B5EF4-FFF2-40B4-BE49-F238E27FC236}">
                      <a16:creationId xmlns:a16="http://schemas.microsoft.com/office/drawing/2014/main" id="{119FE813-0102-4944-8FDF-3335B803C95C}"/>
                    </a:ext>
                  </a:extLst>
                </p:cNvPr>
                <p:cNvSpPr/>
                <p:nvPr/>
              </p:nvSpPr>
              <p:spPr bwMode="auto">
                <a:xfrm>
                  <a:off x="2638425" y="3571874"/>
                  <a:ext cx="4229100" cy="1000125"/>
                </a:xfrm>
                <a:custGeom>
                  <a:avLst/>
                  <a:gdLst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00200 w 4219575"/>
                    <a:gd name="connsiteY1" fmla="*/ 101917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29100"/>
                    <a:gd name="connsiteY0" fmla="*/ 1000125 h 1047673"/>
                    <a:gd name="connsiteX1" fmla="*/ 1609725 w 4229100"/>
                    <a:gd name="connsiteY1" fmla="*/ 1019175 h 1047673"/>
                    <a:gd name="connsiteX2" fmla="*/ 3048000 w 4229100"/>
                    <a:gd name="connsiteY2" fmla="*/ 381000 h 1047673"/>
                    <a:gd name="connsiteX3" fmla="*/ 4229100 w 4229100"/>
                    <a:gd name="connsiteY3" fmla="*/ 0 h 1047673"/>
                    <a:gd name="connsiteX0" fmla="*/ 0 w 4229100"/>
                    <a:gd name="connsiteY0" fmla="*/ 1000125 h 1058858"/>
                    <a:gd name="connsiteX1" fmla="*/ 1609725 w 4229100"/>
                    <a:gd name="connsiteY1" fmla="*/ 1019175 h 1058858"/>
                    <a:gd name="connsiteX2" fmla="*/ 3048000 w 4229100"/>
                    <a:gd name="connsiteY2" fmla="*/ 381000 h 1058858"/>
                    <a:gd name="connsiteX3" fmla="*/ 4229100 w 4229100"/>
                    <a:gd name="connsiteY3" fmla="*/ 0 h 1058858"/>
                    <a:gd name="connsiteX0" fmla="*/ 0 w 4229100"/>
                    <a:gd name="connsiteY0" fmla="*/ 1000125 h 1000125"/>
                    <a:gd name="connsiteX1" fmla="*/ 2000250 w 4229100"/>
                    <a:gd name="connsiteY1" fmla="*/ 876300 h 1000125"/>
                    <a:gd name="connsiteX2" fmla="*/ 3048000 w 4229100"/>
                    <a:gd name="connsiteY2" fmla="*/ 381000 h 1000125"/>
                    <a:gd name="connsiteX3" fmla="*/ 4229100 w 4229100"/>
                    <a:gd name="connsiteY3" fmla="*/ 0 h 1000125"/>
                    <a:gd name="connsiteX0" fmla="*/ 0 w 4229100"/>
                    <a:gd name="connsiteY0" fmla="*/ 1000125 h 1000125"/>
                    <a:gd name="connsiteX1" fmla="*/ 2000250 w 4229100"/>
                    <a:gd name="connsiteY1" fmla="*/ 876300 h 1000125"/>
                    <a:gd name="connsiteX2" fmla="*/ 3048000 w 4229100"/>
                    <a:gd name="connsiteY2" fmla="*/ 381000 h 1000125"/>
                    <a:gd name="connsiteX3" fmla="*/ 4229100 w 4229100"/>
                    <a:gd name="connsiteY3" fmla="*/ 0 h 1000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29100" h="1000125">
                      <a:moveTo>
                        <a:pt x="0" y="1000125"/>
                      </a:moveTo>
                      <a:cubicBezTo>
                        <a:pt x="691356" y="990600"/>
                        <a:pt x="1492250" y="960437"/>
                        <a:pt x="2000250" y="876300"/>
                      </a:cubicBezTo>
                      <a:cubicBezTo>
                        <a:pt x="2508250" y="792163"/>
                        <a:pt x="2676525" y="527050"/>
                        <a:pt x="3048000" y="381000"/>
                      </a:cubicBezTo>
                      <a:cubicBezTo>
                        <a:pt x="3419475" y="234950"/>
                        <a:pt x="3756025" y="127000"/>
                        <a:pt x="4229100" y="0"/>
                      </a:cubicBezTo>
                    </a:path>
                  </a:pathLst>
                </a:custGeom>
                <a:ln w="28575"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8C7AFC5D-3F1E-4BB5-8728-D5DFE52DF743}"/>
                  </a:ext>
                </a:extLst>
              </p:cNvPr>
              <p:cNvSpPr/>
              <p:nvPr/>
            </p:nvSpPr>
            <p:spPr bwMode="auto">
              <a:xfrm>
                <a:off x="2086152" y="1337331"/>
                <a:ext cx="147033" cy="129657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076D63C8-530E-435A-ADF3-76F281C82D88}"/>
                </a:ext>
              </a:extLst>
            </p:cNvPr>
            <p:cNvSpPr txBox="1"/>
            <p:nvPr/>
          </p:nvSpPr>
          <p:spPr>
            <a:xfrm>
              <a:off x="189566" y="1488496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F126CE78-E0A1-4E31-BA5A-73BCCA7D1F12}"/>
                </a:ext>
              </a:extLst>
            </p:cNvPr>
            <p:cNvSpPr txBox="1"/>
            <p:nvPr/>
          </p:nvSpPr>
          <p:spPr>
            <a:xfrm>
              <a:off x="189566" y="1297428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5229855F-AC26-400E-829F-E2AFF6A03140}"/>
                </a:ext>
              </a:extLst>
            </p:cNvPr>
            <p:cNvSpPr txBox="1"/>
            <p:nvPr/>
          </p:nvSpPr>
          <p:spPr>
            <a:xfrm>
              <a:off x="189566" y="1107322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D6F1E5B3-95EF-4B11-8FD7-3730B263A724}"/>
              </a:ext>
            </a:extLst>
          </p:cNvPr>
          <p:cNvSpPr txBox="1"/>
          <p:nvPr/>
        </p:nvSpPr>
        <p:spPr>
          <a:xfrm>
            <a:off x="147422" y="1699211"/>
            <a:ext cx="366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-1</a:t>
            </a: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E5E770A-4F82-4392-B4AD-EF3809D613FE}"/>
              </a:ext>
            </a:extLst>
          </p:cNvPr>
          <p:cNvGrpSpPr/>
          <p:nvPr/>
        </p:nvGrpSpPr>
        <p:grpSpPr>
          <a:xfrm>
            <a:off x="132356" y="2928620"/>
            <a:ext cx="3858326" cy="822721"/>
            <a:chOff x="132649" y="1984269"/>
            <a:chExt cx="3858326" cy="822721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EE7FF2AE-3740-4C87-A775-2A530D747D1E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E4472BAE-8E07-4AA2-9854-05AAC5907E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03D31F8F-E78F-4D8C-8D9C-AD1A6FA07B3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Gerader Verbinder 98">
                <a:extLst>
                  <a:ext uri="{FF2B5EF4-FFF2-40B4-BE49-F238E27FC236}">
                    <a16:creationId xmlns:a16="http://schemas.microsoft.com/office/drawing/2014/main" id="{716380A4-FE91-44BB-9AA1-E0F9B31356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>
                <a:extLst>
                  <a:ext uri="{FF2B5EF4-FFF2-40B4-BE49-F238E27FC236}">
                    <a16:creationId xmlns:a16="http://schemas.microsoft.com/office/drawing/2014/main" id="{5DB19724-783B-4E97-B687-CE453C581C0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1" name="Freihandform: Form 100">
                <a:extLst>
                  <a:ext uri="{FF2B5EF4-FFF2-40B4-BE49-F238E27FC236}">
                    <a16:creationId xmlns:a16="http://schemas.microsoft.com/office/drawing/2014/main" id="{0E8F7388-FFC3-4998-ABF9-A1194C9160CD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C33C1AB2-8FF4-4232-A55D-BC737EBADB08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3C5AEE25-8FD6-414A-B0FD-70154748756B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2FF1213D-E659-4A5E-9E07-222261CE4699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5516AE5B-513A-47B2-8877-6EC8C94EED0A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22AE0D14-E420-4850-BA36-3C6EDCD32FEC}"/>
              </a:ext>
            </a:extLst>
          </p:cNvPr>
          <p:cNvCxnSpPr/>
          <p:nvPr/>
        </p:nvCxnSpPr>
        <p:spPr bwMode="auto">
          <a:xfrm>
            <a:off x="901700" y="2914531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DBCDB6C8-2242-4037-BB1F-DFD1C4FA7AEE}"/>
              </a:ext>
            </a:extLst>
          </p:cNvPr>
          <p:cNvCxnSpPr/>
          <p:nvPr/>
        </p:nvCxnSpPr>
        <p:spPr bwMode="auto">
          <a:xfrm>
            <a:off x="3016250" y="2928620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77A12655-8062-40A9-99F0-BC4D8885433F}"/>
              </a:ext>
            </a:extLst>
          </p:cNvPr>
          <p:cNvGrpSpPr/>
          <p:nvPr/>
        </p:nvGrpSpPr>
        <p:grpSpPr>
          <a:xfrm>
            <a:off x="130814" y="3898154"/>
            <a:ext cx="3858326" cy="822721"/>
            <a:chOff x="132649" y="1984269"/>
            <a:chExt cx="3858326" cy="822721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2AD4D527-F5F0-4180-B710-B8DCD0BBAC9E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7098B25E-7D56-4B72-998B-664C2C6444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048565D2-9764-4EF2-907B-2BA006D239B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5682D063-85F4-4788-AD48-C14B1110CA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Gerader Verbinder 113">
                <a:extLst>
                  <a:ext uri="{FF2B5EF4-FFF2-40B4-BE49-F238E27FC236}">
                    <a16:creationId xmlns:a16="http://schemas.microsoft.com/office/drawing/2014/main" id="{8F9302DE-5378-4457-A8C8-91F8D8DD13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18" name="Freihandform: Form 117">
                <a:extLst>
                  <a:ext uri="{FF2B5EF4-FFF2-40B4-BE49-F238E27FC236}">
                    <a16:creationId xmlns:a16="http://schemas.microsoft.com/office/drawing/2014/main" id="{F1A154B2-A7F4-4848-8F4A-EB05FDD930E6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BEBB02AE-934C-40C9-9AF6-91962A8E75C0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91E05C47-BA5D-4EF6-84F6-F96218D23765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52AAE62F-4CFB-46F2-B972-B5BE3251AD6D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6C28D9-E0CC-4A9D-8BC5-37263F4C5341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A9EA9EA-D132-43E3-94A8-5CFA439EA1C5}"/>
              </a:ext>
            </a:extLst>
          </p:cNvPr>
          <p:cNvCxnSpPr/>
          <p:nvPr/>
        </p:nvCxnSpPr>
        <p:spPr bwMode="auto">
          <a:xfrm>
            <a:off x="900158" y="3884065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D336D800-086E-4A95-A4D0-466F9357D89F}"/>
              </a:ext>
            </a:extLst>
          </p:cNvPr>
          <p:cNvCxnSpPr/>
          <p:nvPr/>
        </p:nvCxnSpPr>
        <p:spPr bwMode="auto">
          <a:xfrm>
            <a:off x="3014708" y="3898154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D0C36F19-0870-4330-A49E-9A99D9C46098}"/>
              </a:ext>
            </a:extLst>
          </p:cNvPr>
          <p:cNvCxnSpPr/>
          <p:nvPr/>
        </p:nvCxnSpPr>
        <p:spPr bwMode="auto">
          <a:xfrm>
            <a:off x="1841500" y="3893642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C2285783-A620-434A-8BAA-66BD56EB8CC8}"/>
              </a:ext>
            </a:extLst>
          </p:cNvPr>
          <p:cNvCxnSpPr/>
          <p:nvPr/>
        </p:nvCxnSpPr>
        <p:spPr bwMode="auto">
          <a:xfrm>
            <a:off x="914491" y="4931815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90F7EFDE-6C89-4E4C-83E9-5C615D6B7359}"/>
              </a:ext>
            </a:extLst>
          </p:cNvPr>
          <p:cNvCxnSpPr/>
          <p:nvPr/>
        </p:nvCxnSpPr>
        <p:spPr bwMode="auto">
          <a:xfrm>
            <a:off x="3029041" y="4945904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95108328-B740-4748-A6D2-1D9F90DE4AF3}"/>
              </a:ext>
            </a:extLst>
          </p:cNvPr>
          <p:cNvCxnSpPr/>
          <p:nvPr/>
        </p:nvCxnSpPr>
        <p:spPr bwMode="auto">
          <a:xfrm>
            <a:off x="1855833" y="4941392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2D93E76B-2F57-408D-8F41-DB29354DE616}"/>
              </a:ext>
            </a:extLst>
          </p:cNvPr>
          <p:cNvGrpSpPr/>
          <p:nvPr/>
        </p:nvGrpSpPr>
        <p:grpSpPr>
          <a:xfrm>
            <a:off x="130814" y="4866937"/>
            <a:ext cx="3858326" cy="822721"/>
            <a:chOff x="132649" y="1984269"/>
            <a:chExt cx="3858326" cy="822721"/>
          </a:xfrm>
        </p:grpSpPr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BE345D18-21A2-4130-8BA6-41839177E7A2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131" name="Gerader Verbinder 130">
                <a:extLst>
                  <a:ext uri="{FF2B5EF4-FFF2-40B4-BE49-F238E27FC236}">
                    <a16:creationId xmlns:a16="http://schemas.microsoft.com/office/drawing/2014/main" id="{4CF432A9-80BB-46CF-93EF-248877A713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Gerader Verbinder 131">
                <a:extLst>
                  <a:ext uri="{FF2B5EF4-FFF2-40B4-BE49-F238E27FC236}">
                    <a16:creationId xmlns:a16="http://schemas.microsoft.com/office/drawing/2014/main" id="{F41ED44E-E0BC-41AE-BAB7-AAD1670D6E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Gerader Verbinder 132">
                <a:extLst>
                  <a:ext uri="{FF2B5EF4-FFF2-40B4-BE49-F238E27FC236}">
                    <a16:creationId xmlns:a16="http://schemas.microsoft.com/office/drawing/2014/main" id="{84B0E8A5-B60E-4394-94DA-D7BD1400CD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>
                <a:extLst>
                  <a:ext uri="{FF2B5EF4-FFF2-40B4-BE49-F238E27FC236}">
                    <a16:creationId xmlns:a16="http://schemas.microsoft.com/office/drawing/2014/main" id="{14B9919E-7F81-41D1-9252-017261FDEE9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5" name="Freihandform: Form 134">
                <a:extLst>
                  <a:ext uri="{FF2B5EF4-FFF2-40B4-BE49-F238E27FC236}">
                    <a16:creationId xmlns:a16="http://schemas.microsoft.com/office/drawing/2014/main" id="{AD4D8087-AED3-4208-BA52-3217D3ED664C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ECB58C49-B748-4216-AE13-2414FA45F970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B8B61056-0EF8-4E38-A10E-CCEE545AA54A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88AF865C-7C68-4748-B21C-5B6BE29AE7B6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B5E80C41-7675-4A5E-ADCC-44F7D2963458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8F788BCE-4A93-429F-8A85-2EDDD85F94E8}"/>
              </a:ext>
            </a:extLst>
          </p:cNvPr>
          <p:cNvCxnSpPr/>
          <p:nvPr/>
        </p:nvCxnSpPr>
        <p:spPr bwMode="auto">
          <a:xfrm>
            <a:off x="2452733" y="4957103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BAB224DD-4DAB-4FC9-8AEA-86F0A8A3620A}"/>
              </a:ext>
            </a:extLst>
          </p:cNvPr>
          <p:cNvSpPr txBox="1"/>
          <p:nvPr/>
        </p:nvSpPr>
        <p:spPr>
          <a:xfrm>
            <a:off x="705818" y="2837756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61F94E30-C810-4131-BDE6-D61FE9C5B35B}"/>
              </a:ext>
            </a:extLst>
          </p:cNvPr>
          <p:cNvSpPr txBox="1"/>
          <p:nvPr/>
        </p:nvSpPr>
        <p:spPr>
          <a:xfrm>
            <a:off x="2797564" y="2837756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C5700013-9A29-4C4D-BAEC-AB9D08845F52}"/>
              </a:ext>
            </a:extLst>
          </p:cNvPr>
          <p:cNvSpPr txBox="1"/>
          <p:nvPr/>
        </p:nvSpPr>
        <p:spPr>
          <a:xfrm>
            <a:off x="1610160" y="3793108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AB891D2A-2901-4329-8B7F-EC2F9409293D}"/>
              </a:ext>
            </a:extLst>
          </p:cNvPr>
          <p:cNvSpPr txBox="1"/>
          <p:nvPr/>
        </p:nvSpPr>
        <p:spPr>
          <a:xfrm>
            <a:off x="2786815" y="3823077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371B7D7B-3237-4392-BC56-D31DF452645D}"/>
              </a:ext>
            </a:extLst>
          </p:cNvPr>
          <p:cNvSpPr txBox="1"/>
          <p:nvPr/>
        </p:nvSpPr>
        <p:spPr>
          <a:xfrm>
            <a:off x="1666401" y="4942844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0A29975-ADE2-4867-B0B1-41A5FBC1451C}"/>
              </a:ext>
            </a:extLst>
          </p:cNvPr>
          <p:cNvSpPr txBox="1"/>
          <p:nvPr/>
        </p:nvSpPr>
        <p:spPr>
          <a:xfrm>
            <a:off x="2267773" y="4936031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907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>
            <p:custDataLst>
              <p:tags r:id="rId2"/>
            </p:custDataLst>
          </p:nvPr>
        </p:nvSpPr>
        <p:spPr bwMode="auto">
          <a:xfrm>
            <a:off x="710287" y="1116013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Rechteck 13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  <a:p>
            <a:pPr defTabSz="914400" rtl="0" eaLnBrk="1" fontAlgn="base" latinLnBrk="0" hangingPunct="1">
              <a:buClrTx/>
              <a:buSzTx/>
              <a:tabLst/>
            </a:pPr>
            <a:endParaRPr kumimoji="0" lang="de-DE" b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hteck 12">
            <a:hlinkClick r:id="rId15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6" action="ppaction://hlinksldjump"/>
            <a:extLst>
              <a:ext uri="{FF2B5EF4-FFF2-40B4-BE49-F238E27FC236}">
                <a16:creationId xmlns:a16="http://schemas.microsoft.com/office/drawing/2014/main" id="{CBEC2B12-AD16-417B-8AAD-93BAEBF196AB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23" name="Rechteck 22">
            <a:hlinkClick r:id="rId16" action="ppaction://hlinksldjump"/>
            <a:extLst>
              <a:ext uri="{FF2B5EF4-FFF2-40B4-BE49-F238E27FC236}">
                <a16:creationId xmlns:a16="http://schemas.microsoft.com/office/drawing/2014/main" id="{B9A72F18-F2DC-4191-A627-1AB033B411B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4" name="Rechteck 23">
            <a:hlinkClick r:id="rId17" action="ppaction://hlinksldjump"/>
            <a:extLst>
              <a:ext uri="{FF2B5EF4-FFF2-40B4-BE49-F238E27FC236}">
                <a16:creationId xmlns:a16="http://schemas.microsoft.com/office/drawing/2014/main" id="{BA4E21E5-02E0-4DF6-A5F7-745CEDA7E062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5" name="Rechteck 24">
            <a:hlinkClick r:id="rId17" action="ppaction://hlinksldjump"/>
            <a:extLst>
              <a:ext uri="{FF2B5EF4-FFF2-40B4-BE49-F238E27FC236}">
                <a16:creationId xmlns:a16="http://schemas.microsoft.com/office/drawing/2014/main" id="{228796A1-1A87-4629-AB5B-22D7ACDD7DE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hteck 25">
            <a:hlinkClick r:id="rId18" action="ppaction://hlinksldjump"/>
            <a:extLst>
              <a:ext uri="{FF2B5EF4-FFF2-40B4-BE49-F238E27FC236}">
                <a16:creationId xmlns:a16="http://schemas.microsoft.com/office/drawing/2014/main" id="{C8EFFF5D-E0C9-40FC-80AE-3E4458BAC9FE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8" action="ppaction://hlinksldjump"/>
            <a:extLst>
              <a:ext uri="{FF2B5EF4-FFF2-40B4-BE49-F238E27FC236}">
                <a16:creationId xmlns:a16="http://schemas.microsoft.com/office/drawing/2014/main" id="{44F5219B-CBB6-40EB-83A7-0CCB45597195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" name="Rechteck 15">
            <a:hlinkClick r:id="rId16" action="ppaction://hlinksldjump"/>
            <a:extLst>
              <a:ext uri="{FF2B5EF4-FFF2-40B4-BE49-F238E27FC236}">
                <a16:creationId xmlns:a16="http://schemas.microsoft.com/office/drawing/2014/main" id="{299E448A-D3A3-4175-8E9E-82003127C593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17" name="Rechteck 16">
            <a:hlinkClick r:id="rId16" action="ppaction://hlinksldjump"/>
            <a:extLst>
              <a:ext uri="{FF2B5EF4-FFF2-40B4-BE49-F238E27FC236}">
                <a16:creationId xmlns:a16="http://schemas.microsoft.com/office/drawing/2014/main" id="{38434B73-E14C-4588-A118-5F2F146125E8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083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>
                <a:solidFill>
                  <a:srgbClr val="00549F"/>
                </a:solidFill>
              </a:rPr>
              <a:t>Ausbildung</a:t>
            </a:r>
            <a:br>
              <a:rPr lang="de-DE" kern="0" dirty="0">
                <a:solidFill>
                  <a:srgbClr val="00549F"/>
                </a:solidFill>
              </a:rPr>
            </a:br>
            <a:r>
              <a:rPr lang="de-DE" dirty="0"/>
              <a:t>Wer bin ich ?</a:t>
            </a:r>
            <a:endParaRPr lang="de-DE" kern="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D7EF952-09E6-493E-9E4C-08ABD1C361B8}"/>
              </a:ext>
            </a:extLst>
          </p:cNvPr>
          <p:cNvSpPr txBox="1">
            <a:spLocks/>
          </p:cNvSpPr>
          <p:nvPr/>
        </p:nvSpPr>
        <p:spPr>
          <a:xfrm>
            <a:off x="3373438" y="830645"/>
            <a:ext cx="6311900" cy="239400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6858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1431925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17938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22510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7082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31654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36226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/>
              <a:t>Felix </a:t>
            </a:r>
            <a:r>
              <a:rPr lang="de-DE" dirty="0" err="1"/>
              <a:t>Heitbrock</a:t>
            </a:r>
            <a:r>
              <a:rPr lang="de-DE" dirty="0"/>
              <a:t> </a:t>
            </a:r>
          </a:p>
          <a:p>
            <a:r>
              <a:rPr lang="de-DE" dirty="0"/>
              <a:t>Gymnasium Herzogenrath</a:t>
            </a:r>
          </a:p>
          <a:p>
            <a:r>
              <a:rPr lang="de-DE" dirty="0"/>
              <a:t>Berufskolleg Alsdorf – Informationstechnischer Assistent</a:t>
            </a:r>
          </a:p>
          <a:p>
            <a:r>
              <a:rPr lang="de-DE" dirty="0"/>
              <a:t>MATSE Ausbildung und Studium</a:t>
            </a:r>
          </a:p>
          <a:p>
            <a:r>
              <a:rPr lang="de-DE" dirty="0"/>
              <a:t>Werkzeugmaschinenlabor WZL der RWTH Aachen</a:t>
            </a:r>
          </a:p>
          <a:p>
            <a:pPr lvl="1"/>
            <a:r>
              <a:rPr lang="de-DE" dirty="0"/>
              <a:t>Lehrstuhl für Werkzeugmaschinen - Gruppe Informationstechnik und MES</a:t>
            </a:r>
            <a:endParaRPr lang="de-DE" kern="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D98EA324-F645-48BB-AFA4-1BC3B1C5E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306" y="3947886"/>
            <a:ext cx="2385560" cy="108106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DC1E82B-56B8-4440-8A37-5BC56CC83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0" y="3879413"/>
            <a:ext cx="2694447" cy="100942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BE5185B7-903D-43F4-935E-B7390152A0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7" y="4671121"/>
            <a:ext cx="2848429" cy="715668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62957605-D673-41C0-A506-7AA93D989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49" y="3481161"/>
            <a:ext cx="1714500" cy="9334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DE3CFE2-B781-4673-8E9C-0B023AE455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0" y="974017"/>
            <a:ext cx="2055105" cy="265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1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>
                <a:solidFill>
                  <a:srgbClr val="00549F"/>
                </a:solidFill>
              </a:rPr>
              <a:t>Ausbildung</a:t>
            </a:r>
            <a:br>
              <a:rPr lang="de-DE" kern="0" dirty="0">
                <a:solidFill>
                  <a:srgbClr val="00549F"/>
                </a:solidFill>
              </a:rPr>
            </a:br>
            <a:r>
              <a:rPr lang="de-DE" dirty="0"/>
              <a:t>Tätigkeiten am WZL</a:t>
            </a:r>
            <a:endParaRPr lang="de-DE" kern="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D7EF952-09E6-493E-9E4C-08ABD1C361B8}"/>
              </a:ext>
            </a:extLst>
          </p:cNvPr>
          <p:cNvSpPr txBox="1">
            <a:spLocks/>
          </p:cNvSpPr>
          <p:nvPr/>
        </p:nvSpPr>
        <p:spPr>
          <a:xfrm>
            <a:off x="3373438" y="830645"/>
            <a:ext cx="6311900" cy="509378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6858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1431925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17938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22510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7082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31654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36226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/>
              <a:t>Werkzeugmaschinenlabor WZL der RWTH Aachen</a:t>
            </a:r>
          </a:p>
          <a:p>
            <a:pPr lvl="1"/>
            <a:r>
              <a:rPr lang="de-DE" dirty="0"/>
              <a:t>Lehrstuhl für Werkzeugmaschinen - Gruppe Informationstechnik und MES</a:t>
            </a:r>
          </a:p>
          <a:p>
            <a:r>
              <a:rPr lang="de-DE" kern="0" dirty="0"/>
              <a:t>Betreuung und Weiterentwicklung des Smart Automation Lab (SAL) MES </a:t>
            </a:r>
          </a:p>
          <a:p>
            <a:r>
              <a:rPr lang="de-DE" kern="0" dirty="0"/>
              <a:t>Erstellen einer Simulation des SAL</a:t>
            </a:r>
          </a:p>
          <a:p>
            <a:r>
              <a:rPr lang="de-DE" kern="0" dirty="0"/>
              <a:t>iCellFactory</a:t>
            </a:r>
          </a:p>
          <a:p>
            <a:pPr lvl="1"/>
            <a:r>
              <a:rPr lang="de-DE" kern="0" dirty="0"/>
              <a:t>Weiterentwicklung eines Biotechnologischen Leitsystems</a:t>
            </a:r>
          </a:p>
          <a:p>
            <a:pPr lvl="1"/>
            <a:r>
              <a:rPr lang="de-DE" kern="0" dirty="0"/>
              <a:t>Entwicklung eines Scheduling Systems</a:t>
            </a:r>
          </a:p>
          <a:p>
            <a:endParaRPr lang="de-DE" kern="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7A5EEC2-A28D-4813-871B-950B2AE5BE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82" y="4215521"/>
            <a:ext cx="5295818" cy="133180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86E2669-1789-4B50-9AFF-0FF8DFEDAB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25" y="947493"/>
            <a:ext cx="2707645" cy="169410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2131A38-A992-49C5-8DC6-6D9B89344C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4" y="3280229"/>
            <a:ext cx="2512186" cy="22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9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>
            <p:custDataLst>
              <p:tags r:id="rId2"/>
            </p:custDataLst>
          </p:nvPr>
        </p:nvSpPr>
        <p:spPr bwMode="auto">
          <a:xfrm>
            <a:off x="710287" y="1927900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Rechteck 14">
            <a:hlinkClick r:id="rId16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2" name="Rechteck 31">
            <a:hlinkClick r:id="rId17" action="ppaction://hlinksldjump"/>
            <a:extLst>
              <a:ext uri="{FF2B5EF4-FFF2-40B4-BE49-F238E27FC236}">
                <a16:creationId xmlns:a16="http://schemas.microsoft.com/office/drawing/2014/main" id="{D563741F-D5A9-4F00-A82B-8F115FECAA82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33" name="Rechteck 32">
            <a:hlinkClick r:id="rId17" action="ppaction://hlinksldjump"/>
            <a:extLst>
              <a:ext uri="{FF2B5EF4-FFF2-40B4-BE49-F238E27FC236}">
                <a16:creationId xmlns:a16="http://schemas.microsoft.com/office/drawing/2014/main" id="{743C2D6B-15C9-45C4-A9DE-21996889AC1B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" name="Rechteck 33">
            <a:hlinkClick r:id="rId16" action="ppaction://hlinksldjump"/>
            <a:extLst>
              <a:ext uri="{FF2B5EF4-FFF2-40B4-BE49-F238E27FC236}">
                <a16:creationId xmlns:a16="http://schemas.microsoft.com/office/drawing/2014/main" id="{148292FB-2D3E-4834-9B1B-05ADBD7389D6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36" name="Rechteck 35">
            <a:hlinkClick r:id="rId18" action="ppaction://hlinksldjump"/>
            <a:extLst>
              <a:ext uri="{FF2B5EF4-FFF2-40B4-BE49-F238E27FC236}">
                <a16:creationId xmlns:a16="http://schemas.microsoft.com/office/drawing/2014/main" id="{EE3437A9-695A-4121-81F2-8C0E7BE47DC0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37" name="Rechteck 36">
            <a:hlinkClick r:id="rId18" action="ppaction://hlinksldjump"/>
            <a:extLst>
              <a:ext uri="{FF2B5EF4-FFF2-40B4-BE49-F238E27FC236}">
                <a16:creationId xmlns:a16="http://schemas.microsoft.com/office/drawing/2014/main" id="{6A8B14A9-E9AF-4D53-B90C-D9A5129BE06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" name="Rechteck 12">
            <a:hlinkClick r:id="rId19" action="ppaction://hlinksldjump"/>
            <a:extLst>
              <a:ext uri="{FF2B5EF4-FFF2-40B4-BE49-F238E27FC236}">
                <a16:creationId xmlns:a16="http://schemas.microsoft.com/office/drawing/2014/main" id="{277F09A8-3324-4196-AA6E-B19CF64F362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14" name="Rechteck 13">
            <a:hlinkClick r:id="rId19" action="ppaction://hlinksldjump"/>
            <a:extLst>
              <a:ext uri="{FF2B5EF4-FFF2-40B4-BE49-F238E27FC236}">
                <a16:creationId xmlns:a16="http://schemas.microsoft.com/office/drawing/2014/main" id="{C47265D0-3D48-4D49-82C5-702E1A3DC28F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" name="Rechteck 15">
            <a:hlinkClick r:id="rId19" action="ppaction://hlinksldjump"/>
            <a:extLst>
              <a:ext uri="{FF2B5EF4-FFF2-40B4-BE49-F238E27FC236}">
                <a16:creationId xmlns:a16="http://schemas.microsoft.com/office/drawing/2014/main" id="{35AAE949-D101-4A8B-AD9C-5EBA2C8B6FE6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18" name="Rechteck 17">
            <a:hlinkClick r:id="rId19" action="ppaction://hlinksldjump"/>
            <a:extLst>
              <a:ext uri="{FF2B5EF4-FFF2-40B4-BE49-F238E27FC236}">
                <a16:creationId xmlns:a16="http://schemas.microsoft.com/office/drawing/2014/main" id="{D89210E4-D53C-4008-9E49-07FEC2F726A4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27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228FDCA4-AA8B-46BF-BAF8-A36EC159A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72" y="4090734"/>
            <a:ext cx="769522" cy="7620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5DA2F00-BC8C-45DA-8297-696B03C3D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28"/>
                    </a14:imgEffect>
                    <a14:imgEffect>
                      <a14:saturation sat="9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501" y="1636910"/>
            <a:ext cx="2125468" cy="19473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Aufgabenstellung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Wiederholung der Aufgabenstellung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73438" y="830645"/>
                <a:ext cx="6311900" cy="5093788"/>
              </a:xfrm>
            </p:spPr>
            <p:txBody>
              <a:bodyPr/>
              <a:lstStyle/>
              <a:p>
                <a:r>
                  <a:rPr lang="de-DE" dirty="0"/>
                  <a:t>Städte werden durch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Felder abgebildet</a:t>
                </a:r>
              </a:p>
              <a:p>
                <a:r>
                  <a:rPr lang="de-DE" dirty="0"/>
                  <a:t>Jedes Quadrat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des Feldes besitzt:</a:t>
                </a:r>
              </a:p>
              <a:p>
                <a:pPr lvl="1"/>
                <a:r>
                  <a:rPr lang="de-DE" dirty="0"/>
                  <a:t>Tageszeitabhängiges Nachfragepolynom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[0,24]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Tageszeitabhängiges Abstellungspolynom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[0,24]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Zur Bestimmung wann wie viele Autos des Carsharing-	Dienstes angeboten bzw. nachgefragt werden</a:t>
                </a:r>
              </a:p>
              <a:p>
                <a:r>
                  <a:rPr lang="de-DE" dirty="0"/>
                  <a:t>Daten werden in Eingabedatei übergeben</a:t>
                </a:r>
              </a:p>
              <a:p>
                <a:r>
                  <a:rPr lang="de-DE" dirty="0"/>
                  <a:t>Zu bestimmen ist: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(beschreibt den Gesamtbedarf bis zum Zeitpunkt t)</a:t>
                </a:r>
              </a:p>
              <a:p>
                <a:pPr lvl="1"/>
                <a:r>
                  <a:rPr lang="de-DE" b="1" dirty="0"/>
                  <a:t>Maximaler Bedarf</a:t>
                </a:r>
                <a:r>
                  <a:rPr lang="de-DE" dirty="0"/>
                  <a:t>, also Maximum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r>
                  <a:rPr lang="de-DE" b="1" dirty="0"/>
                  <a:t>Endzustand</a:t>
                </a:r>
                <a:r>
                  <a:rPr lang="de-DE" dirty="0"/>
                  <a:t> der Bedarfsfunktion am Ende des Tages: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(24)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Berechnete Daten werden in einer Ausgabedatei gespeichert</a:t>
                </a:r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3438" y="830645"/>
                <a:ext cx="6311900" cy="5093788"/>
              </a:xfrm>
              <a:blipFill>
                <a:blip r:embed="rId7"/>
                <a:stretch>
                  <a:fillRect l="-1834" t="-15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7084FA0-F11A-4980-9572-738412372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06807"/>
              </p:ext>
            </p:extLst>
          </p:nvPr>
        </p:nvGraphicFramePr>
        <p:xfrm>
          <a:off x="317500" y="1636910"/>
          <a:ext cx="2095500" cy="1947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3018122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70066681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79833947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764272305"/>
                    </a:ext>
                  </a:extLst>
                </a:gridCol>
              </a:tblGrid>
              <a:tr h="48683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91199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76272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05117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8865"/>
                  </a:ext>
                </a:extLst>
              </a:tr>
            </a:tbl>
          </a:graphicData>
        </a:graphic>
      </p:graphicFrame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9D050C38-95AB-453A-9004-01E81D0929C5}"/>
              </a:ext>
            </a:extLst>
          </p:cNvPr>
          <p:cNvSpPr/>
          <p:nvPr/>
        </p:nvSpPr>
        <p:spPr bwMode="auto">
          <a:xfrm>
            <a:off x="2560772" y="1636910"/>
            <a:ext cx="195112" cy="1947333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66CC9E7-F8DA-4228-8AB8-D8DBE746AC9E}"/>
              </a:ext>
            </a:extLst>
          </p:cNvPr>
          <p:cNvSpPr txBox="1"/>
          <p:nvPr/>
        </p:nvSpPr>
        <p:spPr>
          <a:xfrm>
            <a:off x="1202494" y="830645"/>
            <a:ext cx="35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1ABD7F-1B6F-4B82-9DD2-AE790AAFF6B9}"/>
              </a:ext>
            </a:extLst>
          </p:cNvPr>
          <p:cNvSpPr txBox="1"/>
          <p:nvPr/>
        </p:nvSpPr>
        <p:spPr>
          <a:xfrm>
            <a:off x="2768482" y="2425910"/>
            <a:ext cx="35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B3699334-7F95-4E06-BF03-7760E958D7FA}"/>
              </a:ext>
            </a:extLst>
          </p:cNvPr>
          <p:cNvSpPr/>
          <p:nvPr/>
        </p:nvSpPr>
        <p:spPr bwMode="auto">
          <a:xfrm rot="5400000" flipH="1">
            <a:off x="1256017" y="261461"/>
            <a:ext cx="218466" cy="2095500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F37E359C-5248-450C-B4F0-1C7790C75900}"/>
                  </a:ext>
                </a:extLst>
              </p:cNvPr>
              <p:cNvSpPr/>
              <p:nvPr/>
            </p:nvSpPr>
            <p:spPr bwMode="auto">
              <a:xfrm>
                <a:off x="1001972" y="4090735"/>
                <a:ext cx="770576" cy="762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0" lang="de-DE" sz="3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F37E359C-5248-450C-B4F0-1C7790C75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972" y="4090735"/>
                <a:ext cx="770576" cy="76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2788844-DBC6-4C2E-BE9D-C99FAB623D56}"/>
              </a:ext>
            </a:extLst>
          </p:cNvPr>
          <p:cNvCxnSpPr>
            <a:cxnSpLocks/>
          </p:cNvCxnSpPr>
          <p:nvPr/>
        </p:nvCxnSpPr>
        <p:spPr bwMode="auto">
          <a:xfrm>
            <a:off x="534271" y="3350051"/>
            <a:ext cx="479246" cy="740682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839A3C9-D599-40E5-B033-5E1FD7D50C61}"/>
                  </a:ext>
                </a:extLst>
              </p:cNvPr>
              <p:cNvSpPr txBox="1"/>
              <p:nvPr/>
            </p:nvSpPr>
            <p:spPr>
              <a:xfrm>
                <a:off x="530921" y="4852735"/>
                <a:ext cx="2029851" cy="69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- Angebot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- Nachfrage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839A3C9-D599-40E5-B033-5E1FD7D5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21" y="4852735"/>
                <a:ext cx="2029851" cy="690958"/>
              </a:xfrm>
              <a:prstGeom prst="rect">
                <a:avLst/>
              </a:prstGeom>
              <a:blipFill>
                <a:blip r:embed="rId9"/>
                <a:stretch>
                  <a:fillRect l="-2402" t="-4425" b="-97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4939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>
            <p:custDataLst>
              <p:tags r:id="rId2"/>
            </p:custDataLst>
          </p:nvPr>
        </p:nvSpPr>
        <p:spPr bwMode="auto">
          <a:xfrm>
            <a:off x="710287" y="2739787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hteck 16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4" name="Rechteck 23">
            <a:hlinkClick r:id="rId15" action="ppaction://hlinksldjump"/>
            <a:extLst>
              <a:ext uri="{FF2B5EF4-FFF2-40B4-BE49-F238E27FC236}">
                <a16:creationId xmlns:a16="http://schemas.microsoft.com/office/drawing/2014/main" id="{2F9D28D4-DC30-46F8-A808-DBFC8F4ABF7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6" name="Rechteck 25">
            <a:hlinkClick r:id="rId16" action="ppaction://hlinksldjump"/>
            <a:extLst>
              <a:ext uri="{FF2B5EF4-FFF2-40B4-BE49-F238E27FC236}">
                <a16:creationId xmlns:a16="http://schemas.microsoft.com/office/drawing/2014/main" id="{F5D1A687-C203-4604-AF44-CD3C78005945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6" action="ppaction://hlinksldjump"/>
            <a:extLst>
              <a:ext uri="{FF2B5EF4-FFF2-40B4-BE49-F238E27FC236}">
                <a16:creationId xmlns:a16="http://schemas.microsoft.com/office/drawing/2014/main" id="{4F9AD2B6-1070-4AFF-B161-E459EC6F03BB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Rechteck 27">
            <a:hlinkClick r:id="rId17" action="ppaction://hlinksldjump"/>
            <a:extLst>
              <a:ext uri="{FF2B5EF4-FFF2-40B4-BE49-F238E27FC236}">
                <a16:creationId xmlns:a16="http://schemas.microsoft.com/office/drawing/2014/main" id="{BA9A161C-5A44-4127-BDCE-7135C4D3083A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29" name="Rechteck 28">
            <a:hlinkClick r:id="rId17" action="ppaction://hlinksldjump"/>
            <a:extLst>
              <a:ext uri="{FF2B5EF4-FFF2-40B4-BE49-F238E27FC236}">
                <a16:creationId xmlns:a16="http://schemas.microsoft.com/office/drawing/2014/main" id="{D387B488-A751-460C-AC32-09E9385A11F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" name="Rechteck 12">
            <a:hlinkClick r:id="rId18" action="ppaction://hlinksldjump"/>
            <a:extLst>
              <a:ext uri="{FF2B5EF4-FFF2-40B4-BE49-F238E27FC236}">
                <a16:creationId xmlns:a16="http://schemas.microsoft.com/office/drawing/2014/main" id="{E9B5D77B-95FB-4800-BD14-B8C771F8834A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14" name="Rechteck 13">
            <a:hlinkClick r:id="rId18" action="ppaction://hlinksldjump"/>
            <a:extLst>
              <a:ext uri="{FF2B5EF4-FFF2-40B4-BE49-F238E27FC236}">
                <a16:creationId xmlns:a16="http://schemas.microsoft.com/office/drawing/2014/main" id="{B9EDB4EA-AED5-4FD0-8CC1-98A4AB6A316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5" name="Rechteck 14">
            <a:hlinkClick r:id="rId18" action="ppaction://hlinksldjump"/>
            <a:extLst>
              <a:ext uri="{FF2B5EF4-FFF2-40B4-BE49-F238E27FC236}">
                <a16:creationId xmlns:a16="http://schemas.microsoft.com/office/drawing/2014/main" id="{93DBC193-20E1-44A5-8F9B-A8205EAE7BB4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16" name="Rechteck 15">
            <a:hlinkClick r:id="rId18" action="ppaction://hlinksldjump"/>
            <a:extLst>
              <a:ext uri="{FF2B5EF4-FFF2-40B4-BE49-F238E27FC236}">
                <a16:creationId xmlns:a16="http://schemas.microsoft.com/office/drawing/2014/main" id="{93AB4809-E463-4316-B69B-DF4128811842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42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Dateneingabe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A756E-6FAF-469F-9D8B-3DDA86F2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770" y="863600"/>
            <a:ext cx="5851979" cy="4976813"/>
          </a:xfrm>
        </p:spPr>
        <p:txBody>
          <a:bodyPr/>
          <a:lstStyle/>
          <a:p>
            <a:r>
              <a:rPr lang="de-DE" dirty="0" err="1"/>
              <a:t>DateiEinlesen</a:t>
            </a:r>
            <a:r>
              <a:rPr lang="de-DE" dirty="0"/>
              <a:t> ließt die Eingabedatei ein</a:t>
            </a:r>
          </a:p>
          <a:p>
            <a:pPr lvl="1"/>
            <a:r>
              <a:rPr lang="de-DE" dirty="0"/>
              <a:t>Hier wird EingabeDaten instanziiert</a:t>
            </a:r>
          </a:p>
          <a:p>
            <a:r>
              <a:rPr lang="de-DE" dirty="0"/>
              <a:t>In EingabeDaten befinden sich alle Daten, die das Programm zum Erzeugen der Ausgabedaten benötigt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F8733A9-8806-4B7B-B3E2-6D2A7474B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22931" y="2056893"/>
            <a:ext cx="781159" cy="4001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76B0C62-5C78-4A0E-9B24-F2A9EC0D0B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88" y="920620"/>
            <a:ext cx="1838582" cy="115268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14DC57B-0C39-469C-9A89-DB5397300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932" y="4135200"/>
            <a:ext cx="3477110" cy="1705213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D62CA923-F7CF-4C8B-8D29-7C67158AC977}"/>
              </a:ext>
            </a:extLst>
          </p:cNvPr>
          <p:cNvSpPr/>
          <p:nvPr/>
        </p:nvSpPr>
        <p:spPr bwMode="auto">
          <a:xfrm>
            <a:off x="4088999" y="2282692"/>
            <a:ext cx="5065486" cy="185250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/>
              <a:t># Stadtname</a:t>
            </a:r>
          </a:p>
          <a:p>
            <a:r>
              <a:rPr lang="de-DE" sz="1600" dirty="0"/>
              <a:t># m</a:t>
            </a:r>
          </a:p>
          <a:p>
            <a:r>
              <a:rPr lang="de-DE" sz="1600" dirty="0"/>
              <a:t>1</a:t>
            </a:r>
          </a:p>
          <a:p>
            <a:r>
              <a:rPr lang="de-DE" sz="1600" dirty="0"/>
              <a:t># Polynome Nachfrage</a:t>
            </a:r>
          </a:p>
          <a:p>
            <a:r>
              <a:rPr lang="de-DE" sz="1600" dirty="0"/>
              <a:t>0 0.2023761 -0.0287711 0.0016925 -0.0000352</a:t>
            </a:r>
          </a:p>
          <a:p>
            <a:r>
              <a:rPr lang="de-DE" sz="1600" dirty="0"/>
              <a:t># Polynome Abstellungen</a:t>
            </a:r>
          </a:p>
          <a:p>
            <a:r>
              <a:rPr lang="de-DE" sz="1600" dirty="0"/>
              <a:t>0.434782 0 0 0 0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354C789-BF0C-48E8-A373-285588777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1687" y="4297148"/>
            <a:ext cx="4020111" cy="154326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C25A357-848F-48AE-B439-EE51E9E34A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488" y="2352924"/>
            <a:ext cx="2905530" cy="15623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8874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69e6279-5c7f-4421-9dba-a6888cfc0970"/>
  <p:tag name="EE4P_AGENDAWIZARD" val="&lt;ee4p&gt;&lt;layouts&gt;&lt;layout name=&quot;WZL&quot; id=&quot;4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8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3.92811&quot; /&gt;&lt;column field=&quot;topic&quot; label=&quot;Topic&quot; leftSpacing=&quot;5&quot; rightDistribute=&quot;1&quot; dock=&quot;1&quot; /&gt;&lt;column field=&quot;responsible&quot; label=&quot;Responsible&quot; visible=&quot;1&quot; checked=&quot;0&quot; leftSpacing=&quot;0&quot; rightDistribute=&quot;1&quot; dock=&quot;1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1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position left=&quot;17&quot; top=&quot;87.87504&quot; width=&quot;745.7498&quot; height=&quot;362.75&quot; /&gt;&lt;subtitle&gt;&lt;position left=&quot;17&quot; top=&quot;63.12504&quot; width=&quot;745.6251&quot; height=&quot;21.62496&quot; /&gt;&lt;font name=&quot;Arial&quot; size=&quot;18&quot; italic=&quot;1&quot; /&gt;&lt;textframe marginBottom=&quot;0&quot; marginTop=&quot;0&quot; /&gt;&lt;paragraphformat alignment=&quot;1&quot; /&gt;&lt;/subtitle&gt;&lt;settings allowedSizingModeIds=&quot;1|2&quot; allowedFontSizes=&quot;8|9|10.5|11|12|14|16|18&quot; allowedTimeFormatIds=&quot;1|2|3&quot; slideLayout=&quot;11&quot; customLayoutName=&quot;&quot; customLayoutIndex=&quot;&quot; showBreak=&quot;1&quot; singleAgendaSlideSelected=&quot;0&quot; backupSlideTitle=&quot;Backup: %agendaName%&quot; topMargin=&quot;0&quot; leftMargin=&quot;0&quot; /&gt;&lt;!-- Agenda item formats --&gt;&lt;cases&gt;&lt;case level=&quot;1&quot; selected=&quot;0&quot; break=&quot;0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&gt;&lt;paragraphformat alignment=&quot;1&quot; /&gt;&lt;textframe marginLeft=&quot;6&quot; /&gt;&lt;font bold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&gt;&lt;paragraphformat alignment=&quot;1&quot; /&gt;&lt;font bold=&quot;1&quot; /&gt;&lt;textframe marginLeft=&quot;6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5&quot; topMaxSpacing=&quot;30&quot; bottomMinSpacing=&quot;0&quot; bottomMaxSpacing=&quot;0&quot;&gt;&lt;element field=&quot;itemno&quot; type=&quot;autoshape&quot; autoShapeType=&quot;1&quot; indent=&quot;38.92811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38.92811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38.92811&quot; indentType=&quot;1&quot;&gt;&lt;paragraphformat alignment=&quot;1&quot; /&gt;&lt;/element&gt;&lt;element field=&quot;freecolumn&quot; type=&quot;autoshape&quot; autoShapeType=&quot;1&quot; indent=&quot;38.92811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5&quot; topMaxSpacing=&quot;30&quot; bottomMinSpacing=&quot;0&quot; bottomMaxSpacing=&quot;0&quot;&gt;&lt;element type=&quot;autoshape&quot; autoShapeType=&quot;1&quot; value=&quot;&quot;&gt;&lt;position left=&quot;38.92811*2*scale*fontScale&quot; top=&quot;0&quot; width=&quot;agendaWidth-topicLeftSpacing-itemNoWidth-38.92811*scale*fontScale&quot; height=&quot;itemHeight&quot; /&gt;&lt;fill foreColor=&quot;5&quot; visible=&quot;1&quot; /&gt;&lt;/element&gt;&lt;element field=&quot;itemno&quot; type=&quot;autoshape&quot; autoShapeType=&quot;1&quot; indent=&quot;38.92811&quot; indent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 indent=&quot;38.92811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38.92811&quot; indentType=&quot;1&quot;&gt;&lt;paragraphformat alignment=&quot;1&quot; /&gt;&lt;/element&gt;&lt;element field=&quot;freecolumn&quot; type=&quot;autoshape&quot; autoShapeType=&quot;1&quot; indent=&quot;38.92811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italic=&quot;1&quot; color=&quot;14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0&quot; break=&quot;1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italic=&quot;1&quot; color=&quot;14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1&quot; break=&quot;1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8&quot; startTime=&quot;540&quot; timeFormatId=&quot;1&quot; startItemNo=&quot;1&quot; createSingleAgendaSlide=&quot;1&quot; createSeparatingSlides=&quot;1&quot; createBackupSlide=&quot;1&quot; layoutId=&quot;4_1&quot; fontSizeAuto=&quot;0&quot; createSections=&quot;0&quot; singleSlideId=&quot;6ad2967d-611c-4b24-aefa-629bf3d6bb80&quot; backupSlideId=&quot;aa817625-5b8c-482c-85f2-96b9f0150f80&quot;&gt;&lt;columns&gt;&lt;column field=&quot;itemno&quot; label=&quot;No.&quot; checked=&quot;1&quot; leftSpacing=&quot;0&quot; rightSpacing=&quot;0&quot; dock=&quot;1&quot; fixedWidth=&quot;33.92811&quot; /&gt;&lt;column field=&quot;topic&quot; label=&quot;Topic&quot; leftSpacing=&quot;5&quot; rightDistribute=&quot;1&quot; dock=&quot;1&quot; rightSpacing=&quot;217.0853&quot; /&gt;&lt;column field=&quot;responsible&quot; label=&quot;Responsible&quot; visible=&quot;1&quot; checked=&quot;0&quot; leftSpacing=&quot;0&quot; rightDistribute=&quot;1&quot; dock=&quot;1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0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items&gt;&lt;item duration=&quot;0&quot; level=&quot;1&quot; generateAgendaSlide=&quot;1&quot; showAgendaItem=&quot;1&quot; isBreak=&quot;0&quot; itemNo=&quot;1&quot; subItemNo=&quot;0&quot; topic=&quot;Einführung in die Planung in der Künstlichen Intelligenz&quot; agendaSlideId=&quot;cdd8f5cd-ed78-4ac7-8d19-3ebe52c734b7&quot; id=&quot;3a23954e-0e02-4abd-b1be-2bd6c8993975&quot; parentId=&quot;&quot; /&gt;&lt;item duration=&quot;0&quot; level=&quot;1&quot; generateAgendaSlide=&quot;1&quot; showAgendaItem=&quot;1&quot; isBreak=&quot;0&quot; itemNo=&quot;2&quot; subItemNo=&quot;0&quot; topic=&quot;Rule Engines&quot; agendaSlideId=&quot;fb24df3f-b34d-4200-aae6-4e4418c5aa10&quot; id=&quot;f9213771-2260-43f8-a9f3-7948690b1cb8&quot; parentId=&quot;&quot; /&gt;&lt;item duration=&quot;5&quot; level=&quot;1&quot; generateAgendaSlide=&quot;1&quot; showAgendaItem=&quot;1&quot; isBreak=&quot;0&quot; itemNo=&quot;3&quot; subItemNo=&quot;0&quot; topic=&quot;Lineare Programmierung&quot; agendaSlideId=&quot;7609bf06-d40a-4c33-a833-a3875593d96c&quot; id=&quot;a8e7f7d9-e1d4-41d0-a581-23e922c737ea&quot; parentId=&quot;&quot; /&gt;&lt;item duration=&quot;0&quot; level=&quot;1&quot; generateAgendaSlide=&quot;1&quot; showAgendaItem=&quot;1&quot; isBreak=&quot;0&quot; itemNo=&quot;4&quot; subItemNo=&quot;0&quot; topic=&quot;Agenten Systeme&quot; agendaSlideId=&quot;b7bf72bf-d427-422d-aa56-0fb8b7c42f58&quot; id=&quot;e0bddd07-57e6-4a79-8a69-2ff0e5f233c2&quot; parentId=&quot;&quot; /&gt;&lt;/items&gt;&lt;/agenda&gt;&lt;/contents&gt;&lt;/ee4p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cdd8f5cd-ed78-4ac7-8d19-3ebe52c734b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Elemen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fb24df3f-b34d-4200-aae6-4e4418c5aa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Elemen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norma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609bf06-d40a-4c33-a833-a3875593d96c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Elemen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6ad2967d-611c-4b24-aefa-629bf3d6bb8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7bf72bf-d427-422d-aa56-0fb8b7c42f5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Elemen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7bf72bf-d427-422d-aa56-0fb8b7c42f5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Elemen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heme/theme1.xml><?xml version="1.0" encoding="utf-8"?>
<a:theme xmlns:a="http://schemas.openxmlformats.org/drawingml/2006/main" name="wzl">
  <a:themeElements>
    <a:clrScheme name="WZ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7DDF2"/>
      </a:accent1>
      <a:accent2>
        <a:srgbClr val="00549F"/>
      </a:accent2>
      <a:accent3>
        <a:srgbClr val="8EBAE5"/>
      </a:accent3>
      <a:accent4>
        <a:srgbClr val="407FB7"/>
      </a:accent4>
      <a:accent5>
        <a:srgbClr val="CC071E"/>
      </a:accent5>
      <a:accent6>
        <a:srgbClr val="F6A800"/>
      </a:accent6>
      <a:hlink>
        <a:srgbClr val="8EBAE5"/>
      </a:hlink>
      <a:folHlink>
        <a:srgbClr val="407FB7"/>
      </a:folHlink>
    </a:clrScheme>
    <a:fontScheme name="WZ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079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solidFill>
          <a:srgbClr val="DDDDDD"/>
        </a:solidFill>
        <a:ln w="1079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WZL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7DDF2"/>
        </a:accent1>
        <a:accent2>
          <a:srgbClr val="00549F"/>
        </a:accent2>
        <a:accent3>
          <a:srgbClr val="8EBAE5"/>
        </a:accent3>
        <a:accent4>
          <a:srgbClr val="407FB7"/>
        </a:accent4>
        <a:accent5>
          <a:srgbClr val="CC071E"/>
        </a:accent5>
        <a:accent6>
          <a:srgbClr val="F6A800"/>
        </a:accent6>
        <a:hlink>
          <a:srgbClr val="8EBAE5"/>
        </a:hlink>
        <a:folHlink>
          <a:srgbClr val="407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1059</Words>
  <Application>Microsoft Office PowerPoint</Application>
  <PresentationFormat>A4-Papier (210 x 297 mm)</PresentationFormat>
  <Paragraphs>334</Paragraphs>
  <Slides>21</Slides>
  <Notes>13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wzl</vt:lpstr>
      <vt:lpstr>think-cell Folie</vt:lpstr>
      <vt:lpstr>IHK Abschlussprüfung</vt:lpstr>
      <vt:lpstr>Agenda</vt:lpstr>
      <vt:lpstr>Agenda</vt:lpstr>
      <vt:lpstr>PowerPoint-Präsentation</vt:lpstr>
      <vt:lpstr>PowerPoint-Präsentation</vt:lpstr>
      <vt:lpstr>Agenda</vt:lpstr>
      <vt:lpstr>Aufgabenstellung Wiederholung der Aufgabenstellung</vt:lpstr>
      <vt:lpstr>Agenda</vt:lpstr>
      <vt:lpstr>Lösungsansatz Dateneingabe</vt:lpstr>
      <vt:lpstr>Lösungsansatz Theorie: Berechnung der Bedarfsfunktion</vt:lpstr>
      <vt:lpstr>Lösungsansatz Implementierung: Berechnung der Bedarfsfunktion</vt:lpstr>
      <vt:lpstr>Lösungsansatz Polynom, Aenderung &amp; Bedarf</vt:lpstr>
      <vt:lpstr>Lösungsansatz Die Simulation</vt:lpstr>
      <vt:lpstr>Lösungsansatz Datenausgabe</vt:lpstr>
      <vt:lpstr>Agenda</vt:lpstr>
      <vt:lpstr>Testfälle Fehler- und Sonderfälle</vt:lpstr>
      <vt:lpstr>Agenda</vt:lpstr>
      <vt:lpstr>Ausblick Erweiterungs- und Verbesserungsmöglichkeiten</vt:lpstr>
      <vt:lpstr>Bild Quellen</vt:lpstr>
      <vt:lpstr>PowerPoint-Präsentation</vt:lpstr>
      <vt:lpstr>Lösungsansatz Bisektionsverfahren</vt:lpstr>
    </vt:vector>
  </TitlesOfParts>
  <Manager/>
  <Company>WZL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Seminarvortrag: Planungsansätze aus der Künstlichen Intelligenz</dc:title>
  <dc:subject/>
  <dc:creator>Felix Heitbrock</dc:creator>
  <cp:keywords/>
  <dc:description/>
  <cp:lastModifiedBy>Readock</cp:lastModifiedBy>
  <cp:revision>216</cp:revision>
  <dcterms:created xsi:type="dcterms:W3CDTF">2016-12-23T10:01:45Z</dcterms:created>
  <dcterms:modified xsi:type="dcterms:W3CDTF">2017-08-22T14:49:20Z</dcterms:modified>
  <cp:category/>
</cp:coreProperties>
</file>