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58" r:id="rId5"/>
    <p:sldId id="262" r:id="rId6"/>
    <p:sldId id="271" r:id="rId7"/>
    <p:sldId id="260" r:id="rId8"/>
    <p:sldId id="263" r:id="rId9"/>
    <p:sldId id="261" r:id="rId10"/>
    <p:sldId id="264" r:id="rId11"/>
    <p:sldId id="265" r:id="rId12"/>
    <p:sldId id="266" r:id="rId13"/>
    <p:sldId id="267" r:id="rId14"/>
    <p:sldId id="268" r:id="rId15"/>
    <p:sldId id="270" r:id="rId16"/>
    <p:sldId id="269"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86" autoAdjust="0"/>
  </p:normalViewPr>
  <p:slideViewPr>
    <p:cSldViewPr>
      <p:cViewPr varScale="1">
        <p:scale>
          <a:sx n="100" d="100"/>
          <a:sy n="100" d="100"/>
        </p:scale>
        <p:origin x="-186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883390-8633-443F-AEFF-9E051E8CA77E}" type="datetimeFigureOut">
              <a:rPr lang="ru-RU" smtClean="0"/>
              <a:t>09.08.2016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B4BC5-F300-4F51-96DC-99D5AC2172C9}" type="slidenum">
              <a:rPr lang="ru-RU" smtClean="0"/>
              <a:t>‹#›</a:t>
            </a:fld>
            <a:endParaRPr lang="ru-RU"/>
          </a:p>
        </p:txBody>
      </p:sp>
    </p:spTree>
    <p:extLst>
      <p:ext uri="{BB962C8B-B14F-4D97-AF65-F5344CB8AC3E}">
        <p14:creationId xmlns:p14="http://schemas.microsoft.com/office/powerpoint/2010/main" val="420978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Document Content</a:t>
            </a:r>
            <a:r>
              <a:rPr lang="en-US" dirty="0" smtClean="0"/>
              <a:t/>
            </a:r>
            <a:br>
              <a:rPr lang="en-US" dirty="0" smtClean="0"/>
            </a:br>
            <a:r>
              <a:rPr lang="en-US" dirty="0" smtClean="0"/>
              <a:t>A document can various types of content </a:t>
            </a:r>
          </a:p>
          <a:p>
            <a:r>
              <a:rPr lang="en-US" dirty="0" smtClean="0"/>
              <a:t>1. Elements </a:t>
            </a:r>
            <a:br>
              <a:rPr lang="en-US" dirty="0" smtClean="0"/>
            </a:br>
            <a:r>
              <a:rPr lang="en-US" dirty="0" smtClean="0"/>
              <a:t>2. Attributes </a:t>
            </a:r>
            <a:br>
              <a:rPr lang="en-US" dirty="0" smtClean="0"/>
            </a:br>
            <a:r>
              <a:rPr lang="en-US" dirty="0" smtClean="0"/>
              <a:t>3. Comments </a:t>
            </a:r>
          </a:p>
          <a:p>
            <a:r>
              <a:rPr lang="ru-RU" dirty="0" smtClean="0"/>
              <a:t>В</a:t>
            </a:r>
            <a:r>
              <a:rPr lang="ru-RU" baseline="0" dirty="0" smtClean="0"/>
              <a:t> действительности нет правил использовать атрибут или элемент. Общее руководство советует использовать признаки, когда текст маленький и управляемый, и элементы для больших текстов или когда текст, возможно, должен содержать другие элементы.</a:t>
            </a:r>
            <a:endParaRPr lang="ru-RU" dirty="0"/>
          </a:p>
        </p:txBody>
      </p:sp>
      <p:sp>
        <p:nvSpPr>
          <p:cNvPr id="4" name="Номер слайда 3"/>
          <p:cNvSpPr>
            <a:spLocks noGrp="1"/>
          </p:cNvSpPr>
          <p:nvPr>
            <p:ph type="sldNum" sz="quarter" idx="10"/>
          </p:nvPr>
        </p:nvSpPr>
        <p:spPr/>
        <p:txBody>
          <a:bodyPr/>
          <a:lstStyle/>
          <a:p>
            <a:fld id="{69CB4BC5-F300-4F51-96DC-99D5AC2172C9}" type="slidenum">
              <a:rPr lang="ru-RU" smtClean="0"/>
              <a:t>5</a:t>
            </a:fld>
            <a:endParaRPr lang="ru-RU"/>
          </a:p>
        </p:txBody>
      </p:sp>
    </p:spTree>
    <p:extLst>
      <p:ext uri="{BB962C8B-B14F-4D97-AF65-F5344CB8AC3E}">
        <p14:creationId xmlns:p14="http://schemas.microsoft.com/office/powerpoint/2010/main" val="188640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Document Content</a:t>
            </a:r>
            <a:r>
              <a:rPr lang="en-US" dirty="0" smtClean="0"/>
              <a:t/>
            </a:r>
            <a:br>
              <a:rPr lang="en-US" dirty="0" smtClean="0"/>
            </a:br>
            <a:r>
              <a:rPr lang="en-US" dirty="0" smtClean="0"/>
              <a:t>A document can various types of content </a:t>
            </a:r>
          </a:p>
          <a:p>
            <a:r>
              <a:rPr lang="en-US" dirty="0" smtClean="0"/>
              <a:t>1. Elements </a:t>
            </a:r>
            <a:br>
              <a:rPr lang="en-US" dirty="0" smtClean="0"/>
            </a:br>
            <a:r>
              <a:rPr lang="en-US" dirty="0" smtClean="0"/>
              <a:t>2. Attributes </a:t>
            </a:r>
            <a:br>
              <a:rPr lang="en-US" dirty="0" smtClean="0"/>
            </a:br>
            <a:r>
              <a:rPr lang="en-US" dirty="0" smtClean="0"/>
              <a:t>3. Comments </a:t>
            </a:r>
          </a:p>
          <a:p>
            <a:r>
              <a:rPr lang="ru-RU" dirty="0" smtClean="0"/>
              <a:t>В</a:t>
            </a:r>
            <a:r>
              <a:rPr lang="ru-RU" baseline="0" dirty="0" smtClean="0"/>
              <a:t> действительности нет правил использовать атрибут или элемент. Общее руководство советует использовать признаки, когда текст маленький и управляемый, и элементы для больших текстов или когда текст, возможно, должен содержать другие элементы.</a:t>
            </a:r>
            <a:endParaRPr lang="ru-RU" dirty="0"/>
          </a:p>
        </p:txBody>
      </p:sp>
      <p:sp>
        <p:nvSpPr>
          <p:cNvPr id="4" name="Номер слайда 3"/>
          <p:cNvSpPr>
            <a:spLocks noGrp="1"/>
          </p:cNvSpPr>
          <p:nvPr>
            <p:ph type="sldNum" sz="quarter" idx="10"/>
          </p:nvPr>
        </p:nvSpPr>
        <p:spPr/>
        <p:txBody>
          <a:bodyPr/>
          <a:lstStyle/>
          <a:p>
            <a:fld id="{69CB4BC5-F300-4F51-96DC-99D5AC2172C9}" type="slidenum">
              <a:rPr lang="ru-RU" smtClean="0"/>
              <a:t>6</a:t>
            </a:fld>
            <a:endParaRPr lang="ru-RU"/>
          </a:p>
        </p:txBody>
      </p:sp>
    </p:spTree>
    <p:extLst>
      <p:ext uri="{BB962C8B-B14F-4D97-AF65-F5344CB8AC3E}">
        <p14:creationId xmlns:p14="http://schemas.microsoft.com/office/powerpoint/2010/main" val="188640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изначально HTTP не планировался для целей гарантированной доставки, поэтому сам по себе он не обеспечивает надежного выполнения критически важных транзакций. Для решения этой проблемы были созданы два относительно новых конкурирующих стандарта — WS-RM (</a:t>
            </a:r>
            <a:r>
              <a:rPr lang="ru-RU" dirty="0" err="1" smtClean="0"/>
              <a:t>Web</a:t>
            </a:r>
            <a:r>
              <a:rPr lang="ru-RU" dirty="0" smtClean="0"/>
              <a:t> </a:t>
            </a:r>
            <a:r>
              <a:rPr lang="ru-RU" dirty="0" err="1" smtClean="0"/>
              <a:t>Services</a:t>
            </a:r>
            <a:r>
              <a:rPr lang="ru-RU" dirty="0" smtClean="0"/>
              <a:t> </a:t>
            </a:r>
            <a:r>
              <a:rPr lang="ru-RU" dirty="0" err="1" smtClean="0"/>
              <a:t>Reliable</a:t>
            </a:r>
            <a:r>
              <a:rPr lang="ru-RU" dirty="0" smtClean="0"/>
              <a:t> </a:t>
            </a:r>
            <a:r>
              <a:rPr lang="ru-RU" dirty="0" err="1" smtClean="0"/>
              <a:t>Messaging</a:t>
            </a:r>
            <a:r>
              <a:rPr lang="ru-RU" dirty="0" smtClean="0"/>
              <a:t>) и WS-R (</a:t>
            </a:r>
            <a:r>
              <a:rPr lang="ru-RU" dirty="0" err="1" smtClean="0"/>
              <a:t>Web</a:t>
            </a:r>
            <a:r>
              <a:rPr lang="ru-RU" dirty="0" smtClean="0"/>
              <a:t> </a:t>
            </a:r>
            <a:r>
              <a:rPr lang="ru-RU" dirty="0" err="1" smtClean="0"/>
              <a:t>Services</a:t>
            </a:r>
            <a:r>
              <a:rPr lang="ru-RU" dirty="0" smtClean="0"/>
              <a:t> </a:t>
            </a:r>
            <a:r>
              <a:rPr lang="ru-RU" dirty="0" err="1" smtClean="0"/>
              <a:t>Reliability</a:t>
            </a:r>
            <a:r>
              <a:rPr lang="ru-RU" dirty="0" smtClean="0"/>
              <a:t>), но современные реализации SOA для обеспечения гарантированной доставки используют более традиционные методы, — например, ESB (</a:t>
            </a:r>
            <a:r>
              <a:rPr lang="ru-RU" dirty="0" err="1" smtClean="0"/>
              <a:t>Enterprise</a:t>
            </a:r>
            <a:r>
              <a:rPr lang="ru-RU" dirty="0" smtClean="0"/>
              <a:t> </a:t>
            </a:r>
            <a:r>
              <a:rPr lang="ru-RU" dirty="0" err="1" smtClean="0"/>
              <a:t>Service</a:t>
            </a:r>
            <a:r>
              <a:rPr lang="ru-RU" dirty="0" smtClean="0"/>
              <a:t> </a:t>
            </a:r>
            <a:r>
              <a:rPr lang="ru-RU" dirty="0" err="1" smtClean="0"/>
              <a:t>Bus</a:t>
            </a:r>
            <a:r>
              <a:rPr lang="ru-RU" dirty="0" smtClean="0"/>
              <a:t>)</a:t>
            </a:r>
            <a:endParaRPr lang="ru-RU" dirty="0"/>
          </a:p>
        </p:txBody>
      </p:sp>
      <p:sp>
        <p:nvSpPr>
          <p:cNvPr id="4" name="Номер слайда 3"/>
          <p:cNvSpPr>
            <a:spLocks noGrp="1"/>
          </p:cNvSpPr>
          <p:nvPr>
            <p:ph type="sldNum" sz="quarter" idx="10"/>
          </p:nvPr>
        </p:nvSpPr>
        <p:spPr/>
        <p:txBody>
          <a:bodyPr/>
          <a:lstStyle/>
          <a:p>
            <a:fld id="{69CB4BC5-F300-4F51-96DC-99D5AC2172C9}" type="slidenum">
              <a:rPr lang="ru-RU" smtClean="0"/>
              <a:t>9</a:t>
            </a:fld>
            <a:endParaRPr lang="ru-RU"/>
          </a:p>
        </p:txBody>
      </p:sp>
    </p:spTree>
    <p:extLst>
      <p:ext uri="{BB962C8B-B14F-4D97-AF65-F5344CB8AC3E}">
        <p14:creationId xmlns:p14="http://schemas.microsoft.com/office/powerpoint/2010/main" val="401990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advantage of such an architecture is that it is simple to maintain and easy</a:t>
            </a:r>
          </a:p>
          <a:p>
            <a:r>
              <a:rPr lang="en-US" dirty="0" smtClean="0"/>
              <a:t>to discover. It also scales well because there is no need to maintain a persistent</a:t>
            </a:r>
          </a:p>
          <a:p>
            <a:r>
              <a:rPr lang="en-US" dirty="0" smtClean="0"/>
              <a:t>connection between the server and the client, which eliminates the need for load</a:t>
            </a:r>
          </a:p>
          <a:p>
            <a:r>
              <a:rPr lang="en-US" dirty="0" smtClean="0"/>
              <a:t>balancing or sticky sessions. Finally, the service is more efficient because the</a:t>
            </a:r>
          </a:p>
          <a:p>
            <a:r>
              <a:rPr lang="en-US" dirty="0" smtClean="0"/>
              <a:t>information is neatly laid out and easy to cache.</a:t>
            </a:r>
            <a:endParaRPr lang="ru-RU" dirty="0"/>
          </a:p>
        </p:txBody>
      </p:sp>
      <p:sp>
        <p:nvSpPr>
          <p:cNvPr id="4" name="Номер слайда 3"/>
          <p:cNvSpPr>
            <a:spLocks noGrp="1"/>
          </p:cNvSpPr>
          <p:nvPr>
            <p:ph type="sldNum" sz="quarter" idx="10"/>
          </p:nvPr>
        </p:nvSpPr>
        <p:spPr/>
        <p:txBody>
          <a:bodyPr/>
          <a:lstStyle/>
          <a:p>
            <a:fld id="{69CB4BC5-F300-4F51-96DC-99D5AC2172C9}" type="slidenum">
              <a:rPr lang="ru-RU" smtClean="0"/>
              <a:t>10</a:t>
            </a:fld>
            <a:endParaRPr lang="ru-RU"/>
          </a:p>
        </p:txBody>
      </p:sp>
    </p:spTree>
    <p:extLst>
      <p:ext uri="{BB962C8B-B14F-4D97-AF65-F5344CB8AC3E}">
        <p14:creationId xmlns:p14="http://schemas.microsoft.com/office/powerpoint/2010/main" val="141350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ru-RU" smtClean="0"/>
              <a:t>Образец заголовка</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2054C37-4CA3-49F8-978A-D58054F11B06}" type="datetimeFigureOut">
              <a:rPr lang="ru-RU" smtClean="0"/>
              <a:t>09.08.2016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7DE158-1795-4E7C-AD41-DE045F98F33E}"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2054C37-4CA3-49F8-978A-D58054F11B06}" type="datetimeFigureOut">
              <a:rPr lang="ru-RU" smtClean="0"/>
              <a:t>09.08.2016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7DE158-1795-4E7C-AD41-DE045F98F33E}"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2054C37-4CA3-49F8-978A-D58054F11B06}" type="datetimeFigureOut">
              <a:rPr lang="ru-RU" smtClean="0"/>
              <a:t>09.08.2016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7DE158-1795-4E7C-AD41-DE045F98F33E}"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2054C37-4CA3-49F8-978A-D58054F11B06}" type="datetimeFigureOut">
              <a:rPr lang="ru-RU" smtClean="0"/>
              <a:t>09.08.2016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7DE158-1795-4E7C-AD41-DE045F98F33E}"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2054C37-4CA3-49F8-978A-D58054F11B06}" type="datetimeFigureOut">
              <a:rPr lang="ru-RU" smtClean="0"/>
              <a:t>09.08.2016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27DE158-1795-4E7C-AD41-DE045F98F33E}"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2054C37-4CA3-49F8-978A-D58054F11B06}" type="datetimeFigureOut">
              <a:rPr lang="ru-RU" smtClean="0"/>
              <a:t>09.08.2016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27DE158-1795-4E7C-AD41-DE045F98F33E}"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2054C37-4CA3-49F8-978A-D58054F11B06}" type="datetimeFigureOut">
              <a:rPr lang="ru-RU" smtClean="0"/>
              <a:t>09.08.2016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27DE158-1795-4E7C-AD41-DE045F98F33E}"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32054C37-4CA3-49F8-978A-D58054F11B06}" type="datetimeFigureOut">
              <a:rPr lang="ru-RU" smtClean="0"/>
              <a:t>09.08.2016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27DE158-1795-4E7C-AD41-DE045F98F33E}"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54C37-4CA3-49F8-978A-D58054F11B06}" type="datetimeFigureOut">
              <a:rPr lang="ru-RU" smtClean="0"/>
              <a:t>09.08.2016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27DE158-1795-4E7C-AD41-DE045F98F33E}"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2054C37-4CA3-49F8-978A-D58054F11B06}" type="datetimeFigureOut">
              <a:rPr lang="ru-RU" smtClean="0"/>
              <a:t>09.08.2016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27DE158-1795-4E7C-AD41-DE045F98F33E}"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2054C37-4CA3-49F8-978A-D58054F11B06}" type="datetimeFigureOut">
              <a:rPr lang="ru-RU" smtClean="0"/>
              <a:t>09.08.2016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27DE158-1795-4E7C-AD41-DE045F98F33E}"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2054C37-4CA3-49F8-978A-D58054F11B06}" type="datetimeFigureOut">
              <a:rPr lang="ru-RU" smtClean="0"/>
              <a:t>09.08.2016</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27DE158-1795-4E7C-AD41-DE045F98F33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jangoproject.com/" TargetMode="External"/><Relationship Id="rId7" Type="http://schemas.openxmlformats.org/officeDocument/2006/relationships/hyperlink" Target="http://www.phoenixframework.org/" TargetMode="External"/><Relationship Id="rId2" Type="http://schemas.openxmlformats.org/officeDocument/2006/relationships/hyperlink" Target="https://spring.io/" TargetMode="External"/><Relationship Id="rId1" Type="http://schemas.openxmlformats.org/officeDocument/2006/relationships/slideLayout" Target="../slideLayouts/slideLayout2.xml"/><Relationship Id="rId6" Type="http://schemas.openxmlformats.org/officeDocument/2006/relationships/hyperlink" Target="http://rubyonrails.org/" TargetMode="External"/><Relationship Id="rId5" Type="http://schemas.openxmlformats.org/officeDocument/2006/relationships/hyperlink" Target="https://nodejs.org/en/" TargetMode="External"/><Relationship Id="rId4" Type="http://schemas.openxmlformats.org/officeDocument/2006/relationships/hyperlink" Target="http://www.asp.n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pring.io/guides/tutorials/bookmarks/" TargetMode="External"/><Relationship Id="rId2" Type="http://schemas.openxmlformats.org/officeDocument/2006/relationships/hyperlink" Target="http://www.restapitutorial.ru/" TargetMode="External"/><Relationship Id="rId1" Type="http://schemas.openxmlformats.org/officeDocument/2006/relationships/slideLayout" Target="../slideLayouts/slideLayout2.xml"/><Relationship Id="rId4" Type="http://schemas.openxmlformats.org/officeDocument/2006/relationships/hyperlink" Target="http://www.dotnetjalps.com/2016/06/create-rest-webapi-aspnet-cor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Веб-разработка</a:t>
            </a:r>
            <a:endParaRPr lang="ru-RU"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Подзаголовок 2"/>
          <p:cNvSpPr>
            <a:spLocks noGrp="1"/>
          </p:cNvSpPr>
          <p:nvPr>
            <p:ph type="subTitle" idx="1"/>
          </p:nvPr>
        </p:nvSpPr>
        <p:spPr>
          <a:xfrm>
            <a:off x="1371600" y="3501008"/>
            <a:ext cx="6400800" cy="2137792"/>
          </a:xfrm>
        </p:spPr>
        <p:txBody>
          <a:bodyPr/>
          <a:lstStyle/>
          <a:p>
            <a:r>
              <a:rPr lang="ru-RU" dirty="0" smtClean="0">
                <a:solidFill>
                  <a:schemeClr val="tx1">
                    <a:lumMod val="85000"/>
                    <a:lumOff val="15000"/>
                  </a:schemeClr>
                </a:solidFill>
              </a:rPr>
              <a:t>Базовые концепции, </a:t>
            </a:r>
            <a:r>
              <a:rPr lang="en-US" dirty="0" smtClean="0">
                <a:solidFill>
                  <a:schemeClr val="tx1">
                    <a:lumMod val="85000"/>
                    <a:lumOff val="15000"/>
                  </a:schemeClr>
                </a:solidFill>
              </a:rPr>
              <a:t>REST</a:t>
            </a:r>
            <a:endParaRPr lang="ru-RU" dirty="0">
              <a:solidFill>
                <a:schemeClr val="tx1">
                  <a:lumMod val="85000"/>
                  <a:lumOff val="15000"/>
                </a:schemeClr>
              </a:solidFill>
            </a:endParaRPr>
          </a:p>
        </p:txBody>
      </p:sp>
    </p:spTree>
    <p:extLst>
      <p:ext uri="{BB962C8B-B14F-4D97-AF65-F5344CB8AC3E}">
        <p14:creationId xmlns:p14="http://schemas.microsoft.com/office/powerpoint/2010/main" val="573325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solidFill>
                  <a:srgbClr val="0070C0"/>
                </a:solidFill>
              </a:rPr>
              <a:t>RESTful</a:t>
            </a:r>
            <a:r>
              <a:rPr lang="ru-RU" dirty="0">
                <a:solidFill>
                  <a:srgbClr val="0070C0"/>
                </a:solidFill>
              </a:rPr>
              <a:t> свойства веб-сервиса</a:t>
            </a:r>
          </a:p>
        </p:txBody>
      </p:sp>
      <p:sp>
        <p:nvSpPr>
          <p:cNvPr id="3" name="Объект 2"/>
          <p:cNvSpPr>
            <a:spLocks noGrp="1"/>
          </p:cNvSpPr>
          <p:nvPr>
            <p:ph idx="1"/>
          </p:nvPr>
        </p:nvSpPr>
        <p:spPr/>
        <p:txBody>
          <a:bodyPr>
            <a:normAutofit fontScale="92500" lnSpcReduction="20000"/>
          </a:bodyPr>
          <a:lstStyle/>
          <a:p>
            <a:pPr marL="0" indent="444500">
              <a:buNone/>
            </a:pPr>
            <a:r>
              <a:rPr lang="en-US" dirty="0" smtClean="0"/>
              <a:t>RESTful </a:t>
            </a:r>
            <a:r>
              <a:rPr lang="ru-RU" dirty="0"/>
              <a:t>веб-сервис должен </a:t>
            </a:r>
            <a:r>
              <a:rPr lang="ru-RU" dirty="0" smtClean="0"/>
              <a:t>поддерживать следующие </a:t>
            </a:r>
            <a:r>
              <a:rPr lang="ru-RU" dirty="0"/>
              <a:t>свойства</a:t>
            </a:r>
            <a:r>
              <a:rPr lang="en-US" dirty="0" smtClean="0"/>
              <a:t>:</a:t>
            </a:r>
          </a:p>
          <a:p>
            <a:pPr marL="0" indent="0">
              <a:buNone/>
            </a:pPr>
            <a:endParaRPr lang="en-US" sz="1300" dirty="0" smtClean="0"/>
          </a:p>
          <a:p>
            <a:pPr marL="0" indent="0">
              <a:buNone/>
            </a:pPr>
            <a:r>
              <a:rPr lang="en-US" dirty="0" smtClean="0"/>
              <a:t>•  Client-server:</a:t>
            </a:r>
            <a:r>
              <a:rPr lang="ru-RU" dirty="0"/>
              <a:t> UI разделен от хранения </a:t>
            </a:r>
            <a:r>
              <a:rPr lang="ru-RU" dirty="0" smtClean="0"/>
              <a:t>данных</a:t>
            </a:r>
            <a:endParaRPr lang="en-US" dirty="0" smtClean="0"/>
          </a:p>
          <a:p>
            <a:pPr marL="0" indent="0">
              <a:buNone/>
            </a:pPr>
            <a:endParaRPr lang="en-US" sz="1300" dirty="0" smtClean="0"/>
          </a:p>
          <a:p>
            <a:pPr marL="0" indent="0">
              <a:buNone/>
            </a:pPr>
            <a:r>
              <a:rPr lang="en-US" dirty="0" smtClean="0"/>
              <a:t>•  Stateless: </a:t>
            </a:r>
            <a:r>
              <a:rPr lang="ru-RU" dirty="0"/>
              <a:t>Каждый запрос содержит достаточно информации для сервера для </a:t>
            </a:r>
            <a:r>
              <a:rPr lang="ru-RU" dirty="0" smtClean="0"/>
              <a:t>обработки без поддержки </a:t>
            </a:r>
            <a:r>
              <a:rPr lang="ru-RU" dirty="0" smtClean="0"/>
              <a:t>состояния</a:t>
            </a:r>
            <a:endParaRPr lang="en-US" dirty="0" smtClean="0"/>
          </a:p>
          <a:p>
            <a:pPr marL="0" indent="0">
              <a:buNone/>
            </a:pPr>
            <a:endParaRPr lang="en-US" sz="1300" dirty="0" smtClean="0"/>
          </a:p>
          <a:p>
            <a:pPr marL="0" indent="0">
              <a:buNone/>
            </a:pPr>
            <a:r>
              <a:rPr lang="en-US" dirty="0" smtClean="0"/>
              <a:t>•  Cacheable: </a:t>
            </a:r>
            <a:r>
              <a:rPr lang="ru-RU" dirty="0"/>
              <a:t>Ответы сервера содержат достаточно информации, чтобы позволить клиентам принимать разумные решения относительно хранения </a:t>
            </a:r>
            <a:r>
              <a:rPr lang="ru-RU" dirty="0" smtClean="0"/>
              <a:t>данных</a:t>
            </a:r>
            <a:endParaRPr lang="en-US" dirty="0" smtClean="0"/>
          </a:p>
          <a:p>
            <a:pPr marL="0" indent="0">
              <a:buNone/>
            </a:pPr>
            <a:endParaRPr lang="ru-RU" sz="1300" dirty="0" smtClean="0"/>
          </a:p>
          <a:p>
            <a:pPr marL="0" indent="0">
              <a:buNone/>
            </a:pPr>
            <a:r>
              <a:rPr lang="en-US" dirty="0" smtClean="0"/>
              <a:t>•  Uniform interface: </a:t>
            </a:r>
            <a:r>
              <a:rPr lang="ru-RU" dirty="0" smtClean="0"/>
              <a:t>URI </a:t>
            </a:r>
            <a:r>
              <a:rPr lang="ru-RU" dirty="0"/>
              <a:t>однозначно определяют ресурсы, и гиперссылки позволяют API быть </a:t>
            </a:r>
            <a:r>
              <a:rPr lang="ru-RU" dirty="0" smtClean="0"/>
              <a:t>обнаруженным</a:t>
            </a:r>
            <a:endParaRPr lang="en-US" dirty="0" smtClean="0"/>
          </a:p>
          <a:p>
            <a:pPr marL="0" indent="0">
              <a:buNone/>
            </a:pPr>
            <a:endParaRPr lang="ru-RU" sz="1300" dirty="0" smtClean="0"/>
          </a:p>
          <a:p>
            <a:pPr marL="0" indent="0">
              <a:buNone/>
            </a:pPr>
            <a:r>
              <a:rPr lang="en-US" dirty="0" smtClean="0"/>
              <a:t>•  Layered:</a:t>
            </a:r>
            <a:r>
              <a:rPr lang="ru-RU" dirty="0" smtClean="0"/>
              <a:t> Каждый </a:t>
            </a:r>
            <a:r>
              <a:rPr lang="ru-RU" dirty="0"/>
              <a:t>ресурс API обеспечивает разумный уровень детализации</a:t>
            </a:r>
          </a:p>
        </p:txBody>
      </p:sp>
    </p:spTree>
    <p:extLst>
      <p:ext uri="{BB962C8B-B14F-4D97-AF65-F5344CB8AC3E}">
        <p14:creationId xmlns:p14="http://schemas.microsoft.com/office/powerpoint/2010/main" val="273840545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0070C0"/>
                </a:solidFill>
              </a:rPr>
              <a:t>Модель завершенности </a:t>
            </a:r>
            <a:r>
              <a:rPr lang="ru-RU" dirty="0" smtClean="0">
                <a:solidFill>
                  <a:srgbClr val="0070C0"/>
                </a:solidFill>
              </a:rPr>
              <a:t>Ричардсона</a:t>
            </a:r>
            <a:endParaRPr lang="ru-RU" dirty="0">
              <a:solidFill>
                <a:srgbClr val="0070C0"/>
              </a:solidFill>
            </a:endParaRPr>
          </a:p>
        </p:txBody>
      </p:sp>
      <p:sp>
        <p:nvSpPr>
          <p:cNvPr id="3" name="Объект 2"/>
          <p:cNvSpPr>
            <a:spLocks noGrp="1"/>
          </p:cNvSpPr>
          <p:nvPr>
            <p:ph idx="1"/>
          </p:nvPr>
        </p:nvSpPr>
        <p:spPr>
          <a:xfrm>
            <a:off x="457200" y="3573016"/>
            <a:ext cx="8229600" cy="2265115"/>
          </a:xfrm>
        </p:spPr>
        <p:txBody>
          <a:bodyPr>
            <a:normAutofit fontScale="92500" lnSpcReduction="10000"/>
          </a:bodyPr>
          <a:lstStyle/>
          <a:p>
            <a:pPr>
              <a:lnSpc>
                <a:spcPct val="150000"/>
              </a:lnSpc>
            </a:pPr>
            <a:r>
              <a:rPr lang="ru-RU" dirty="0" smtClean="0"/>
              <a:t>Уровень </a:t>
            </a:r>
            <a:r>
              <a:rPr lang="en-US" dirty="0" smtClean="0"/>
              <a:t>0 – HTTP</a:t>
            </a:r>
          </a:p>
          <a:p>
            <a:pPr>
              <a:lnSpc>
                <a:spcPct val="150000"/>
              </a:lnSpc>
            </a:pPr>
            <a:r>
              <a:rPr lang="ru-RU" dirty="0"/>
              <a:t>Уровень </a:t>
            </a:r>
            <a:r>
              <a:rPr lang="en-US" dirty="0" smtClean="0"/>
              <a:t>1 – </a:t>
            </a:r>
            <a:r>
              <a:rPr lang="ru-RU" dirty="0"/>
              <a:t>р</a:t>
            </a:r>
            <a:r>
              <a:rPr lang="ru-RU" dirty="0" smtClean="0"/>
              <a:t>есурсы</a:t>
            </a:r>
            <a:endParaRPr lang="en-US" dirty="0" smtClean="0"/>
          </a:p>
          <a:p>
            <a:pPr>
              <a:lnSpc>
                <a:spcPct val="150000"/>
              </a:lnSpc>
            </a:pPr>
            <a:r>
              <a:rPr lang="ru-RU" dirty="0"/>
              <a:t>Уровень </a:t>
            </a:r>
            <a:r>
              <a:rPr lang="en-US" dirty="0" smtClean="0"/>
              <a:t>2 –</a:t>
            </a:r>
            <a:r>
              <a:rPr lang="ru-RU" dirty="0" smtClean="0"/>
              <a:t> методы </a:t>
            </a:r>
            <a:r>
              <a:rPr lang="en-US" dirty="0" smtClean="0"/>
              <a:t>HTTP </a:t>
            </a:r>
          </a:p>
          <a:p>
            <a:pPr>
              <a:lnSpc>
                <a:spcPct val="150000"/>
              </a:lnSpc>
            </a:pPr>
            <a:r>
              <a:rPr lang="ru-RU" dirty="0"/>
              <a:t>Уровень </a:t>
            </a:r>
            <a:r>
              <a:rPr lang="en-US" dirty="0" smtClean="0"/>
              <a:t>3 – </a:t>
            </a:r>
            <a:r>
              <a:rPr lang="en-US" dirty="0"/>
              <a:t>hypermedia-</a:t>
            </a:r>
            <a:r>
              <a:rPr lang="ru-RU" dirty="0" smtClean="0"/>
              <a:t>контролы</a:t>
            </a:r>
            <a:endParaRPr lang="ru-RU" dirty="0"/>
          </a:p>
        </p:txBody>
      </p:sp>
      <p:sp>
        <p:nvSpPr>
          <p:cNvPr id="4" name="Объект 2"/>
          <p:cNvSpPr txBox="1">
            <a:spLocks/>
          </p:cNvSpPr>
          <p:nvPr/>
        </p:nvSpPr>
        <p:spPr>
          <a:xfrm>
            <a:off x="457200" y="1600201"/>
            <a:ext cx="8229600" cy="2044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47675">
              <a:buNone/>
            </a:pPr>
            <a:r>
              <a:rPr lang="ru-RU" sz="2200" dirty="0" smtClean="0"/>
              <a:t>Леонард Ричардсон известен </a:t>
            </a:r>
            <a:r>
              <a:rPr lang="ru-RU" sz="2200" dirty="0"/>
              <a:t>тем, что определил четыре уровня, оцениваемые от 0 до 3, которые описывают уровень </a:t>
            </a:r>
            <a:r>
              <a:rPr lang="ru-RU" sz="2200" dirty="0" err="1" smtClean="0"/>
              <a:t>RESTful</a:t>
            </a:r>
            <a:r>
              <a:rPr lang="ru-RU" sz="2200" dirty="0"/>
              <a:t> </a:t>
            </a:r>
            <a:r>
              <a:rPr lang="ru-RU" sz="2200" dirty="0" smtClean="0"/>
              <a:t>полноты веб-API</a:t>
            </a:r>
            <a:r>
              <a:rPr lang="ru-RU" sz="2200" dirty="0"/>
              <a:t>. Каждый уровень требует дополнительной работы </a:t>
            </a:r>
            <a:r>
              <a:rPr lang="ru-RU" sz="2200" dirty="0" smtClean="0"/>
              <a:t>над API</a:t>
            </a:r>
            <a:r>
              <a:rPr lang="ru-RU" sz="2200" dirty="0"/>
              <a:t>, но также и предоставляет дополнительные преимущества</a:t>
            </a:r>
            <a:r>
              <a:rPr lang="ru-RU" sz="2200" dirty="0" smtClean="0"/>
              <a:t>.</a:t>
            </a:r>
            <a:endParaRPr lang="en-US" sz="2200" dirty="0" smtClean="0"/>
          </a:p>
        </p:txBody>
      </p:sp>
    </p:spTree>
    <p:extLst>
      <p:ext uri="{BB962C8B-B14F-4D97-AF65-F5344CB8AC3E}">
        <p14:creationId xmlns:p14="http://schemas.microsoft.com/office/powerpoint/2010/main" val="6107233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Версионирование </a:t>
            </a:r>
            <a:r>
              <a:rPr lang="en-US" dirty="0" smtClean="0">
                <a:solidFill>
                  <a:srgbClr val="0070C0"/>
                </a:solidFill>
              </a:rPr>
              <a:t>API</a:t>
            </a:r>
            <a:endParaRPr lang="ru-RU" dirty="0">
              <a:solidFill>
                <a:srgbClr val="0070C0"/>
              </a:solidFill>
            </a:endParaRPr>
          </a:p>
        </p:txBody>
      </p:sp>
      <p:sp>
        <p:nvSpPr>
          <p:cNvPr id="3" name="Объект 2"/>
          <p:cNvSpPr>
            <a:spLocks noGrp="1"/>
          </p:cNvSpPr>
          <p:nvPr>
            <p:ph idx="1"/>
          </p:nvPr>
        </p:nvSpPr>
        <p:spPr/>
        <p:txBody>
          <a:bodyPr>
            <a:normAutofit fontScale="85000" lnSpcReduction="10000"/>
          </a:bodyPr>
          <a:lstStyle/>
          <a:p>
            <a:r>
              <a:rPr lang="ru-RU" dirty="0"/>
              <a:t>Если сторонние клиенты используют ваш API, вы можете использовать управление версиями API, чтобы избежать повреждающие изменения при обновлении своего приложения</a:t>
            </a:r>
            <a:r>
              <a:rPr lang="en-US" dirty="0" smtClean="0"/>
              <a:t>.</a:t>
            </a:r>
          </a:p>
          <a:p>
            <a:endParaRPr lang="en-US" dirty="0" smtClean="0"/>
          </a:p>
          <a:p>
            <a:r>
              <a:rPr lang="ru-RU" dirty="0"/>
              <a:t>Управление версиями API часто является вопросом создания ряда стабильных ресурсов, доступных под </a:t>
            </a:r>
            <a:r>
              <a:rPr lang="ru-RU" dirty="0" err="1"/>
              <a:t>субдоменами</a:t>
            </a:r>
            <a:r>
              <a:rPr lang="ru-RU" dirty="0"/>
              <a:t>. Например, </a:t>
            </a:r>
            <a:r>
              <a:rPr lang="ru-RU" dirty="0" err="1"/>
              <a:t>GitLab</a:t>
            </a:r>
            <a:r>
              <a:rPr lang="ru-RU" dirty="0"/>
              <a:t> поддерживает три версии своего </a:t>
            </a:r>
            <a:r>
              <a:rPr lang="ru-RU" dirty="0" smtClean="0"/>
              <a:t>API</a:t>
            </a:r>
            <a:r>
              <a:rPr lang="ru-RU" dirty="0"/>
              <a:t> </a:t>
            </a:r>
            <a:r>
              <a:rPr lang="ru-RU" dirty="0" smtClean="0"/>
              <a:t>(например, </a:t>
            </a:r>
            <a:r>
              <a:rPr lang="en-US" dirty="0" smtClean="0"/>
              <a:t>https://example/api/v3</a:t>
            </a:r>
            <a:r>
              <a:rPr lang="ru-RU" dirty="0" smtClean="0"/>
              <a:t>)</a:t>
            </a:r>
            <a:r>
              <a:rPr lang="en-US" dirty="0" smtClean="0"/>
              <a:t>.</a:t>
            </a:r>
            <a:r>
              <a:rPr lang="ru-RU" dirty="0"/>
              <a:t> Как </a:t>
            </a:r>
            <a:r>
              <a:rPr lang="ru-RU" dirty="0" smtClean="0"/>
              <a:t>и многие архитектурные решения </a:t>
            </a:r>
            <a:r>
              <a:rPr lang="ru-RU" dirty="0"/>
              <a:t>в программном обеспечении, управление версиями - компромисс</a:t>
            </a:r>
            <a:r>
              <a:rPr lang="en-US" dirty="0" smtClean="0"/>
              <a:t>.</a:t>
            </a:r>
          </a:p>
          <a:p>
            <a:endParaRPr lang="en-US" dirty="0" smtClean="0"/>
          </a:p>
          <a:p>
            <a:r>
              <a:rPr lang="ru-RU" dirty="0" smtClean="0"/>
              <a:t>Выделение версий требует больше работы при создании API </a:t>
            </a:r>
            <a:r>
              <a:rPr lang="ru-RU" dirty="0"/>
              <a:t>и </a:t>
            </a:r>
            <a:r>
              <a:rPr lang="ru-RU" dirty="0" smtClean="0"/>
              <a:t>идентификацию повреждающих </a:t>
            </a:r>
            <a:r>
              <a:rPr lang="ru-RU" dirty="0"/>
              <a:t>изменения в API. Часто, добавление новых полей не будет </a:t>
            </a:r>
            <a:r>
              <a:rPr lang="ru-RU" dirty="0" smtClean="0"/>
              <a:t>таким </a:t>
            </a:r>
            <a:r>
              <a:rPr lang="ru-RU" dirty="0"/>
              <a:t>же </a:t>
            </a:r>
            <a:r>
              <a:rPr lang="ru-RU" dirty="0" smtClean="0"/>
              <a:t>проблематичным, </a:t>
            </a:r>
            <a:r>
              <a:rPr lang="ru-RU" dirty="0"/>
              <a:t>как удаление или преобразование результатов объекта API или запросов</a:t>
            </a:r>
            <a:r>
              <a:rPr lang="en-US" dirty="0" smtClean="0"/>
              <a:t>.</a:t>
            </a:r>
            <a:endParaRPr lang="ru-RU" dirty="0"/>
          </a:p>
        </p:txBody>
      </p:sp>
    </p:spTree>
    <p:extLst>
      <p:ext uri="{BB962C8B-B14F-4D97-AF65-F5344CB8AC3E}">
        <p14:creationId xmlns:p14="http://schemas.microsoft.com/office/powerpoint/2010/main" val="140767124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70C0"/>
                </a:solidFill>
              </a:rPr>
              <a:t>HTTP </a:t>
            </a:r>
            <a:r>
              <a:rPr lang="ru-RU" dirty="0" smtClean="0">
                <a:solidFill>
                  <a:srgbClr val="0070C0"/>
                </a:solidFill>
              </a:rPr>
              <a:t>коды</a:t>
            </a:r>
            <a:endParaRPr lang="ru-RU" dirty="0">
              <a:solidFill>
                <a:srgbClr val="0070C0"/>
              </a:solidFill>
            </a:endParaRPr>
          </a:p>
        </p:txBody>
      </p:sp>
      <p:graphicFrame>
        <p:nvGraphicFramePr>
          <p:cNvPr id="6" name="Таблица 5"/>
          <p:cNvGraphicFramePr>
            <a:graphicFrameLocks noGrp="1"/>
          </p:cNvGraphicFramePr>
          <p:nvPr>
            <p:extLst>
              <p:ext uri="{D42A27DB-BD31-4B8C-83A1-F6EECF244321}">
                <p14:modId xmlns:p14="http://schemas.microsoft.com/office/powerpoint/2010/main" val="633549422"/>
              </p:ext>
            </p:extLst>
          </p:nvPr>
        </p:nvGraphicFramePr>
        <p:xfrm>
          <a:off x="467544" y="1628800"/>
          <a:ext cx="8147248" cy="4119880"/>
        </p:xfrm>
        <a:graphic>
          <a:graphicData uri="http://schemas.openxmlformats.org/drawingml/2006/table">
            <a:tbl>
              <a:tblPr firstRow="1" bandRow="1">
                <a:tableStyleId>{BC89EF96-8CEA-46FF-86C4-4CE0E7609802}</a:tableStyleId>
              </a:tblPr>
              <a:tblGrid>
                <a:gridCol w="2602632"/>
                <a:gridCol w="5544616"/>
              </a:tblGrid>
              <a:tr h="370840">
                <a:tc>
                  <a:txBody>
                    <a:bodyPr/>
                    <a:lstStyle/>
                    <a:p>
                      <a:pPr algn="ctr"/>
                      <a:r>
                        <a:rPr lang="ru-RU" dirty="0" smtClean="0"/>
                        <a:t>Код</a:t>
                      </a:r>
                      <a:endParaRPr lang="ru-RU" dirty="0"/>
                    </a:p>
                  </a:txBody>
                  <a:tcPr/>
                </a:tc>
                <a:tc>
                  <a:txBody>
                    <a:bodyPr/>
                    <a:lstStyle/>
                    <a:p>
                      <a:pPr algn="ctr"/>
                      <a:r>
                        <a:rPr lang="ru-RU" dirty="0" smtClean="0"/>
                        <a:t>Значение</a:t>
                      </a:r>
                      <a:endParaRPr lang="ru-RU" dirty="0"/>
                    </a:p>
                  </a:txBody>
                  <a:tcPr/>
                </a:tc>
              </a:tr>
              <a:tr h="370840">
                <a:tc>
                  <a:txBody>
                    <a:bodyPr/>
                    <a:lstStyle/>
                    <a:p>
                      <a:r>
                        <a:rPr lang="en-US" dirty="0" smtClean="0"/>
                        <a:t>1xx – </a:t>
                      </a:r>
                      <a:r>
                        <a:rPr lang="ru-RU" dirty="0" smtClean="0"/>
                        <a:t>информационные</a:t>
                      </a:r>
                      <a:endParaRPr lang="ru-RU" dirty="0"/>
                    </a:p>
                  </a:txBody>
                  <a:tcPr/>
                </a:tc>
                <a:tc>
                  <a:txBody>
                    <a:bodyPr/>
                    <a:lstStyle/>
                    <a:p>
                      <a:r>
                        <a:rPr lang="ru-RU" dirty="0" smtClean="0"/>
                        <a:t>Коды, информирующие о процессе передачи.</a:t>
                      </a:r>
                      <a:endParaRPr lang="ru-RU" dirty="0"/>
                    </a:p>
                  </a:txBody>
                  <a:tcPr/>
                </a:tc>
              </a:tr>
              <a:tr h="370840">
                <a:tc>
                  <a:txBody>
                    <a:bodyPr/>
                    <a:lstStyle/>
                    <a:p>
                      <a:r>
                        <a:rPr lang="en-US" dirty="0" smtClean="0"/>
                        <a:t>2xx – </a:t>
                      </a:r>
                      <a:r>
                        <a:rPr lang="ru-RU" dirty="0" smtClean="0"/>
                        <a:t>успешно</a:t>
                      </a:r>
                      <a:endParaRPr lang="ru-RU" dirty="0"/>
                    </a:p>
                  </a:txBody>
                  <a:tcPr/>
                </a:tc>
                <a:tc>
                  <a:txBody>
                    <a:bodyPr/>
                    <a:lstStyle/>
                    <a:p>
                      <a:r>
                        <a:rPr lang="ru-RU" dirty="0" smtClean="0"/>
                        <a:t>Информируют</a:t>
                      </a:r>
                      <a:r>
                        <a:rPr lang="ru-RU" baseline="0" dirty="0" smtClean="0"/>
                        <a:t> </a:t>
                      </a:r>
                      <a:r>
                        <a:rPr lang="ru-RU" dirty="0" smtClean="0"/>
                        <a:t>о случаях успешного принятия и обработки запроса клиента</a:t>
                      </a:r>
                      <a:r>
                        <a:rPr lang="en-US" dirty="0" smtClean="0"/>
                        <a:t>.</a:t>
                      </a:r>
                      <a:endParaRPr lang="ru-RU" dirty="0"/>
                    </a:p>
                  </a:txBody>
                  <a:tcPr/>
                </a:tc>
              </a:tr>
              <a:tr h="370840">
                <a:tc>
                  <a:txBody>
                    <a:bodyPr/>
                    <a:lstStyle/>
                    <a:p>
                      <a:r>
                        <a:rPr lang="en-US" dirty="0" smtClean="0"/>
                        <a:t>3xx – </a:t>
                      </a:r>
                      <a:r>
                        <a:rPr lang="ru-RU" dirty="0" smtClean="0"/>
                        <a:t>перенаправление</a:t>
                      </a:r>
                      <a:endParaRPr lang="ru-RU" dirty="0"/>
                    </a:p>
                  </a:txBody>
                  <a:tcPr/>
                </a:tc>
                <a:tc>
                  <a:txBody>
                    <a:bodyPr/>
                    <a:lstStyle/>
                    <a:p>
                      <a:r>
                        <a:rPr lang="ru-RU" dirty="0" smtClean="0"/>
                        <a:t>Коды этого класса сообщают клиенту, что для успешного выполнения операции необходимо сделать другой запрос, как правило, по другому URI</a:t>
                      </a:r>
                      <a:r>
                        <a:rPr lang="en-US" dirty="0" smtClean="0"/>
                        <a:t>.</a:t>
                      </a:r>
                      <a:endParaRPr lang="ru-RU" dirty="0"/>
                    </a:p>
                  </a:txBody>
                  <a:tcPr/>
                </a:tc>
              </a:tr>
              <a:tr h="370840">
                <a:tc>
                  <a:txBody>
                    <a:bodyPr/>
                    <a:lstStyle/>
                    <a:p>
                      <a:r>
                        <a:rPr lang="en-US" dirty="0" smtClean="0"/>
                        <a:t>4xx – </a:t>
                      </a:r>
                      <a:r>
                        <a:rPr lang="ru-RU" dirty="0" smtClean="0"/>
                        <a:t>ошибка клиента</a:t>
                      </a:r>
                      <a:endParaRPr lang="ru-RU" dirty="0"/>
                    </a:p>
                  </a:txBody>
                  <a:tcPr/>
                </a:tc>
                <a:tc>
                  <a:txBody>
                    <a:bodyPr/>
                    <a:lstStyle/>
                    <a:p>
                      <a:r>
                        <a:rPr lang="ru-RU" dirty="0" smtClean="0"/>
                        <a:t>Класс кодов предназначен для указания ошибок со стороны клиента</a:t>
                      </a:r>
                      <a:r>
                        <a:rPr lang="en-US" dirty="0" smtClean="0"/>
                        <a:t>.</a:t>
                      </a:r>
                      <a:endParaRPr lang="ru-RU" dirty="0"/>
                    </a:p>
                  </a:txBody>
                  <a:tcPr/>
                </a:tc>
              </a:tr>
              <a:tr h="370840">
                <a:tc>
                  <a:txBody>
                    <a:bodyPr/>
                    <a:lstStyle/>
                    <a:p>
                      <a:r>
                        <a:rPr lang="en-US" dirty="0" smtClean="0"/>
                        <a:t>5xx – </a:t>
                      </a:r>
                      <a:r>
                        <a:rPr lang="ru-RU" dirty="0" smtClean="0"/>
                        <a:t>ошибка сервера</a:t>
                      </a:r>
                      <a:endParaRPr lang="ru-RU" dirty="0"/>
                    </a:p>
                  </a:txBody>
                  <a:tcPr/>
                </a:tc>
                <a:tc>
                  <a:txBody>
                    <a:bodyPr/>
                    <a:lstStyle/>
                    <a:p>
                      <a:r>
                        <a:rPr lang="ru-RU" dirty="0" smtClean="0"/>
                        <a:t>Коды выделены под случаи неудачного выполнения операции по вине сервера.</a:t>
                      </a:r>
                      <a:endParaRPr lang="ru-RU" dirty="0"/>
                    </a:p>
                  </a:txBody>
                  <a:tcPr/>
                </a:tc>
              </a:tr>
            </a:tbl>
          </a:graphicData>
        </a:graphic>
      </p:graphicFrame>
    </p:spTree>
    <p:extLst>
      <p:ext uri="{BB962C8B-B14F-4D97-AF65-F5344CB8AC3E}">
        <p14:creationId xmlns:p14="http://schemas.microsoft.com/office/powerpoint/2010/main" val="341146440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Веб-</a:t>
            </a:r>
            <a:r>
              <a:rPr lang="ru-RU" dirty="0" err="1" smtClean="0">
                <a:solidFill>
                  <a:srgbClr val="0070C0"/>
                </a:solidFill>
              </a:rPr>
              <a:t>фреймворки</a:t>
            </a:r>
            <a:endParaRPr lang="ru-RU" dirty="0">
              <a:solidFill>
                <a:srgbClr val="0070C0"/>
              </a:solidFill>
            </a:endParaRPr>
          </a:p>
        </p:txBody>
      </p:sp>
      <p:sp>
        <p:nvSpPr>
          <p:cNvPr id="3" name="Объект 2"/>
          <p:cNvSpPr>
            <a:spLocks noGrp="1"/>
          </p:cNvSpPr>
          <p:nvPr>
            <p:ph idx="1"/>
          </p:nvPr>
        </p:nvSpPr>
        <p:spPr/>
        <p:txBody>
          <a:bodyPr/>
          <a:lstStyle/>
          <a:p>
            <a:r>
              <a:rPr lang="en-US" dirty="0" smtClean="0"/>
              <a:t>Spring - </a:t>
            </a:r>
            <a:r>
              <a:rPr lang="en-US" dirty="0" smtClean="0">
                <a:hlinkClick r:id="rId2"/>
              </a:rPr>
              <a:t>https://spring.io/</a:t>
            </a:r>
            <a:endParaRPr lang="en-US" dirty="0" smtClean="0"/>
          </a:p>
          <a:p>
            <a:r>
              <a:rPr lang="en-US" dirty="0" smtClean="0"/>
              <a:t>Django - </a:t>
            </a:r>
            <a:r>
              <a:rPr lang="en-US" dirty="0" smtClean="0">
                <a:hlinkClick r:id="rId3"/>
              </a:rPr>
              <a:t>https://www.djangoproject.com/</a:t>
            </a:r>
            <a:endParaRPr lang="en-US" dirty="0" smtClean="0"/>
          </a:p>
          <a:p>
            <a:r>
              <a:rPr lang="en-US" dirty="0" err="1" smtClean="0"/>
              <a:t>ASP.Net</a:t>
            </a:r>
            <a:r>
              <a:rPr lang="en-US" dirty="0" smtClean="0"/>
              <a:t> Web </a:t>
            </a:r>
            <a:r>
              <a:rPr lang="en-US" dirty="0" smtClean="0"/>
              <a:t>API - </a:t>
            </a:r>
            <a:r>
              <a:rPr lang="en-US" dirty="0" smtClean="0">
                <a:hlinkClick r:id="rId4"/>
              </a:rPr>
              <a:t>http://www.asp.net/</a:t>
            </a:r>
            <a:endParaRPr lang="en-US" dirty="0" smtClean="0"/>
          </a:p>
          <a:p>
            <a:r>
              <a:rPr lang="en-US" dirty="0" smtClean="0"/>
              <a:t>Node.js - </a:t>
            </a:r>
            <a:r>
              <a:rPr lang="en-US" dirty="0" smtClean="0">
                <a:hlinkClick r:id="rId5"/>
              </a:rPr>
              <a:t>https://nodejs.org/en</a:t>
            </a:r>
            <a:r>
              <a:rPr lang="en-US" dirty="0" smtClean="0">
                <a:hlinkClick r:id="rId5"/>
              </a:rPr>
              <a:t>/</a:t>
            </a:r>
            <a:endParaRPr lang="en-US" dirty="0" smtClean="0"/>
          </a:p>
          <a:p>
            <a:r>
              <a:rPr lang="en-US" dirty="0"/>
              <a:t>RAILS - </a:t>
            </a:r>
            <a:r>
              <a:rPr lang="en-US" dirty="0">
                <a:hlinkClick r:id="rId6"/>
              </a:rPr>
              <a:t>http://rubyonrails.org/</a:t>
            </a:r>
            <a:endParaRPr lang="ru-RU" dirty="0"/>
          </a:p>
          <a:p>
            <a:r>
              <a:rPr lang="en-US" dirty="0"/>
              <a:t>Phoenix - </a:t>
            </a:r>
            <a:r>
              <a:rPr lang="en-US" dirty="0">
                <a:hlinkClick r:id="rId7"/>
              </a:rPr>
              <a:t>http://www.phoenixframework.org/</a:t>
            </a:r>
            <a:endParaRPr lang="en-US" dirty="0"/>
          </a:p>
          <a:p>
            <a:endParaRPr lang="en-US" dirty="0" smtClean="0"/>
          </a:p>
        </p:txBody>
      </p:sp>
    </p:spTree>
    <p:extLst>
      <p:ext uri="{BB962C8B-B14F-4D97-AF65-F5344CB8AC3E}">
        <p14:creationId xmlns:p14="http://schemas.microsoft.com/office/powerpoint/2010/main" val="18963246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Практика</a:t>
            </a:r>
            <a:endParaRPr lang="ru-RU" dirty="0">
              <a:solidFill>
                <a:srgbClr val="0070C0"/>
              </a:solidFill>
            </a:endParaRPr>
          </a:p>
        </p:txBody>
      </p:sp>
      <p:sp>
        <p:nvSpPr>
          <p:cNvPr id="3" name="Объект 2"/>
          <p:cNvSpPr>
            <a:spLocks noGrp="1"/>
          </p:cNvSpPr>
          <p:nvPr>
            <p:ph idx="1"/>
          </p:nvPr>
        </p:nvSpPr>
        <p:spPr/>
        <p:txBody>
          <a:bodyPr/>
          <a:lstStyle/>
          <a:p>
            <a:pPr marL="0" indent="0">
              <a:buNone/>
            </a:pPr>
            <a:r>
              <a:rPr lang="ru-RU" dirty="0" smtClean="0"/>
              <a:t>Построение </a:t>
            </a:r>
            <a:r>
              <a:rPr lang="en-US" dirty="0" smtClean="0"/>
              <a:t>REST-</a:t>
            </a:r>
            <a:r>
              <a:rPr lang="ru-RU" dirty="0" smtClean="0"/>
              <a:t>сервиса на базе </a:t>
            </a:r>
            <a:r>
              <a:rPr lang="en-US" dirty="0" smtClean="0"/>
              <a:t>Spring Boot</a:t>
            </a:r>
          </a:p>
        </p:txBody>
      </p:sp>
    </p:spTree>
    <p:extLst>
      <p:ext uri="{BB962C8B-B14F-4D97-AF65-F5344CB8AC3E}">
        <p14:creationId xmlns:p14="http://schemas.microsoft.com/office/powerpoint/2010/main" val="10813198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rgbClr val="0070C0"/>
                </a:solidFill>
              </a:rPr>
              <a:t>Ссылки</a:t>
            </a:r>
            <a:endParaRPr lang="ru-RU" dirty="0">
              <a:solidFill>
                <a:srgbClr val="0070C0"/>
              </a:solidFill>
            </a:endParaRPr>
          </a:p>
        </p:txBody>
      </p:sp>
      <p:sp>
        <p:nvSpPr>
          <p:cNvPr id="3" name="Объект 2"/>
          <p:cNvSpPr>
            <a:spLocks noGrp="1"/>
          </p:cNvSpPr>
          <p:nvPr>
            <p:ph idx="1"/>
          </p:nvPr>
        </p:nvSpPr>
        <p:spPr/>
        <p:txBody>
          <a:bodyPr/>
          <a:lstStyle/>
          <a:p>
            <a:r>
              <a:rPr lang="en-US" dirty="0">
                <a:hlinkClick r:id="rId2"/>
              </a:rPr>
              <a:t>https://www.w3.org/TR/soap12/</a:t>
            </a:r>
            <a:endParaRPr lang="ru-RU" dirty="0" smtClean="0">
              <a:hlinkClick r:id="rId2"/>
            </a:endParaRPr>
          </a:p>
          <a:p>
            <a:r>
              <a:rPr lang="en-US" dirty="0" smtClean="0">
                <a:hlinkClick r:id="rId2"/>
              </a:rPr>
              <a:t>http</a:t>
            </a:r>
            <a:r>
              <a:rPr lang="en-US" dirty="0">
                <a:hlinkClick r:id="rId2"/>
              </a:rPr>
              <a:t>://</a:t>
            </a:r>
            <a:r>
              <a:rPr lang="en-US" dirty="0" smtClean="0">
                <a:hlinkClick r:id="rId2"/>
              </a:rPr>
              <a:t>www.quizful.net/post/soap-simple-object-access-protocol</a:t>
            </a:r>
            <a:endParaRPr lang="en-US" dirty="0">
              <a:hlinkClick r:id="rId2"/>
            </a:endParaRPr>
          </a:p>
          <a:p>
            <a:r>
              <a:rPr lang="en-US" dirty="0" smtClean="0">
                <a:hlinkClick r:id="rId2"/>
              </a:rPr>
              <a:t>http://www.restapitutorial.ru</a:t>
            </a:r>
            <a:r>
              <a:rPr lang="en-US" dirty="0" smtClean="0">
                <a:hlinkClick r:id="rId2"/>
              </a:rPr>
              <a:t>/</a:t>
            </a:r>
            <a:endParaRPr lang="ru-RU" dirty="0" smtClean="0"/>
          </a:p>
          <a:p>
            <a:endParaRPr lang="ru-RU" dirty="0" smtClean="0"/>
          </a:p>
          <a:p>
            <a:r>
              <a:rPr lang="en-US" dirty="0">
                <a:hlinkClick r:id="rId3"/>
              </a:rPr>
              <a:t>https://spring.io/guides/tutorials/bookmarks</a:t>
            </a:r>
            <a:r>
              <a:rPr lang="en-US" dirty="0" smtClean="0">
                <a:hlinkClick r:id="rId3"/>
              </a:rPr>
              <a:t>/</a:t>
            </a:r>
            <a:endParaRPr lang="ru-RU" dirty="0" smtClean="0"/>
          </a:p>
          <a:p>
            <a:r>
              <a:rPr lang="en-US" dirty="0">
                <a:hlinkClick r:id="rId4"/>
              </a:rPr>
              <a:t>http://</a:t>
            </a:r>
            <a:r>
              <a:rPr lang="en-US" dirty="0" smtClean="0">
                <a:hlinkClick r:id="rId4"/>
              </a:rPr>
              <a:t>www.dotnetjalps.com/2016/06/create-rest-webapi-aspnet-core.html</a:t>
            </a:r>
            <a:endParaRPr lang="ru-RU" dirty="0" smtClean="0"/>
          </a:p>
          <a:p>
            <a:endParaRPr lang="en-US" dirty="0"/>
          </a:p>
          <a:p>
            <a:endParaRPr lang="ru-RU" dirty="0" smtClean="0"/>
          </a:p>
          <a:p>
            <a:endParaRPr lang="en-US" dirty="0" smtClean="0"/>
          </a:p>
          <a:p>
            <a:endParaRPr lang="ru-RU" dirty="0"/>
          </a:p>
        </p:txBody>
      </p:sp>
    </p:spTree>
    <p:extLst>
      <p:ext uri="{BB962C8B-B14F-4D97-AF65-F5344CB8AC3E}">
        <p14:creationId xmlns:p14="http://schemas.microsoft.com/office/powerpoint/2010/main" val="9069846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70C0"/>
                </a:solidFill>
              </a:rPr>
              <a:t>SOA</a:t>
            </a:r>
            <a:endParaRPr lang="ru-RU" dirty="0">
              <a:solidFill>
                <a:srgbClr val="0070C0"/>
              </a:solidFill>
            </a:endParaRPr>
          </a:p>
        </p:txBody>
      </p:sp>
      <p:sp>
        <p:nvSpPr>
          <p:cNvPr id="3" name="Объект 2"/>
          <p:cNvSpPr>
            <a:spLocks noGrp="1"/>
          </p:cNvSpPr>
          <p:nvPr>
            <p:ph idx="1"/>
          </p:nvPr>
        </p:nvSpPr>
        <p:spPr/>
        <p:txBody>
          <a:bodyPr>
            <a:normAutofit lnSpcReduction="10000"/>
          </a:bodyPr>
          <a:lstStyle/>
          <a:p>
            <a:r>
              <a:rPr lang="en-US" dirty="0" smtClean="0"/>
              <a:t>Service-oriented</a:t>
            </a:r>
            <a:r>
              <a:rPr lang="ru-RU" dirty="0" smtClean="0"/>
              <a:t> </a:t>
            </a:r>
            <a:r>
              <a:rPr lang="en-US" dirty="0" smtClean="0"/>
              <a:t>architecture</a:t>
            </a:r>
            <a:r>
              <a:rPr lang="ru-RU" dirty="0" smtClean="0"/>
              <a:t> </a:t>
            </a:r>
            <a:r>
              <a:rPr lang="ru-RU" dirty="0"/>
              <a:t>— модульный подход к разработке программного обеспечения, основанный на использовании распределённых, слабо связанных </a:t>
            </a:r>
            <a:r>
              <a:rPr lang="ru-RU" dirty="0" smtClean="0"/>
              <a:t>заменяемых </a:t>
            </a:r>
            <a:r>
              <a:rPr lang="ru-RU" dirty="0"/>
              <a:t>компонентов, оснащённых стандартизированными интерфейсами для взаимодействия по стандартизированным протоколам</a:t>
            </a:r>
            <a:r>
              <a:rPr lang="ru-RU" dirty="0" smtClean="0"/>
              <a:t>.</a:t>
            </a:r>
            <a:endParaRPr lang="en-US" dirty="0" smtClean="0"/>
          </a:p>
          <a:p>
            <a:endParaRPr lang="en-US" dirty="0" smtClean="0"/>
          </a:p>
          <a:p>
            <a:r>
              <a:rPr lang="ru-RU" dirty="0"/>
              <a:t>Интерфейсы компонентов в сервис-ориентированной архитектуре инкапсулируют детали реализации </a:t>
            </a:r>
            <a:r>
              <a:rPr lang="ru-RU" dirty="0" smtClean="0"/>
              <a:t>от </a:t>
            </a:r>
            <a:r>
              <a:rPr lang="ru-RU" dirty="0"/>
              <a:t>остальных компонентов, таким образом обеспечивая комбинирование и многократное использование компонентов для построения сложных распределённых программных </a:t>
            </a:r>
            <a:r>
              <a:rPr lang="ru-RU" dirty="0" smtClean="0"/>
              <a:t>комплексов</a:t>
            </a:r>
            <a:r>
              <a:rPr lang="en-US" dirty="0"/>
              <a:t>.</a:t>
            </a:r>
            <a:endParaRPr lang="ru-RU" dirty="0"/>
          </a:p>
        </p:txBody>
      </p:sp>
    </p:spTree>
    <p:extLst>
      <p:ext uri="{BB962C8B-B14F-4D97-AF65-F5344CB8AC3E}">
        <p14:creationId xmlns:p14="http://schemas.microsoft.com/office/powerpoint/2010/main" val="281896231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70C0"/>
                </a:solidFill>
              </a:rPr>
              <a:t>W3C</a:t>
            </a:r>
            <a:endParaRPr lang="ru-RU" dirty="0">
              <a:solidFill>
                <a:srgbClr val="0070C0"/>
              </a:solidFill>
            </a:endParaRPr>
          </a:p>
        </p:txBody>
      </p:sp>
      <p:sp>
        <p:nvSpPr>
          <p:cNvPr id="3" name="Объект 2"/>
          <p:cNvSpPr>
            <a:spLocks noGrp="1"/>
          </p:cNvSpPr>
          <p:nvPr>
            <p:ph idx="1"/>
          </p:nvPr>
        </p:nvSpPr>
        <p:spPr/>
        <p:txBody>
          <a:bodyPr>
            <a:normAutofit/>
          </a:bodyPr>
          <a:lstStyle/>
          <a:p>
            <a:r>
              <a:rPr lang="en-US" dirty="0" smtClean="0"/>
              <a:t>World Wide Web Consortium – </a:t>
            </a:r>
            <a:r>
              <a:rPr lang="ru-RU" dirty="0" smtClean="0"/>
              <a:t>организация, разрабатывающая и внедряющая технологические стандарты для Всемирной паутины</a:t>
            </a:r>
            <a:r>
              <a:rPr lang="ru-RU" dirty="0" smtClean="0"/>
              <a:t>.</a:t>
            </a:r>
            <a:endParaRPr lang="en-US" dirty="0" smtClean="0"/>
          </a:p>
          <a:p>
            <a:endParaRPr lang="en-US" dirty="0" smtClean="0"/>
          </a:p>
          <a:p>
            <a:r>
              <a:rPr lang="ru-RU" dirty="0" smtClean="0"/>
              <a:t>Консорциум возглавляет сэр Тимоти Джон </a:t>
            </a:r>
            <a:r>
              <a:rPr lang="ru-RU" dirty="0" err="1" smtClean="0"/>
              <a:t>Бернерс</a:t>
            </a:r>
            <a:r>
              <a:rPr lang="ru-RU" dirty="0" smtClean="0"/>
              <a:t>-Ли, автор множества разработок в области информационных технологий</a:t>
            </a:r>
            <a:r>
              <a:rPr lang="ru-RU" dirty="0" smtClean="0"/>
              <a:t>.</a:t>
            </a:r>
            <a:endParaRPr lang="en-US" dirty="0" smtClean="0"/>
          </a:p>
          <a:p>
            <a:endParaRPr lang="en-US" dirty="0" smtClean="0"/>
          </a:p>
          <a:p>
            <a:r>
              <a:rPr lang="ru-RU" dirty="0" smtClean="0"/>
              <a:t>W3C разрабатывает для Интернета единые принципы и стандарты (называемые «рекомендациями», англ. W3C </a:t>
            </a:r>
            <a:r>
              <a:rPr lang="ru-RU" dirty="0" err="1" smtClean="0"/>
              <a:t>Recommendations</a:t>
            </a:r>
            <a:r>
              <a:rPr lang="ru-RU" dirty="0" smtClean="0"/>
              <a:t>), которые затем внедряются производителями программ и оборудования.</a:t>
            </a:r>
            <a:endParaRPr lang="ru-RU" dirty="0"/>
          </a:p>
        </p:txBody>
      </p:sp>
    </p:spTree>
    <p:extLst>
      <p:ext uri="{BB962C8B-B14F-4D97-AF65-F5344CB8AC3E}">
        <p14:creationId xmlns:p14="http://schemas.microsoft.com/office/powerpoint/2010/main" val="17730922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70C0"/>
                </a:solidFill>
              </a:rPr>
              <a:t>SOAP</a:t>
            </a:r>
            <a:endParaRPr lang="ru-RU" dirty="0">
              <a:solidFill>
                <a:srgbClr val="0070C0"/>
              </a:solidFill>
            </a:endParaRPr>
          </a:p>
        </p:txBody>
      </p:sp>
      <p:sp>
        <p:nvSpPr>
          <p:cNvPr id="3" name="Объект 2"/>
          <p:cNvSpPr>
            <a:spLocks noGrp="1"/>
          </p:cNvSpPr>
          <p:nvPr>
            <p:ph idx="1"/>
          </p:nvPr>
        </p:nvSpPr>
        <p:spPr/>
        <p:txBody>
          <a:bodyPr>
            <a:normAutofit lnSpcReduction="10000"/>
          </a:bodyPr>
          <a:lstStyle/>
          <a:p>
            <a:r>
              <a:rPr lang="en-US" dirty="0" smtClean="0"/>
              <a:t>SOAP </a:t>
            </a:r>
            <a:r>
              <a:rPr lang="ru-RU" dirty="0"/>
              <a:t>первоначально акроним </a:t>
            </a:r>
            <a:r>
              <a:rPr lang="ru-RU" dirty="0" smtClean="0"/>
              <a:t>для </a:t>
            </a:r>
            <a:r>
              <a:rPr lang="en-US" dirty="0" smtClean="0"/>
              <a:t>Simple Object Access Protocol</a:t>
            </a:r>
            <a:r>
              <a:rPr lang="ru-RU" dirty="0"/>
              <a:t> (до спецификации 1.2)</a:t>
            </a:r>
            <a:r>
              <a:rPr lang="en-US" dirty="0" smtClean="0"/>
              <a:t>. </a:t>
            </a:r>
            <a:endParaRPr lang="en-US" dirty="0" smtClean="0"/>
          </a:p>
          <a:p>
            <a:endParaRPr lang="en-US" dirty="0" smtClean="0"/>
          </a:p>
          <a:p>
            <a:r>
              <a:rPr lang="ru-RU" dirty="0"/>
              <a:t>От акронима отказались в </a:t>
            </a:r>
            <a:r>
              <a:rPr lang="en-US" dirty="0"/>
              <a:t>SOAP</a:t>
            </a:r>
            <a:r>
              <a:rPr lang="ru-RU" dirty="0"/>
              <a:t> версии 1.2, и теперь это – протокол связи для обмена структурированной информацией в децентрализованной, распределенной окружающей среде</a:t>
            </a:r>
            <a:r>
              <a:rPr lang="en-US" dirty="0" smtClean="0"/>
              <a:t>.</a:t>
            </a:r>
          </a:p>
          <a:p>
            <a:endParaRPr lang="en-US" dirty="0" smtClean="0"/>
          </a:p>
          <a:p>
            <a:r>
              <a:rPr lang="ru-RU" dirty="0"/>
              <a:t>Протокол </a:t>
            </a:r>
            <a:r>
              <a:rPr lang="ru-RU" dirty="0" smtClean="0"/>
              <a:t>SOAP </a:t>
            </a:r>
            <a:r>
              <a:rPr lang="ru-RU" dirty="0"/>
              <a:t>полагается</a:t>
            </a:r>
            <a:r>
              <a:rPr lang="ru-RU" dirty="0" smtClean="0"/>
              <a:t> </a:t>
            </a:r>
            <a:r>
              <a:rPr lang="ru-RU" dirty="0"/>
              <a:t>исключительно </a:t>
            </a:r>
            <a:r>
              <a:rPr lang="ru-RU" dirty="0" smtClean="0"/>
              <a:t>на </a:t>
            </a:r>
            <a:r>
              <a:rPr lang="ru-RU" dirty="0"/>
              <a:t>XML, и все его сообщения </a:t>
            </a:r>
            <a:r>
              <a:rPr lang="ru-RU" dirty="0" smtClean="0"/>
              <a:t>передаются в </a:t>
            </a:r>
            <a:r>
              <a:rPr lang="ru-RU" dirty="0"/>
              <a:t>формате XML</a:t>
            </a:r>
            <a:r>
              <a:rPr lang="en-US" dirty="0" smtClean="0"/>
              <a:t>.</a:t>
            </a:r>
          </a:p>
          <a:p>
            <a:endParaRPr lang="en-US" dirty="0" smtClean="0"/>
          </a:p>
          <a:p>
            <a:r>
              <a:rPr lang="ru-RU" dirty="0" smtClean="0"/>
              <a:t>Был разработан компанией </a:t>
            </a:r>
            <a:r>
              <a:rPr lang="en-US" dirty="0" smtClean="0"/>
              <a:t>Microsoft </a:t>
            </a:r>
            <a:r>
              <a:rPr lang="ru-RU" dirty="0" smtClean="0"/>
              <a:t>и стал рекомендован</a:t>
            </a:r>
            <a:r>
              <a:rPr lang="en-US" dirty="0" smtClean="0"/>
              <a:t> W3C </a:t>
            </a:r>
            <a:r>
              <a:rPr lang="ru-RU" dirty="0" smtClean="0"/>
              <a:t>в</a:t>
            </a:r>
            <a:r>
              <a:rPr lang="en-US" dirty="0" smtClean="0"/>
              <a:t> 2003.</a:t>
            </a:r>
            <a:endParaRPr lang="ru-RU" dirty="0"/>
          </a:p>
        </p:txBody>
      </p:sp>
    </p:spTree>
    <p:extLst>
      <p:ext uri="{BB962C8B-B14F-4D97-AF65-F5344CB8AC3E}">
        <p14:creationId xmlns:p14="http://schemas.microsoft.com/office/powerpoint/2010/main" val="413187978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70C0"/>
                </a:solidFill>
              </a:rPr>
              <a:t>XML</a:t>
            </a:r>
            <a:endParaRPr lang="ru-RU" dirty="0">
              <a:solidFill>
                <a:srgbClr val="0070C0"/>
              </a:solidFill>
            </a:endParaRPr>
          </a:p>
        </p:txBody>
      </p:sp>
      <p:sp>
        <p:nvSpPr>
          <p:cNvPr id="3" name="Объект 2"/>
          <p:cNvSpPr>
            <a:spLocks noGrp="1"/>
          </p:cNvSpPr>
          <p:nvPr>
            <p:ph idx="1"/>
          </p:nvPr>
        </p:nvSpPr>
        <p:spPr/>
        <p:txBody>
          <a:bodyPr>
            <a:normAutofit lnSpcReduction="10000"/>
          </a:bodyPr>
          <a:lstStyle/>
          <a:p>
            <a:pPr marL="0" indent="444500">
              <a:buNone/>
            </a:pPr>
            <a:r>
              <a:rPr lang="en-US" dirty="0"/>
              <a:t>&lt;?xml version="1.0"?&gt;</a:t>
            </a:r>
          </a:p>
          <a:p>
            <a:pPr marL="0" indent="444500">
              <a:buNone/>
            </a:pPr>
            <a:r>
              <a:rPr lang="en-US" dirty="0" smtClean="0"/>
              <a:t>&lt;</a:t>
            </a:r>
            <a:r>
              <a:rPr lang="en-US" dirty="0"/>
              <a:t>BOOK Name="Tomorrow won't be like yesterday</a:t>
            </a:r>
            <a:r>
              <a:rPr lang="en-US" dirty="0" smtClean="0"/>
              <a:t>"&gt;</a:t>
            </a:r>
          </a:p>
          <a:p>
            <a:pPr marL="0" indent="444500">
              <a:buNone/>
            </a:pPr>
            <a:r>
              <a:rPr lang="en-US" dirty="0" smtClean="0"/>
              <a:t>    &lt;Author&gt; </a:t>
            </a:r>
            <a:r>
              <a:rPr lang="en-US" dirty="0" err="1" smtClean="0"/>
              <a:t>Pres</a:t>
            </a:r>
            <a:r>
              <a:rPr lang="en-US" dirty="0" smtClean="0"/>
              <a:t> </a:t>
            </a:r>
            <a:r>
              <a:rPr lang="en-US" dirty="0" err="1"/>
              <a:t>Enttense</a:t>
            </a:r>
            <a:r>
              <a:rPr lang="en-US" dirty="0"/>
              <a:t> &lt;/Author</a:t>
            </a:r>
            <a:r>
              <a:rPr lang="en-US" dirty="0" smtClean="0"/>
              <a:t>&gt;</a:t>
            </a:r>
          </a:p>
          <a:p>
            <a:pPr marL="0" indent="444500">
              <a:buNone/>
            </a:pPr>
            <a:endParaRPr lang="en-US" dirty="0" smtClean="0"/>
          </a:p>
          <a:p>
            <a:pPr marL="0" indent="444500">
              <a:buNone/>
            </a:pPr>
            <a:r>
              <a:rPr lang="en-US" dirty="0" smtClean="0"/>
              <a:t>    &lt;</a:t>
            </a:r>
            <a:r>
              <a:rPr lang="en-US" dirty="0"/>
              <a:t>Abstract</a:t>
            </a:r>
            <a:r>
              <a:rPr lang="en-US" dirty="0" smtClean="0"/>
              <a:t>&gt;</a:t>
            </a:r>
          </a:p>
          <a:p>
            <a:pPr marL="0" indent="444500">
              <a:buNone/>
            </a:pPr>
            <a:r>
              <a:rPr lang="en-US" dirty="0" smtClean="0"/>
              <a:t>        If </a:t>
            </a:r>
            <a:r>
              <a:rPr lang="en-US" dirty="0"/>
              <a:t>you're worried about not getting enough done today, you're wasting your time. Don't lose your hair because your boss needs to play golf tomorrow. Golf can wait. It's a boring game anyway</a:t>
            </a:r>
            <a:r>
              <a:rPr lang="en-US" dirty="0" smtClean="0"/>
              <a:t>.</a:t>
            </a:r>
          </a:p>
          <a:p>
            <a:pPr marL="0" indent="444500">
              <a:buNone/>
            </a:pPr>
            <a:r>
              <a:rPr lang="en-US" dirty="0" smtClean="0"/>
              <a:t>    &lt;/</a:t>
            </a:r>
            <a:r>
              <a:rPr lang="en-US" dirty="0"/>
              <a:t>Abstract</a:t>
            </a:r>
            <a:r>
              <a:rPr lang="en-US" dirty="0" smtClean="0"/>
              <a:t>&gt;</a:t>
            </a:r>
          </a:p>
          <a:p>
            <a:pPr marL="0" indent="444500">
              <a:buNone/>
            </a:pPr>
            <a:endParaRPr lang="en-US" dirty="0"/>
          </a:p>
          <a:p>
            <a:pPr marL="0" indent="444500">
              <a:buNone/>
            </a:pPr>
            <a:r>
              <a:rPr lang="en-US" dirty="0" smtClean="0"/>
              <a:t>&lt;/</a:t>
            </a:r>
            <a:r>
              <a:rPr lang="en-US" dirty="0"/>
              <a:t>BOOK</a:t>
            </a:r>
            <a:r>
              <a:rPr lang="en-US" dirty="0" smtClean="0"/>
              <a:t>&gt;</a:t>
            </a:r>
          </a:p>
        </p:txBody>
      </p:sp>
    </p:spTree>
    <p:extLst>
      <p:ext uri="{BB962C8B-B14F-4D97-AF65-F5344CB8AC3E}">
        <p14:creationId xmlns:p14="http://schemas.microsoft.com/office/powerpoint/2010/main" val="27161423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anim calcmode="lin" valueType="num">
                                      <p:cBhvr>
                                        <p:cTn id="2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0070C0"/>
                </a:solidFill>
              </a:rPr>
              <a:t>SOAP </a:t>
            </a:r>
            <a:r>
              <a:rPr lang="en-US" dirty="0" smtClean="0">
                <a:solidFill>
                  <a:srgbClr val="0070C0"/>
                </a:solidFill>
              </a:rPr>
              <a:t>request</a:t>
            </a:r>
            <a:endParaRPr lang="ru-RU" dirty="0">
              <a:solidFill>
                <a:srgbClr val="0070C0"/>
              </a:solidFill>
            </a:endParaRPr>
          </a:p>
        </p:txBody>
      </p:sp>
      <p:sp>
        <p:nvSpPr>
          <p:cNvPr id="3" name="Объект 2"/>
          <p:cNvSpPr>
            <a:spLocks noGrp="1"/>
          </p:cNvSpPr>
          <p:nvPr>
            <p:ph idx="1"/>
          </p:nvPr>
        </p:nvSpPr>
        <p:spPr/>
        <p:txBody>
          <a:bodyPr>
            <a:normAutofit fontScale="85000" lnSpcReduction="20000"/>
          </a:bodyPr>
          <a:lstStyle/>
          <a:p>
            <a:pPr marL="0" indent="444500">
              <a:buNone/>
            </a:pPr>
            <a:r>
              <a:rPr lang="en-US" dirty="0"/>
              <a:t>POST /WSShakespeare.asmx </a:t>
            </a:r>
            <a:r>
              <a:rPr lang="en-US" dirty="0" smtClean="0"/>
              <a:t>HTTP/1.1</a:t>
            </a:r>
            <a:endParaRPr lang="ru-RU" dirty="0" smtClean="0"/>
          </a:p>
          <a:p>
            <a:pPr marL="0" indent="444500">
              <a:buNone/>
            </a:pPr>
            <a:r>
              <a:rPr lang="en-US" dirty="0" smtClean="0"/>
              <a:t>Host</a:t>
            </a:r>
            <a:r>
              <a:rPr lang="en-US" dirty="0"/>
              <a:t>: </a:t>
            </a:r>
            <a:r>
              <a:rPr lang="en-US" dirty="0" smtClean="0"/>
              <a:t>www.xmlme.com</a:t>
            </a:r>
            <a:endParaRPr lang="ru-RU" dirty="0" smtClean="0"/>
          </a:p>
          <a:p>
            <a:pPr marL="0" indent="444500">
              <a:buNone/>
            </a:pPr>
            <a:r>
              <a:rPr lang="en-US" dirty="0" smtClean="0"/>
              <a:t>Content-Type</a:t>
            </a:r>
            <a:r>
              <a:rPr lang="en-US" dirty="0"/>
              <a:t>: application/</a:t>
            </a:r>
            <a:r>
              <a:rPr lang="en-US" dirty="0" err="1"/>
              <a:t>soap+xml</a:t>
            </a:r>
            <a:r>
              <a:rPr lang="en-US" dirty="0"/>
              <a:t>; </a:t>
            </a:r>
            <a:r>
              <a:rPr lang="en-US" dirty="0" smtClean="0"/>
              <a:t>charset=utf-8</a:t>
            </a:r>
            <a:endParaRPr lang="ru-RU" dirty="0" smtClean="0"/>
          </a:p>
          <a:p>
            <a:pPr marL="0" indent="444500">
              <a:buNone/>
            </a:pPr>
            <a:r>
              <a:rPr lang="en-US" dirty="0" smtClean="0"/>
              <a:t>Content-Length</a:t>
            </a:r>
            <a:r>
              <a:rPr lang="en-US" dirty="0"/>
              <a:t>: </a:t>
            </a:r>
            <a:r>
              <a:rPr lang="en-US" dirty="0" smtClean="0"/>
              <a:t>length</a:t>
            </a:r>
            <a:endParaRPr lang="ru-RU" dirty="0" smtClean="0"/>
          </a:p>
          <a:p>
            <a:pPr marL="0" indent="444500">
              <a:buNone/>
            </a:pPr>
            <a:endParaRPr lang="ru-RU" dirty="0"/>
          </a:p>
          <a:p>
            <a:pPr marL="0" indent="444500">
              <a:buNone/>
            </a:pPr>
            <a:r>
              <a:rPr lang="en-US" dirty="0" smtClean="0"/>
              <a:t>&lt;?</a:t>
            </a:r>
            <a:r>
              <a:rPr lang="en-US" dirty="0"/>
              <a:t>xml version="1.0" encoding="utf-8</a:t>
            </a:r>
            <a:r>
              <a:rPr lang="en-US" dirty="0" smtClean="0"/>
              <a:t>"?&gt;</a:t>
            </a:r>
            <a:endParaRPr lang="ru-RU" dirty="0" smtClean="0"/>
          </a:p>
          <a:p>
            <a:pPr marL="0" indent="444500">
              <a:buNone/>
            </a:pPr>
            <a:r>
              <a:rPr lang="en-US" dirty="0" smtClean="0"/>
              <a:t>&lt;soap12:Envelope</a:t>
            </a:r>
            <a:r>
              <a:rPr lang="ru-RU" dirty="0"/>
              <a:t> </a:t>
            </a:r>
            <a:r>
              <a:rPr lang="en-US" dirty="0" err="1" smtClean="0"/>
              <a:t>xmlns:xsi</a:t>
            </a:r>
            <a:r>
              <a:rPr lang="en-US" dirty="0" smtClean="0"/>
              <a:t>="http</a:t>
            </a:r>
            <a:r>
              <a:rPr lang="en-US" dirty="0"/>
              <a:t>://</a:t>
            </a:r>
            <a:r>
              <a:rPr lang="en-US" dirty="0" smtClean="0"/>
              <a:t>www.w3.org/2001/XMLSchema-instance"</a:t>
            </a:r>
            <a:endParaRPr lang="ru-RU" dirty="0" smtClean="0"/>
          </a:p>
          <a:p>
            <a:pPr marL="0" indent="444500">
              <a:buNone/>
            </a:pPr>
            <a:r>
              <a:rPr lang="ru-RU" dirty="0" smtClean="0"/>
              <a:t>    </a:t>
            </a:r>
            <a:r>
              <a:rPr lang="en-US" dirty="0" err="1" smtClean="0"/>
              <a:t>xmlns:xsd</a:t>
            </a:r>
            <a:r>
              <a:rPr lang="en-US" dirty="0" smtClean="0"/>
              <a:t>="http</a:t>
            </a:r>
            <a:r>
              <a:rPr lang="en-US" dirty="0"/>
              <a:t>://</a:t>
            </a:r>
            <a:r>
              <a:rPr lang="en-US" dirty="0" smtClean="0"/>
              <a:t>www.w3.org/2001/XMLSchema"</a:t>
            </a:r>
            <a:endParaRPr lang="ru-RU" dirty="0" smtClean="0"/>
          </a:p>
          <a:p>
            <a:pPr marL="0" indent="444500">
              <a:buNone/>
            </a:pPr>
            <a:r>
              <a:rPr lang="ru-RU" dirty="0" smtClean="0"/>
              <a:t>    </a:t>
            </a:r>
            <a:r>
              <a:rPr lang="en-US" dirty="0" smtClean="0"/>
              <a:t>xmlns:soap12</a:t>
            </a:r>
            <a:r>
              <a:rPr lang="en-US" dirty="0"/>
              <a:t>="http://www.w3.org/2003/05/soap-envelope</a:t>
            </a:r>
            <a:r>
              <a:rPr lang="en-US" dirty="0" smtClean="0"/>
              <a:t>"&gt;</a:t>
            </a:r>
            <a:endParaRPr lang="ru-RU" dirty="0" smtClean="0"/>
          </a:p>
          <a:p>
            <a:pPr marL="0" indent="444500">
              <a:buNone/>
            </a:pPr>
            <a:r>
              <a:rPr lang="ru-RU" dirty="0" smtClean="0"/>
              <a:t>    </a:t>
            </a:r>
            <a:r>
              <a:rPr lang="en-US" dirty="0" smtClean="0"/>
              <a:t>&lt;</a:t>
            </a:r>
            <a:r>
              <a:rPr lang="en-US" dirty="0"/>
              <a:t>soap12:Body</a:t>
            </a:r>
            <a:r>
              <a:rPr lang="en-US" dirty="0" smtClean="0"/>
              <a:t>&gt;</a:t>
            </a:r>
            <a:endParaRPr lang="ru-RU" dirty="0" smtClean="0"/>
          </a:p>
          <a:p>
            <a:pPr marL="0" indent="444500">
              <a:buNone/>
            </a:pPr>
            <a:r>
              <a:rPr lang="ru-RU" dirty="0" smtClean="0"/>
              <a:t>        </a:t>
            </a:r>
            <a:r>
              <a:rPr lang="en-US" dirty="0" smtClean="0"/>
              <a:t>&lt;</a:t>
            </a:r>
            <a:r>
              <a:rPr lang="en-US" dirty="0" err="1"/>
              <a:t>GetSpeech</a:t>
            </a:r>
            <a:r>
              <a:rPr lang="en-US" dirty="0"/>
              <a:t> </a:t>
            </a:r>
            <a:r>
              <a:rPr lang="en-US" dirty="0" err="1"/>
              <a:t>xmlns</a:t>
            </a:r>
            <a:r>
              <a:rPr lang="en-US" dirty="0"/>
              <a:t>="http://xmlme.com/</a:t>
            </a:r>
            <a:r>
              <a:rPr lang="en-US" dirty="0" err="1"/>
              <a:t>WebServices</a:t>
            </a:r>
            <a:r>
              <a:rPr lang="en-US" dirty="0"/>
              <a:t>"&gt; </a:t>
            </a:r>
            <a:endParaRPr lang="ru-RU" dirty="0" smtClean="0"/>
          </a:p>
          <a:p>
            <a:pPr marL="0" indent="444500">
              <a:buNone/>
            </a:pPr>
            <a:r>
              <a:rPr lang="ru-RU" dirty="0" smtClean="0"/>
              <a:t>            </a:t>
            </a:r>
            <a:r>
              <a:rPr lang="en-US" dirty="0" smtClean="0"/>
              <a:t>&lt;</a:t>
            </a:r>
            <a:r>
              <a:rPr lang="en-US" dirty="0"/>
              <a:t>Request&gt;string&lt;/Request</a:t>
            </a:r>
            <a:r>
              <a:rPr lang="en-US" dirty="0" smtClean="0"/>
              <a:t>&gt;</a:t>
            </a:r>
            <a:endParaRPr lang="ru-RU" dirty="0" smtClean="0"/>
          </a:p>
          <a:p>
            <a:pPr marL="0" indent="444500">
              <a:buNone/>
            </a:pPr>
            <a:r>
              <a:rPr lang="ru-RU" dirty="0" smtClean="0"/>
              <a:t>        </a:t>
            </a:r>
            <a:r>
              <a:rPr lang="en-US" dirty="0" smtClean="0"/>
              <a:t>&lt;/</a:t>
            </a:r>
            <a:r>
              <a:rPr lang="en-US" dirty="0" err="1"/>
              <a:t>GetSpeech</a:t>
            </a:r>
            <a:r>
              <a:rPr lang="en-US" dirty="0" smtClean="0"/>
              <a:t>&gt;</a:t>
            </a:r>
            <a:endParaRPr lang="ru-RU" dirty="0" smtClean="0"/>
          </a:p>
          <a:p>
            <a:pPr marL="0" indent="444500">
              <a:buNone/>
            </a:pPr>
            <a:r>
              <a:rPr lang="ru-RU" dirty="0" smtClean="0"/>
              <a:t>    </a:t>
            </a:r>
            <a:r>
              <a:rPr lang="en-US" dirty="0" smtClean="0"/>
              <a:t>&lt;/</a:t>
            </a:r>
            <a:r>
              <a:rPr lang="en-US" dirty="0"/>
              <a:t>soap12:Body</a:t>
            </a:r>
            <a:r>
              <a:rPr lang="en-US" dirty="0" smtClean="0"/>
              <a:t>&gt;</a:t>
            </a:r>
            <a:endParaRPr lang="ru-RU" dirty="0" smtClean="0"/>
          </a:p>
          <a:p>
            <a:pPr marL="0" indent="444500">
              <a:buNone/>
            </a:pPr>
            <a:r>
              <a:rPr lang="en-US" dirty="0" smtClean="0"/>
              <a:t>&lt;/</a:t>
            </a:r>
            <a:r>
              <a:rPr lang="en-US" dirty="0"/>
              <a:t>soap12:Envelope&gt;</a:t>
            </a:r>
            <a:endParaRPr lang="en-US" dirty="0" smtClean="0"/>
          </a:p>
        </p:txBody>
      </p:sp>
    </p:spTree>
    <p:extLst>
      <p:ext uri="{BB962C8B-B14F-4D97-AF65-F5344CB8AC3E}">
        <p14:creationId xmlns:p14="http://schemas.microsoft.com/office/powerpoint/2010/main" val="27221773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500"/>
                                        <p:tgtEl>
                                          <p:spTgt spid="3">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70C0"/>
                </a:solidFill>
              </a:rPr>
              <a:t>REST</a:t>
            </a:r>
            <a:endParaRPr lang="ru-RU" dirty="0">
              <a:solidFill>
                <a:srgbClr val="0070C0"/>
              </a:solidFill>
            </a:endParaRPr>
          </a:p>
        </p:txBody>
      </p:sp>
      <p:sp>
        <p:nvSpPr>
          <p:cNvPr id="3" name="Объект 2"/>
          <p:cNvSpPr>
            <a:spLocks noGrp="1"/>
          </p:cNvSpPr>
          <p:nvPr>
            <p:ph idx="1"/>
          </p:nvPr>
        </p:nvSpPr>
        <p:spPr/>
        <p:txBody>
          <a:bodyPr>
            <a:normAutofit lnSpcReduction="10000"/>
          </a:bodyPr>
          <a:lstStyle/>
          <a:p>
            <a:r>
              <a:rPr lang="en-US" dirty="0" smtClean="0"/>
              <a:t>Representational State Transfer </a:t>
            </a:r>
            <a:r>
              <a:rPr lang="ru-RU" dirty="0"/>
              <a:t>архитектурный </a:t>
            </a:r>
            <a:r>
              <a:rPr lang="ru-RU" dirty="0" smtClean="0"/>
              <a:t>стиль для получения/обновления ресурсов </a:t>
            </a:r>
            <a:r>
              <a:rPr lang="ru-RU" dirty="0"/>
              <a:t>в распределенной компьютерной системе</a:t>
            </a:r>
            <a:r>
              <a:rPr lang="en-US" dirty="0" smtClean="0"/>
              <a:t>.</a:t>
            </a:r>
          </a:p>
          <a:p>
            <a:endParaRPr lang="en-US" dirty="0" smtClean="0"/>
          </a:p>
          <a:p>
            <a:r>
              <a:rPr lang="ru-RU" dirty="0" smtClean="0"/>
              <a:t>Основывается на кэшируемом клиент-серверном протоколе связи, </a:t>
            </a:r>
            <a:r>
              <a:rPr lang="ru-RU" dirty="0"/>
              <a:t>не </a:t>
            </a:r>
            <a:r>
              <a:rPr lang="ru-RU" dirty="0" smtClean="0"/>
              <a:t>сохраняющем состояния</a:t>
            </a:r>
            <a:r>
              <a:rPr lang="ru-RU" dirty="0" smtClean="0"/>
              <a:t>.</a:t>
            </a:r>
            <a:endParaRPr lang="en-US" dirty="0" smtClean="0"/>
          </a:p>
          <a:p>
            <a:endParaRPr lang="ru-RU" dirty="0" smtClean="0"/>
          </a:p>
          <a:p>
            <a:r>
              <a:rPr lang="ru-RU" dirty="0" smtClean="0"/>
              <a:t>Фактически во всех случаях </a:t>
            </a:r>
            <a:r>
              <a:rPr lang="ru-RU" dirty="0"/>
              <a:t>используется </a:t>
            </a:r>
            <a:r>
              <a:rPr lang="ru-RU" dirty="0" smtClean="0"/>
              <a:t>протокол HTTP</a:t>
            </a:r>
            <a:r>
              <a:rPr lang="en-US" dirty="0" smtClean="0"/>
              <a:t>.</a:t>
            </a:r>
          </a:p>
          <a:p>
            <a:endParaRPr lang="en-US" dirty="0" smtClean="0"/>
          </a:p>
          <a:p>
            <a:r>
              <a:rPr lang="en-US" dirty="0" smtClean="0"/>
              <a:t>REST </a:t>
            </a:r>
            <a:r>
              <a:rPr lang="ru-RU" dirty="0" smtClean="0"/>
              <a:t>был разработан </a:t>
            </a:r>
            <a:r>
              <a:rPr lang="en-US" dirty="0" smtClean="0"/>
              <a:t>W3C </a:t>
            </a:r>
            <a:r>
              <a:rPr lang="ru-RU" dirty="0" smtClean="0"/>
              <a:t>параллельно </a:t>
            </a:r>
            <a:r>
              <a:rPr lang="en-US" dirty="0" smtClean="0"/>
              <a:t>HTTP</a:t>
            </a:r>
            <a:r>
              <a:rPr lang="ru-RU" dirty="0" smtClean="0"/>
              <a:t> </a:t>
            </a:r>
            <a:r>
              <a:rPr lang="en-US" dirty="0" smtClean="0"/>
              <a:t>1.1</a:t>
            </a:r>
            <a:r>
              <a:rPr lang="ru-RU" dirty="0" smtClean="0"/>
              <a:t> и основан на существующей конструкции</a:t>
            </a:r>
            <a:r>
              <a:rPr lang="en-US" dirty="0" smtClean="0"/>
              <a:t> HTTP 1.0.</a:t>
            </a:r>
            <a:endParaRPr lang="ru-RU" dirty="0"/>
          </a:p>
        </p:txBody>
      </p:sp>
    </p:spTree>
    <p:extLst>
      <p:ext uri="{BB962C8B-B14F-4D97-AF65-F5344CB8AC3E}">
        <p14:creationId xmlns:p14="http://schemas.microsoft.com/office/powerpoint/2010/main" val="367235810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70C0"/>
                </a:solidFill>
              </a:rPr>
              <a:t>JSON</a:t>
            </a:r>
            <a:endParaRPr lang="ru-RU" dirty="0">
              <a:solidFill>
                <a:srgbClr val="0070C0"/>
              </a:solidFill>
            </a:endParaRPr>
          </a:p>
        </p:txBody>
      </p:sp>
      <p:sp>
        <p:nvSpPr>
          <p:cNvPr id="3" name="Объект 2"/>
          <p:cNvSpPr>
            <a:spLocks noGrp="1"/>
          </p:cNvSpPr>
          <p:nvPr>
            <p:ph idx="1"/>
          </p:nvPr>
        </p:nvSpPr>
        <p:spPr/>
        <p:txBody>
          <a:bodyPr>
            <a:normAutofit fontScale="92500" lnSpcReduction="20000"/>
          </a:bodyPr>
          <a:lstStyle/>
          <a:p>
            <a:pPr marL="0" indent="88900">
              <a:lnSpc>
                <a:spcPct val="150000"/>
              </a:lnSpc>
              <a:buNone/>
            </a:pPr>
            <a:r>
              <a:rPr lang="en-US" dirty="0" smtClean="0"/>
              <a:t>{</a:t>
            </a:r>
          </a:p>
          <a:p>
            <a:pPr marL="0" indent="444500">
              <a:lnSpc>
                <a:spcPct val="150000"/>
              </a:lnSpc>
              <a:buNone/>
            </a:pPr>
            <a:r>
              <a:rPr lang="en-US" dirty="0" smtClean="0"/>
              <a:t>"Book": {</a:t>
            </a:r>
          </a:p>
          <a:p>
            <a:pPr marL="0" indent="444500">
              <a:lnSpc>
                <a:spcPct val="150000"/>
              </a:lnSpc>
              <a:buNone/>
            </a:pPr>
            <a:r>
              <a:rPr lang="en-US" dirty="0" smtClean="0"/>
              <a:t>    "Name": "</a:t>
            </a:r>
            <a:r>
              <a:rPr lang="en-US" dirty="0"/>
              <a:t>Tomorrow won't be like </a:t>
            </a:r>
            <a:r>
              <a:rPr lang="en-US" dirty="0" smtClean="0"/>
              <a:t>yesterday",</a:t>
            </a:r>
          </a:p>
          <a:p>
            <a:pPr marL="0" indent="444500">
              <a:lnSpc>
                <a:spcPct val="150000"/>
              </a:lnSpc>
              <a:buNone/>
            </a:pPr>
            <a:r>
              <a:rPr lang="en-US" dirty="0" smtClean="0"/>
              <a:t>    "Author</a:t>
            </a:r>
            <a:r>
              <a:rPr lang="en-US" dirty="0"/>
              <a:t>"</a:t>
            </a:r>
            <a:r>
              <a:rPr lang="en-US" dirty="0" smtClean="0"/>
              <a:t>: </a:t>
            </a:r>
            <a:r>
              <a:rPr lang="en-US" dirty="0"/>
              <a:t>"</a:t>
            </a:r>
            <a:r>
              <a:rPr lang="en-US" dirty="0" err="1" smtClean="0"/>
              <a:t>Pres</a:t>
            </a:r>
            <a:r>
              <a:rPr lang="en-US" dirty="0" smtClean="0"/>
              <a:t> </a:t>
            </a:r>
            <a:r>
              <a:rPr lang="en-US" dirty="0" err="1" smtClean="0"/>
              <a:t>Enttense</a:t>
            </a:r>
            <a:r>
              <a:rPr lang="en-US" dirty="0" smtClean="0"/>
              <a:t>",</a:t>
            </a:r>
          </a:p>
          <a:p>
            <a:pPr marL="0" indent="444500">
              <a:lnSpc>
                <a:spcPct val="150000"/>
              </a:lnSpc>
              <a:buNone/>
            </a:pPr>
            <a:r>
              <a:rPr lang="en-US" dirty="0" smtClean="0"/>
              <a:t>    "Abstract": "If </a:t>
            </a:r>
            <a:r>
              <a:rPr lang="en-US" dirty="0"/>
              <a:t>you're worried about not getting enough done today, you're wasting your time. Don't lose your hair because your boss needs to play golf tomorrow. Golf can wait. It's a boring game anyway</a:t>
            </a:r>
            <a:r>
              <a:rPr lang="en-US" dirty="0" smtClean="0"/>
              <a:t>."</a:t>
            </a:r>
          </a:p>
          <a:p>
            <a:pPr marL="0" indent="444500">
              <a:lnSpc>
                <a:spcPct val="150000"/>
              </a:lnSpc>
              <a:buNone/>
            </a:pPr>
            <a:r>
              <a:rPr lang="en-US" dirty="0" smtClean="0"/>
              <a:t> }</a:t>
            </a:r>
          </a:p>
          <a:p>
            <a:pPr marL="0" indent="88900">
              <a:lnSpc>
                <a:spcPct val="150000"/>
              </a:lnSpc>
              <a:buNone/>
            </a:pPr>
            <a:r>
              <a:rPr lang="en-US" dirty="0"/>
              <a:t>}</a:t>
            </a:r>
          </a:p>
        </p:txBody>
      </p:sp>
    </p:spTree>
    <p:extLst>
      <p:ext uri="{BB962C8B-B14F-4D97-AF65-F5344CB8AC3E}">
        <p14:creationId xmlns:p14="http://schemas.microsoft.com/office/powerpoint/2010/main" val="24727085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solidFill>
                  <a:srgbClr val="0070C0"/>
                </a:solidFill>
              </a:rPr>
              <a:t>SOAP </a:t>
            </a:r>
            <a:r>
              <a:rPr lang="ru-RU" dirty="0">
                <a:solidFill>
                  <a:srgbClr val="0070C0"/>
                </a:solidFill>
              </a:rPr>
              <a:t>в сравнении с </a:t>
            </a:r>
            <a:r>
              <a:rPr lang="en-US" dirty="0" smtClean="0">
                <a:solidFill>
                  <a:srgbClr val="0070C0"/>
                </a:solidFill>
              </a:rPr>
              <a:t>REST</a:t>
            </a:r>
            <a:endParaRPr lang="ru-RU" dirty="0">
              <a:solidFill>
                <a:srgbClr val="0070C0"/>
              </a:solidFill>
            </a:endParaRPr>
          </a:p>
        </p:txBody>
      </p:sp>
      <p:sp>
        <p:nvSpPr>
          <p:cNvPr id="3" name="Объект 2"/>
          <p:cNvSpPr>
            <a:spLocks noGrp="1"/>
          </p:cNvSpPr>
          <p:nvPr>
            <p:ph idx="1"/>
          </p:nvPr>
        </p:nvSpPr>
        <p:spPr/>
        <p:txBody>
          <a:bodyPr>
            <a:normAutofit fontScale="92500" lnSpcReduction="10000"/>
          </a:bodyPr>
          <a:lstStyle/>
          <a:p>
            <a:pPr marL="0" indent="444500">
              <a:buNone/>
            </a:pPr>
            <a:r>
              <a:rPr lang="ru-RU" dirty="0"/>
              <a:t>SOAP - ресурсоемкий выбор создания службы, но у него есть следующие преимущества перед REST</a:t>
            </a:r>
            <a:r>
              <a:rPr lang="ru-RU" dirty="0" smtClean="0"/>
              <a:t>:</a:t>
            </a:r>
            <a:endParaRPr lang="en-US" dirty="0"/>
          </a:p>
          <a:p>
            <a:r>
              <a:rPr lang="ru-RU" dirty="0" smtClean="0"/>
              <a:t>Он транспортно-независим </a:t>
            </a:r>
            <a:r>
              <a:rPr lang="ru-RU" dirty="0"/>
              <a:t>(REST поддерживает только HTTP</a:t>
            </a:r>
            <a:r>
              <a:rPr lang="ru-RU" dirty="0" smtClean="0"/>
              <a:t>)</a:t>
            </a:r>
            <a:endParaRPr lang="ru-RU" dirty="0" smtClean="0"/>
          </a:p>
          <a:p>
            <a:r>
              <a:rPr lang="ru-RU" dirty="0" smtClean="0"/>
              <a:t>Он поддерживает WS </a:t>
            </a:r>
            <a:r>
              <a:rPr lang="ru-RU" dirty="0"/>
              <a:t>-* стандарты (REST нет</a:t>
            </a:r>
            <a:r>
              <a:rPr lang="ru-RU" dirty="0" smtClean="0"/>
              <a:t>)</a:t>
            </a:r>
          </a:p>
          <a:p>
            <a:pPr marL="0" indent="444500">
              <a:buNone/>
            </a:pPr>
            <a:endParaRPr lang="ru-RU" dirty="0" smtClean="0"/>
          </a:p>
          <a:p>
            <a:pPr marL="0" indent="444500">
              <a:buNone/>
            </a:pPr>
            <a:endParaRPr lang="en-US" dirty="0" smtClean="0"/>
          </a:p>
          <a:p>
            <a:pPr marL="0" indent="444500">
              <a:buNone/>
            </a:pPr>
            <a:r>
              <a:rPr lang="ru-RU" dirty="0"/>
              <a:t>REST более легок и обладает следующими </a:t>
            </a:r>
            <a:r>
              <a:rPr lang="ru-RU" dirty="0" err="1"/>
              <a:t>преимущест</a:t>
            </a:r>
            <a:r>
              <a:rPr lang="ru-RU" dirty="0"/>
              <a:t>-вами перед SOAP</a:t>
            </a:r>
            <a:r>
              <a:rPr lang="ru-RU" dirty="0" smtClean="0"/>
              <a:t>:</a:t>
            </a:r>
            <a:endParaRPr lang="ru-RU" dirty="0"/>
          </a:p>
          <a:p>
            <a:r>
              <a:rPr lang="ru-RU" dirty="0" smtClean="0"/>
              <a:t>Он </a:t>
            </a:r>
            <a:r>
              <a:rPr lang="ru-RU" dirty="0"/>
              <a:t>более эффективен (SOAP использует XML для всех сообщений, но REST может использовать </a:t>
            </a:r>
            <a:r>
              <a:rPr lang="ru-RU" dirty="0" smtClean="0"/>
              <a:t>более компактный формат)</a:t>
            </a:r>
          </a:p>
          <a:p>
            <a:r>
              <a:rPr lang="ru-RU" dirty="0" smtClean="0"/>
              <a:t>Он </a:t>
            </a:r>
            <a:r>
              <a:rPr lang="ru-RU" dirty="0"/>
              <a:t>быстрее </a:t>
            </a:r>
            <a:r>
              <a:rPr lang="ru-RU" dirty="0" smtClean="0"/>
              <a:t>(не требуется дополнительная обработка)</a:t>
            </a:r>
            <a:endParaRPr lang="ru-RU" dirty="0"/>
          </a:p>
          <a:p>
            <a:endParaRPr lang="ru-RU" dirty="0"/>
          </a:p>
        </p:txBody>
      </p:sp>
    </p:spTree>
    <p:extLst>
      <p:ext uri="{BB962C8B-B14F-4D97-AF65-F5344CB8AC3E}">
        <p14:creationId xmlns:p14="http://schemas.microsoft.com/office/powerpoint/2010/main" val="2317001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сность">
  <a:themeElements>
    <a:clrScheme name="Ясность">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Классическая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Ясность">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239</TotalTime>
  <Words>1072</Words>
  <Application>Microsoft Office PowerPoint</Application>
  <PresentationFormat>Экран (4:3)</PresentationFormat>
  <Paragraphs>142</Paragraphs>
  <Slides>16</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Ясность</vt:lpstr>
      <vt:lpstr>Веб-разработка</vt:lpstr>
      <vt:lpstr>SOA</vt:lpstr>
      <vt:lpstr>W3C</vt:lpstr>
      <vt:lpstr>SOAP</vt:lpstr>
      <vt:lpstr>XML</vt:lpstr>
      <vt:lpstr>SOAP request</vt:lpstr>
      <vt:lpstr>REST</vt:lpstr>
      <vt:lpstr>JSON</vt:lpstr>
      <vt:lpstr>SOAP в сравнении с REST</vt:lpstr>
      <vt:lpstr>RESTful свойства веб-сервиса</vt:lpstr>
      <vt:lpstr>Модель завершенности Ричардсона</vt:lpstr>
      <vt:lpstr>Версионирование API</vt:lpstr>
      <vt:lpstr>HTTP коды</vt:lpstr>
      <vt:lpstr>Веб-фреймворки</vt:lpstr>
      <vt:lpstr>Практика</vt:lpstr>
      <vt:lpstr>Ссылки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Веб-разработка</dc:title>
  <dc:creator>Roman</dc:creator>
  <cp:lastModifiedBy>Roman</cp:lastModifiedBy>
  <cp:revision>26</cp:revision>
  <dcterms:created xsi:type="dcterms:W3CDTF">2016-07-31T16:56:35Z</dcterms:created>
  <dcterms:modified xsi:type="dcterms:W3CDTF">2016-08-09T20:18:01Z</dcterms:modified>
</cp:coreProperties>
</file>