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githowto.com/ru/" TargetMode="External"/><Relationship Id="rId3" Type="http://schemas.openxmlformats.org/officeDocument/2006/relationships/hyperlink" Target="https://geekbrains.ru/courses/66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Системы контроля версий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Хостинги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Наиболее популярные хостинги для гита</a:t>
            </a:r>
            <a:r>
              <a:t>:</a:t>
            </a:r>
          </a:p>
          <a:p>
            <a:pPr/>
            <a:r>
              <a:t>github</a:t>
            </a:r>
          </a:p>
          <a:p>
            <a:pPr/>
            <a:r>
              <a:t>bitBucket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Полезные ссылки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githowto.com/ru/</a:t>
            </a:r>
            <a:r>
              <a:t> - интерактивный тур</a:t>
            </a:r>
          </a:p>
          <a:p>
            <a:pPr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https://geekbrains.ru/courses/66</a:t>
            </a:r>
            <a:r>
              <a:t> - видеокурс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pPr/>
            <a:r>
              <a:t>Для чего нужны системы контроля версий?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Сохранять этапы разработки;</a:t>
            </a:r>
          </a:p>
          <a:p>
            <a:pPr/>
            <a:r>
              <a:t>Возможность отката к прошлым версиям продукта;</a:t>
            </a:r>
          </a:p>
          <a:p>
            <a:pPr/>
            <a:r>
              <a:t>Обмен сделанными изменениями.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Типы систем контроля версий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 startAt="1"/>
            </a:pPr>
            <a:r>
              <a:t>Архивы;</a:t>
            </a:r>
          </a:p>
          <a:p>
            <a:pPr marL="514350" indent="-514350">
              <a:buFontTx/>
              <a:buAutoNum type="arabicPeriod" startAt="1"/>
            </a:pPr>
            <a:r>
              <a:t>Централизованные системы контроля версий;</a:t>
            </a:r>
          </a:p>
          <a:p>
            <a:pPr marL="514350" indent="-514350">
              <a:buFontTx/>
              <a:buAutoNum type="arabicPeriod" startAt="1"/>
            </a:pPr>
            <a:r>
              <a:t>Распределенные системы контроля версий.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Архивы</a:t>
            </a:r>
          </a:p>
        </p:txBody>
      </p:sp>
      <p:pic>
        <p:nvPicPr>
          <p:cNvPr id="13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7961" y="1849102"/>
            <a:ext cx="6696076" cy="2943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Централизованные системы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Особенности:</a:t>
            </a:r>
          </a:p>
          <a:p>
            <a:pPr/>
            <a:r>
              <a:t>Упрощает работу в команде;</a:t>
            </a:r>
          </a:p>
          <a:p>
            <a:pPr/>
            <a:r>
              <a:t>Для работы требуется иметь постоянный доступ к серверу;</a:t>
            </a:r>
          </a:p>
          <a:p>
            <a:pPr/>
            <a:r>
              <a:t>Пользователь не имеет полного доступа к истории.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Распределенные системы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Возможность работать локально;</a:t>
            </a:r>
          </a:p>
          <a:p>
            <a:pPr/>
            <a:r>
              <a:t>Удобство мержа;</a:t>
            </a:r>
          </a:p>
          <a:p>
            <a:pPr/>
            <a:r>
              <a:t>Удобная история и инструменты для сравнения между разными версиями;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Почему Git?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Просто популярная и удобная система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☺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Основные термины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1742" indent="-221742" defTabSz="886968">
              <a:spcBef>
                <a:spcPts val="900"/>
              </a:spcBef>
              <a:defRPr sz="2716"/>
            </a:pPr>
          </a:p>
          <a:p>
            <a:pPr marL="221742" indent="-221742" defTabSz="886968">
              <a:spcBef>
                <a:spcPts val="900"/>
              </a:spcBef>
              <a:defRPr sz="2716"/>
            </a:pPr>
            <a:r>
              <a:t>Commit</a:t>
            </a:r>
            <a:r>
              <a:t> </a:t>
            </a:r>
            <a:r>
              <a:t>– </a:t>
            </a:r>
            <a:r>
              <a:t>фиксация изменений;</a:t>
            </a:r>
          </a:p>
          <a:p>
            <a:pPr marL="221742" indent="-221742" defTabSz="886968">
              <a:spcBef>
                <a:spcPts val="900"/>
              </a:spcBef>
              <a:defRPr sz="2716"/>
            </a:pPr>
            <a:r>
              <a:t>Branch </a:t>
            </a:r>
            <a:r>
              <a:t>– ветка репозитория, которая состоит из цепи коммитов</a:t>
            </a:r>
          </a:p>
          <a:p>
            <a:pPr marL="221742" indent="-221742" defTabSz="886968">
              <a:spcBef>
                <a:spcPts val="900"/>
              </a:spcBef>
              <a:defRPr sz="2716"/>
            </a:pPr>
            <a:r>
              <a:t>Merge - объединение изменений из двух веток</a:t>
            </a:r>
          </a:p>
          <a:p>
            <a:pPr marL="221742" indent="-221742" defTabSz="886968">
              <a:spcBef>
                <a:spcPts val="900"/>
              </a:spcBef>
              <a:defRPr sz="2716"/>
            </a:pPr>
            <a:r>
              <a:t>Conflict </a:t>
            </a:r>
            <a:r>
              <a:t>– ситуация когда изменения в двух объединяемых изменениях имеют противоречия;</a:t>
            </a:r>
          </a:p>
          <a:p>
            <a:pPr marL="221742" indent="-221742" defTabSz="886968">
              <a:spcBef>
                <a:spcPts val="900"/>
              </a:spcBef>
              <a:defRPr sz="2716"/>
            </a:pPr>
            <a:r>
              <a:t>Pull - получение последних изменений с удаленного репозитория</a:t>
            </a:r>
          </a:p>
          <a:p>
            <a:pPr marL="221742" indent="-221742" defTabSz="886968">
              <a:spcBef>
                <a:spcPts val="900"/>
              </a:spcBef>
              <a:defRPr sz="2716"/>
            </a:pPr>
            <a:r>
              <a:t>Push - отправка  на удаленный репозиторий</a:t>
            </a:r>
          </a:p>
        </p:txBody>
      </p:sp>
      <p:sp>
        <p:nvSpPr>
          <p:cNvPr id="143" name="Shape 143"/>
          <p:cNvSpPr/>
          <p:nvPr/>
        </p:nvSpPr>
        <p:spPr>
          <a:xfrm>
            <a:off x="0" y="-370836"/>
            <a:ext cx="411426" cy="7429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5869" tIns="15869" rIns="15869" bIns="15869" anchor="ctr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10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head </a:t>
            </a:r>
          </a:p>
          <a:p>
            <a:pPr>
              <a:defRPr sz="1100"/>
            </a:pPr>
            <a:b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GitFlow</a:t>
            </a:r>
          </a:p>
        </p:txBody>
      </p:sp>
      <p:pic>
        <p:nvPicPr>
          <p:cNvPr id="146" name="image2.png" descr="https://habrastorage.org/storage/4bf7e68c/49e29c35/3a01bd6b/782a1b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69542" y="1579060"/>
            <a:ext cx="3852916" cy="51393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