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743247"/>
            <a:ext cx="10464800" cy="3866010"/>
          </a:xfrm>
          <a:prstGeom prst="rect">
            <a:avLst/>
          </a:prstGeom>
        </p:spPr>
        <p:txBody>
          <a:bodyPr/>
          <a:lstStyle>
            <a:lvl1pPr>
              <a:defRPr b="1" sz="2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SOLID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ctrTitle"/>
          </p:nvPr>
        </p:nvSpPr>
        <p:spPr>
          <a:xfrm>
            <a:off x="1270000" y="213816"/>
            <a:ext cx="10464800" cy="2237284"/>
          </a:xfrm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DEPENDENCY INVERSION</a:t>
            </a:r>
          </a:p>
        </p:txBody>
      </p:sp>
      <p:sp>
        <p:nvSpPr>
          <p:cNvPr id="162" name="Shape 162"/>
          <p:cNvSpPr/>
          <p:nvPr/>
        </p:nvSpPr>
        <p:spPr>
          <a:xfrm>
            <a:off x="781223" y="2604789"/>
            <a:ext cx="12339738" cy="709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54990">
              <a:defRPr sz="4084"/>
            </a:lvl1pPr>
          </a:lstStyle>
          <a:p>
            <a:pPr/>
            <a:r>
              <a:t>5. Принцип инверсии зависимостей</a:t>
            </a:r>
          </a:p>
        </p:txBody>
      </p:sp>
      <p:sp>
        <p:nvSpPr>
          <p:cNvPr id="163" name="Shape 163"/>
          <p:cNvSpPr/>
          <p:nvPr/>
        </p:nvSpPr>
        <p:spPr>
          <a:xfrm>
            <a:off x="5301406" y="5229671"/>
            <a:ext cx="7439572" cy="313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233679">
              <a:defRPr sz="3200"/>
            </a:pPr>
            <a:r>
              <a:t>Модули верхнего уровня не должны зависеть от модулей нижнего уровня. И те и другие должны зависеть от абстракций.</a:t>
            </a:r>
            <a:br/>
            <a:r>
              <a:rPr b="1">
                <a:latin typeface="Helvetica"/>
                <a:ea typeface="Helvetica"/>
                <a:cs typeface="Helvetica"/>
                <a:sym typeface="Helvetica"/>
              </a:rPr>
              <a:t>И те и другие должны зависеть от абстракций.</a:t>
            </a:r>
          </a:p>
        </p:txBody>
      </p:sp>
      <p:sp>
        <p:nvSpPr>
          <p:cNvPr id="164" name="Shape 164"/>
          <p:cNvSpPr/>
          <p:nvPr/>
        </p:nvSpPr>
        <p:spPr>
          <a:xfrm>
            <a:off x="5301406" y="3468389"/>
            <a:ext cx="7439572" cy="1607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233679">
              <a:defRPr sz="3200"/>
            </a:lvl1pPr>
          </a:lstStyle>
          <a:p>
            <a:pPr/>
            <a:r>
              <a:t>Абстракции не должны зависеть от деталей. Детали должны зависеть от абстракций.</a:t>
            </a:r>
          </a:p>
        </p:txBody>
      </p:sp>
      <p:pic>
        <p:nvPicPr>
          <p:cNvPr id="16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0551" y="3696989"/>
            <a:ext cx="2796449" cy="5078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ctrTitle"/>
          </p:nvPr>
        </p:nvSpPr>
        <p:spPr>
          <a:xfrm>
            <a:off x="1270000" y="747464"/>
            <a:ext cx="10464800" cy="1436936"/>
          </a:xfrm>
          <a:prstGeom prst="rect">
            <a:avLst/>
          </a:prstGeom>
        </p:spPr>
        <p:txBody>
          <a:bodyPr/>
          <a:lstStyle/>
          <a:p>
            <a:pPr/>
            <a:r>
              <a:t>SOLID</a:t>
            </a:r>
          </a:p>
        </p:txBody>
      </p:sp>
      <p:pic>
        <p:nvPicPr>
          <p:cNvPr id="16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8400" y="4654550"/>
            <a:ext cx="8128000" cy="482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1270000" y="2204566"/>
            <a:ext cx="10464800" cy="622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251206">
              <a:defRPr sz="3440"/>
            </a:lvl1pPr>
          </a:lstStyle>
          <a:p>
            <a:pPr/>
            <a:r>
              <a:t>Помогают построить гибкую архитектуру</a:t>
            </a:r>
          </a:p>
        </p:txBody>
      </p:sp>
      <p:sp>
        <p:nvSpPr>
          <p:cNvPr id="170" name="Shape 170"/>
          <p:cNvSpPr/>
          <p:nvPr/>
        </p:nvSpPr>
        <p:spPr>
          <a:xfrm>
            <a:off x="1270000" y="2978249"/>
            <a:ext cx="10464800" cy="622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251206">
              <a:defRPr sz="3440"/>
            </a:lvl1pPr>
          </a:lstStyle>
          <a:p>
            <a:pPr/>
            <a:r>
              <a:t>Повышают testability &amp; reuse кода</a:t>
            </a:r>
          </a:p>
        </p:txBody>
      </p:sp>
      <p:sp>
        <p:nvSpPr>
          <p:cNvPr id="171" name="Shape 171"/>
          <p:cNvSpPr/>
          <p:nvPr/>
        </p:nvSpPr>
        <p:spPr>
          <a:xfrm>
            <a:off x="1447800" y="3816399"/>
            <a:ext cx="10464800" cy="62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251206">
              <a:defRPr sz="3440"/>
            </a:lvl1pPr>
          </a:lstStyle>
          <a:p>
            <a:pPr/>
            <a:r>
              <a:t>Программы проще поддерживать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ctrTitle"/>
          </p:nvPr>
        </p:nvSpPr>
        <p:spPr>
          <a:xfrm>
            <a:off x="1270000" y="264021"/>
            <a:ext cx="10464800" cy="1247280"/>
          </a:xfrm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Law of Demeter</a:t>
            </a:r>
          </a:p>
        </p:txBody>
      </p:sp>
      <p:sp>
        <p:nvSpPr>
          <p:cNvPr id="174" name="Shape 174"/>
          <p:cNvSpPr/>
          <p:nvPr>
            <p:ph type="subTitle" sz="quarter" idx="1"/>
          </p:nvPr>
        </p:nvSpPr>
        <p:spPr>
          <a:xfrm>
            <a:off x="1270000" y="650875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a.b.Method()</a:t>
            </a:r>
          </a:p>
          <a:p>
            <a:pPr/>
            <a:r>
              <a:t>a.Method()</a:t>
            </a:r>
          </a:p>
        </p:txBody>
      </p:sp>
      <p:sp>
        <p:nvSpPr>
          <p:cNvPr id="175" name="Shape 175"/>
          <p:cNvSpPr/>
          <p:nvPr/>
        </p:nvSpPr>
        <p:spPr>
          <a:xfrm>
            <a:off x="4769048" y="6832600"/>
            <a:ext cx="3466704" cy="3596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1371698" y="2635250"/>
            <a:ext cx="10261404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Объект A не должен иметь возможность получить непосредственный доступ к объекту C, если у объекта A есть доступ к объекту B и у объекта B есть доступ к объекту C</a:t>
            </a:r>
          </a:p>
        </p:txBody>
      </p:sp>
      <p:pic>
        <p:nvPicPr>
          <p:cNvPr id="17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5112" y="5493946"/>
            <a:ext cx="3219138" cy="2713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ctrTitle"/>
          </p:nvPr>
        </p:nvSpPr>
        <p:spPr>
          <a:xfrm>
            <a:off x="1270000" y="623391"/>
            <a:ext cx="10464800" cy="1878509"/>
          </a:xfrm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/>
            <a:r>
              <a:t>ПРИЗНАКИ ПЛОХОГО ПРОЕКТА</a:t>
            </a:r>
          </a:p>
        </p:txBody>
      </p:sp>
      <p:sp>
        <p:nvSpPr>
          <p:cNvPr id="122" name="Shape 122"/>
          <p:cNvSpPr/>
          <p:nvPr>
            <p:ph type="subTitle" sz="quarter" idx="1"/>
          </p:nvPr>
        </p:nvSpPr>
        <p:spPr>
          <a:xfrm>
            <a:off x="1270000" y="3111500"/>
            <a:ext cx="10464800" cy="1130300"/>
          </a:xfrm>
          <a:prstGeom prst="rect">
            <a:avLst/>
          </a:prstGeom>
        </p:spPr>
        <p:txBody>
          <a:bodyPr/>
          <a:lstStyle/>
          <a:p>
            <a:pPr algn="l" defTabSz="414781">
              <a:defRPr sz="2272"/>
            </a:pPr>
            <a:r>
              <a:t>1. ЗАКРЕПОЩЕННОСТЬ</a:t>
            </a:r>
            <a:br/>
            <a:r>
              <a:t>Эффект снежного кома при изменениях.</a:t>
            </a:r>
          </a:p>
          <a:p>
            <a:pPr algn="l" defTabSz="414781">
              <a:defRPr sz="2272"/>
            </a:pPr>
            <a:r>
              <a:t>Изменение одного компонента приводит к необходимости менять другие.</a:t>
            </a:r>
          </a:p>
        </p:txBody>
      </p:sp>
      <p:sp>
        <p:nvSpPr>
          <p:cNvPr id="123" name="Shape 123"/>
          <p:cNvSpPr/>
          <p:nvPr/>
        </p:nvSpPr>
        <p:spPr>
          <a:xfrm>
            <a:off x="1270000" y="451485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14781">
              <a:defRPr sz="2272"/>
            </a:pPr>
            <a:r>
              <a:t>2. НЕУСТОЙЧИВОСТЬ</a:t>
            </a:r>
          </a:p>
          <a:p>
            <a:pPr algn="l" defTabSz="414781">
              <a:defRPr sz="2272"/>
            </a:pPr>
            <a:r>
              <a:t>Изменение одного компонента приводит к разрушению других.</a:t>
            </a:r>
            <a:br/>
          </a:p>
        </p:txBody>
      </p:sp>
      <p:sp>
        <p:nvSpPr>
          <p:cNvPr id="124" name="Shape 124"/>
          <p:cNvSpPr/>
          <p:nvPr/>
        </p:nvSpPr>
        <p:spPr>
          <a:xfrm>
            <a:off x="1270000" y="5791200"/>
            <a:ext cx="11345813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14781">
              <a:defRPr sz="2272"/>
            </a:pPr>
            <a:r>
              <a:t>3. НЕПОДВИЖНОСТЬ</a:t>
            </a:r>
          </a:p>
          <a:p>
            <a:pPr algn="l" defTabSz="414781">
              <a:defRPr sz="2272"/>
            </a:pPr>
            <a:r>
              <a:t>Отсутствие четких компонент, которые можно повторно использовать</a:t>
            </a:r>
            <a:br/>
          </a:p>
        </p:txBody>
      </p:sp>
      <p:sp>
        <p:nvSpPr>
          <p:cNvPr id="125" name="Shape 125"/>
          <p:cNvSpPr/>
          <p:nvPr/>
        </p:nvSpPr>
        <p:spPr>
          <a:xfrm>
            <a:off x="1270000" y="706755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14781">
              <a:defRPr sz="2272"/>
            </a:pPr>
            <a:r>
              <a:t>4. ВЯЗКОСТЬ</a:t>
            </a:r>
          </a:p>
          <a:p>
            <a:pPr algn="l" defTabSz="414781">
              <a:defRPr sz="2272"/>
            </a:pPr>
            <a:r>
              <a:t>Что-то правильное сделать сложнее, чем неправильное</a:t>
            </a:r>
            <a:br/>
          </a:p>
        </p:txBody>
      </p:sp>
      <p:pic>
        <p:nvPicPr>
          <p:cNvPr id="12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89262" y="5453288"/>
            <a:ext cx="2437739" cy="40463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1270000" y="623391"/>
            <a:ext cx="10464800" cy="1878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426466">
              <a:defRPr sz="5840"/>
            </a:lvl1pPr>
          </a:lstStyle>
          <a:p>
            <a:pPr/>
            <a:r>
              <a:t>ПРИЗНАКИ ПЛОХОГО ПРОЕКТА</a:t>
            </a:r>
          </a:p>
        </p:txBody>
      </p:sp>
      <p:sp>
        <p:nvSpPr>
          <p:cNvPr id="129" name="Shape 129"/>
          <p:cNvSpPr/>
          <p:nvPr/>
        </p:nvSpPr>
        <p:spPr>
          <a:xfrm>
            <a:off x="1270000" y="3203574"/>
            <a:ext cx="11332568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14781">
              <a:defRPr sz="2272"/>
            </a:pPr>
            <a:r>
              <a:t>5. НЕОПРАВДАННАЯ СЛОЖНОСТЬ</a:t>
            </a:r>
          </a:p>
          <a:p>
            <a:pPr algn="l" defTabSz="414781">
              <a:defRPr sz="2272"/>
            </a:pPr>
            <a:r>
              <a:t>В системе есть неиспользуемые компоненты, созданные на всякий случай</a:t>
            </a:r>
            <a:br/>
          </a:p>
        </p:txBody>
      </p:sp>
      <p:sp>
        <p:nvSpPr>
          <p:cNvPr id="130" name="Shape 130"/>
          <p:cNvSpPr/>
          <p:nvPr/>
        </p:nvSpPr>
        <p:spPr>
          <a:xfrm>
            <a:off x="1270000" y="431165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14781">
              <a:defRPr sz="2272"/>
            </a:pPr>
            <a:r>
              <a:t>6. НЕОПРАВДАННЫЕ ПОВТОРЕНИЯ</a:t>
            </a:r>
          </a:p>
          <a:p>
            <a:pPr algn="l" defTabSz="414781">
              <a:defRPr sz="2272"/>
            </a:pPr>
            <a:r>
              <a:t>Много повторных кусков</a:t>
            </a:r>
            <a:br/>
          </a:p>
        </p:txBody>
      </p:sp>
      <p:sp>
        <p:nvSpPr>
          <p:cNvPr id="131" name="Shape 131"/>
          <p:cNvSpPr/>
          <p:nvPr/>
        </p:nvSpPr>
        <p:spPr>
          <a:xfrm>
            <a:off x="1270000" y="541655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14781">
              <a:defRPr sz="2272"/>
            </a:pPr>
            <a:r>
              <a:t>7. НЕОПРЕДЕЛЕННОСТЬ</a:t>
            </a:r>
          </a:p>
          <a:p>
            <a:pPr algn="l" defTabSz="414781">
              <a:defRPr sz="2272"/>
            </a:pPr>
            <a:r>
              <a:t>Трудно понимать и читать</a:t>
            </a:r>
            <a:br/>
          </a:p>
        </p:txBody>
      </p:sp>
      <p:pic>
        <p:nvPicPr>
          <p:cNvPr id="13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1173" y="4942136"/>
            <a:ext cx="2553377" cy="40939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ctrTitle"/>
          </p:nvPr>
        </p:nvSpPr>
        <p:spPr>
          <a:xfrm>
            <a:off x="1435100" y="736600"/>
            <a:ext cx="10464800" cy="1327200"/>
          </a:xfrm>
          <a:prstGeom prst="rect">
            <a:avLst/>
          </a:prstGeom>
        </p:spPr>
        <p:txBody>
          <a:bodyPr/>
          <a:lstStyle/>
          <a:p>
            <a:pPr/>
            <a:r>
              <a:t>ПЛОХОЙ ПРОЕКТ</a:t>
            </a:r>
          </a:p>
        </p:txBody>
      </p:sp>
      <p:pic>
        <p:nvPicPr>
          <p:cNvPr id="13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3950" y="3829050"/>
            <a:ext cx="8864600" cy="508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ctrTitle"/>
          </p:nvPr>
        </p:nvSpPr>
        <p:spPr>
          <a:xfrm>
            <a:off x="1270000" y="438993"/>
            <a:ext cx="10464800" cy="1542208"/>
          </a:xfrm>
          <a:prstGeom prst="rect">
            <a:avLst/>
          </a:prstGeom>
        </p:spPr>
        <p:txBody>
          <a:bodyPr/>
          <a:lstStyle/>
          <a:p>
            <a:pPr/>
            <a:r>
              <a:t>SOLID</a:t>
            </a:r>
          </a:p>
        </p:txBody>
      </p:sp>
      <p:sp>
        <p:nvSpPr>
          <p:cNvPr id="138" name="Shape 138"/>
          <p:cNvSpPr/>
          <p:nvPr>
            <p:ph type="subTitle" sz="quarter" idx="1"/>
          </p:nvPr>
        </p:nvSpPr>
        <p:spPr>
          <a:xfrm>
            <a:off x="1270000" y="23368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5 принципов, которые позволят вам </a:t>
            </a:r>
            <a:br/>
            <a:r>
              <a:t>построить удобную архитектуру</a:t>
            </a:r>
          </a:p>
        </p:txBody>
      </p:sp>
      <p:pic>
        <p:nvPicPr>
          <p:cNvPr id="13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1300" y="4276080"/>
            <a:ext cx="7082900" cy="4994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ctrTitle"/>
          </p:nvPr>
        </p:nvSpPr>
        <p:spPr>
          <a:xfrm>
            <a:off x="1727200" y="546100"/>
            <a:ext cx="10464800" cy="1275854"/>
          </a:xfrm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/>
            <a:r>
              <a:t>SINGLE RESPONSIBILITY</a:t>
            </a:r>
          </a:p>
        </p:txBody>
      </p:sp>
      <p:sp>
        <p:nvSpPr>
          <p:cNvPr id="142" name="Shape 142"/>
          <p:cNvSpPr/>
          <p:nvPr>
            <p:ph type="subTitle" sz="quarter" idx="1"/>
          </p:nvPr>
        </p:nvSpPr>
        <p:spPr>
          <a:xfrm>
            <a:off x="1270000" y="2336800"/>
            <a:ext cx="10464800" cy="1130300"/>
          </a:xfrm>
          <a:prstGeom prst="rect">
            <a:avLst/>
          </a:prstGeom>
        </p:spPr>
        <p:txBody>
          <a:bodyPr/>
          <a:lstStyle/>
          <a:p>
            <a:pPr algn="l"/>
            <a:r>
              <a:t>1. Принцип единственной обязанности</a:t>
            </a:r>
            <a:br/>
          </a:p>
        </p:txBody>
      </p:sp>
      <p:sp>
        <p:nvSpPr>
          <p:cNvPr id="143" name="Shape 143"/>
          <p:cNvSpPr/>
          <p:nvPr/>
        </p:nvSpPr>
        <p:spPr>
          <a:xfrm>
            <a:off x="1270000" y="31496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3200"/>
            </a:lvl1pPr>
          </a:lstStyle>
          <a:p>
            <a:pPr/>
            <a:r>
              <a:t>У класса должна быть одна причина для изменения</a:t>
            </a:r>
          </a:p>
        </p:txBody>
      </p:sp>
      <p:pic>
        <p:nvPicPr>
          <p:cNvPr id="14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4317" y="4529602"/>
            <a:ext cx="6250566" cy="4169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ctrTitle"/>
          </p:nvPr>
        </p:nvSpPr>
        <p:spPr>
          <a:xfrm>
            <a:off x="1270000" y="494704"/>
            <a:ext cx="10464800" cy="1499196"/>
          </a:xfrm>
          <a:prstGeom prst="rect">
            <a:avLst/>
          </a:prstGeom>
        </p:spPr>
        <p:txBody>
          <a:bodyPr/>
          <a:lstStyle/>
          <a:p>
            <a:pPr/>
            <a:r>
              <a:t>OPEN CLOSED</a:t>
            </a:r>
          </a:p>
        </p:txBody>
      </p:sp>
      <p:sp>
        <p:nvSpPr>
          <p:cNvPr id="147" name="Shape 147"/>
          <p:cNvSpPr/>
          <p:nvPr>
            <p:ph type="subTitle" sz="quarter" idx="1"/>
          </p:nvPr>
        </p:nvSpPr>
        <p:spPr>
          <a:xfrm>
            <a:off x="901700" y="2024892"/>
            <a:ext cx="10464800" cy="2296965"/>
          </a:xfrm>
          <a:prstGeom prst="rect">
            <a:avLst/>
          </a:prstGeom>
        </p:spPr>
        <p:txBody>
          <a:bodyPr/>
          <a:lstStyle/>
          <a:p>
            <a:pPr algn="l"/>
            <a:r>
              <a:t>2. Принцип открытости/закрытости</a:t>
            </a:r>
            <a:br/>
            <a:r>
              <a:t>OPEN - открытость для изменения или подмены поведения/реализации </a:t>
            </a:r>
            <a:br/>
            <a:r>
              <a:t>CLOSE - фиксация интерфейса</a:t>
            </a:r>
          </a:p>
        </p:txBody>
      </p:sp>
      <p:pic>
        <p:nvPicPr>
          <p:cNvPr id="14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8432" y="4352849"/>
            <a:ext cx="7092736" cy="5464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ctrTitle"/>
          </p:nvPr>
        </p:nvSpPr>
        <p:spPr>
          <a:xfrm>
            <a:off x="1270000" y="334416"/>
            <a:ext cx="10464800" cy="2408784"/>
          </a:xfrm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LISKOV SUBSTITUTION</a:t>
            </a:r>
          </a:p>
        </p:txBody>
      </p:sp>
      <p:sp>
        <p:nvSpPr>
          <p:cNvPr id="151" name="Shape 151"/>
          <p:cNvSpPr/>
          <p:nvPr>
            <p:ph type="subTitle" sz="quarter" idx="1"/>
          </p:nvPr>
        </p:nvSpPr>
        <p:spPr>
          <a:xfrm>
            <a:off x="1270000" y="2794000"/>
            <a:ext cx="10464800" cy="717848"/>
          </a:xfrm>
          <a:prstGeom prst="rect">
            <a:avLst/>
          </a:prstGeom>
        </p:spPr>
        <p:txBody>
          <a:bodyPr/>
          <a:lstStyle/>
          <a:p>
            <a:pPr/>
            <a:r>
              <a:t>Признак подстановки Барбары Лисков</a:t>
            </a:r>
          </a:p>
        </p:txBody>
      </p:sp>
      <p:pic>
        <p:nvPicPr>
          <p:cNvPr id="15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4550" y="3886200"/>
            <a:ext cx="3048000" cy="438150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/>
          <p:nvPr/>
        </p:nvSpPr>
        <p:spPr>
          <a:xfrm>
            <a:off x="4399557" y="3860799"/>
            <a:ext cx="8192493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Должна быть возможность вместо базового типа подставить любой его подтип</a:t>
            </a:r>
          </a:p>
        </p:txBody>
      </p:sp>
      <p:sp>
        <p:nvSpPr>
          <p:cNvPr id="154" name="Shape 154"/>
          <p:cNvSpPr/>
          <p:nvPr/>
        </p:nvSpPr>
        <p:spPr>
          <a:xfrm>
            <a:off x="4399557" y="5753099"/>
            <a:ext cx="8192493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0. Наследование - это боль</a:t>
            </a:r>
          </a:p>
          <a:p>
            <a:pPr algn="l"/>
            <a:r>
              <a:t>1. Подтипы не должны усиливать входные условия</a:t>
            </a:r>
            <a:br/>
            <a:r>
              <a:t>2. Подтипы не должны ослаблять постусловия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ctrTitle"/>
          </p:nvPr>
        </p:nvSpPr>
        <p:spPr>
          <a:xfrm>
            <a:off x="1270000" y="330200"/>
            <a:ext cx="10464800" cy="1130300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/>
            <a:r>
              <a:t>INTERFACE SEGREGATION</a:t>
            </a:r>
          </a:p>
        </p:txBody>
      </p:sp>
      <p:sp>
        <p:nvSpPr>
          <p:cNvPr id="157" name="Shape 157"/>
          <p:cNvSpPr/>
          <p:nvPr/>
        </p:nvSpPr>
        <p:spPr>
          <a:xfrm>
            <a:off x="1270000" y="16891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44677">
              <a:defRPr sz="4719"/>
            </a:lvl1pPr>
          </a:lstStyle>
          <a:p>
            <a:pPr/>
            <a:r>
              <a:t>4. Принцип разделения интерфейсов</a:t>
            </a:r>
          </a:p>
        </p:txBody>
      </p:sp>
      <p:sp>
        <p:nvSpPr>
          <p:cNvPr id="158" name="Shape 158"/>
          <p:cNvSpPr/>
          <p:nvPr/>
        </p:nvSpPr>
        <p:spPr>
          <a:xfrm>
            <a:off x="1270000" y="81534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239522">
              <a:defRPr sz="3280"/>
            </a:lvl1pPr>
          </a:lstStyle>
          <a:p>
            <a:pPr/>
            <a:r>
              <a:t>В отличии, от SRP важен контекст используемого класса</a:t>
            </a:r>
          </a:p>
        </p:txBody>
      </p:sp>
      <p:pic>
        <p:nvPicPr>
          <p:cNvPr id="15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2400" y="3695700"/>
            <a:ext cx="7620000" cy="381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