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1" r:id="rId2"/>
    <p:sldId id="325" r:id="rId3"/>
    <p:sldId id="370" r:id="rId4"/>
    <p:sldId id="329" r:id="rId5"/>
    <p:sldId id="371" r:id="rId6"/>
    <p:sldId id="332" r:id="rId7"/>
    <p:sldId id="372" r:id="rId8"/>
    <p:sldId id="373" r:id="rId9"/>
    <p:sldId id="377" r:id="rId10"/>
    <p:sldId id="375" r:id="rId11"/>
    <p:sldId id="379" r:id="rId12"/>
    <p:sldId id="380" r:id="rId13"/>
    <p:sldId id="376" r:id="rId14"/>
    <p:sldId id="381" r:id="rId15"/>
    <p:sldId id="382" r:id="rId16"/>
    <p:sldId id="378" r:id="rId17"/>
  </p:sldIdLst>
  <p:sldSz cx="10693400" cy="7561263"/>
  <p:notesSz cx="9144000" cy="6858000"/>
  <p:defaultTextStyle>
    <a:defPPr>
      <a:defRPr lang="ru-RU"/>
    </a:defPPr>
    <a:lvl1pPr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defTabSz="9953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783" userDrawn="1">
          <p15:clr>
            <a:srgbClr val="A4A3A4"/>
          </p15:clr>
        </p15:guide>
        <p15:guide id="3" orient="horz" pos="3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292B"/>
    <a:srgbClr val="999999"/>
    <a:srgbClr val="323A3E"/>
    <a:srgbClr val="D03C53"/>
    <a:srgbClr val="CBD9D6"/>
    <a:srgbClr val="31E6EF"/>
    <a:srgbClr val="18D8D8"/>
    <a:srgbClr val="7B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361" autoAdjust="0"/>
  </p:normalViewPr>
  <p:slideViewPr>
    <p:cSldViewPr>
      <p:cViewPr varScale="1">
        <p:scale>
          <a:sx n="96" d="100"/>
          <a:sy n="96" d="100"/>
        </p:scale>
        <p:origin x="1488" y="90"/>
      </p:cViewPr>
      <p:guideLst>
        <p:guide pos="783"/>
        <p:guide orient="horz" pos="39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FA239-06A7-4712-B69A-5E2F056DB349}" type="datetimeFigureOut">
              <a:rPr lang="ru-RU" smtClean="0"/>
              <a:t>26.07.2016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14350"/>
            <a:ext cx="36385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51537-BF95-404C-94FE-FC96B30F27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6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22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26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5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8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23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27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1537-BF95-404C-94FE-FC96B30F273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30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C2F96-BADE-4CF7-B72D-1AD861ABB251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E295D-6794-496C-BE85-072F2C1D6D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1F03-EB5F-4561-8C40-86B865DF5AFE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C35B9-DF36-4614-B618-63F21BC994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B5A8E-7ED9-4381-A025-1A41736ED715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2F5EF-88A5-4E96-99DB-67AD8138B73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424F-B1DB-408F-8628-8AE3B44FCCC2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5540-A843-4AC8-856B-4CD857DE94E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44668-2CA4-404D-867D-417A54E58E58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B965-E219-467E-ADEE-4AAD355EF94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8337-1156-430E-ACA6-FEC81E20E50B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DE97A-98A6-4452-8F39-0470490187B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34C7-23B2-452B-BEC8-854609DC173E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CCD78-0056-4C5D-A38D-4F8D55BE4E4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4C2E9-E33F-46F5-807E-1AD378E8FD8B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FDBD-AC58-4215-AE1C-797EAF4620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C8B28-B56F-4068-ABAD-D6FF2C2077C6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7989-C715-444C-8EB5-4F41D68A74F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2DF3-A032-4FAA-91B1-100ACA5AB7DD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B676-0EE5-4D9B-9F7C-EB6793E3A83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CD7F5-55BD-47B7-9036-8A8AD8F50994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813C-634B-4A06-AEC5-86BB06E874A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A0CC1F-F8A8-42F3-8BD5-58D1BB515970}" type="datetimeFigureOut">
              <a:rPr lang="ru-RU"/>
              <a:pPr>
                <a:defRPr/>
              </a:pPr>
              <a:t>26.07.2016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F21AE84-9C28-4E9A-B7C0-372AEC7C1CB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363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572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144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3716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828800" algn="ctr" defTabSz="995363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defTabSz="995363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defTabSz="995363" rtl="0" fontAlgn="base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defTabSz="995363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defTabSz="995363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defTabSz="995363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4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" y="2371"/>
            <a:ext cx="10692384" cy="75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/>
          <p:cNvSpPr/>
          <p:nvPr/>
        </p:nvSpPr>
        <p:spPr>
          <a:xfrm>
            <a:off x="0" y="-35793"/>
            <a:ext cx="10693400" cy="7597056"/>
          </a:xfrm>
          <a:prstGeom prst="rect">
            <a:avLst/>
          </a:prstGeom>
          <a:solidFill>
            <a:srgbClr val="CB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-125908" y="1488107"/>
            <a:ext cx="2520280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4300" y="0"/>
            <a:ext cx="9623425" cy="126047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План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819" y="1472301"/>
            <a:ext cx="97930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1. ОБЩИЕ</a:t>
            </a:r>
          </a:p>
          <a:p>
            <a:endParaRPr lang="ru-RU" sz="2800" dirty="0">
              <a:latin typeface="Bliss Pro" panose="02000506050000020004" pitchFamily="50" charset="0"/>
            </a:endParaRPr>
          </a:p>
          <a:p>
            <a:r>
              <a:rPr lang="ru-RU" sz="2800" dirty="0" smtClean="0">
                <a:latin typeface="Bliss Pro" panose="02000506050000020004" pitchFamily="50" charset="0"/>
              </a:rPr>
              <a:t>	Вводная лекция</a:t>
            </a:r>
          </a:p>
          <a:p>
            <a:r>
              <a:rPr lang="ru-RU" sz="2800" dirty="0" smtClean="0">
                <a:latin typeface="Bliss Pro" panose="02000506050000020004" pitchFamily="50" charset="0"/>
              </a:rPr>
              <a:t>	Процесс разработки</a:t>
            </a:r>
          </a:p>
          <a:p>
            <a:r>
              <a:rPr lang="ru-RU" sz="2800" dirty="0" smtClean="0">
                <a:latin typeface="Bliss Pro" panose="02000506050000020004" pitchFamily="50" charset="0"/>
              </a:rPr>
              <a:t>	Методологии разработки</a:t>
            </a: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Работа </a:t>
            </a:r>
            <a:r>
              <a:rPr lang="ru-RU" sz="2800" dirty="0">
                <a:latin typeface="Bliss Pro" panose="02000506050000020004" pitchFamily="50" charset="0"/>
              </a:rPr>
              <a:t>с системой </a:t>
            </a:r>
            <a:r>
              <a:rPr lang="ru-RU" sz="2800" dirty="0" smtClean="0">
                <a:latin typeface="Bliss Pro" panose="02000506050000020004" pitchFamily="50" charset="0"/>
              </a:rPr>
              <a:t>контроля </a:t>
            </a:r>
            <a:r>
              <a:rPr lang="ru-RU" sz="2800" dirty="0">
                <a:latin typeface="Bliss Pro" panose="02000506050000020004" pitchFamily="50" charset="0"/>
              </a:rPr>
              <a:t>версий</a:t>
            </a: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Программирование</a:t>
            </a:r>
            <a:r>
              <a:rPr lang="ru-RU" sz="2800" dirty="0">
                <a:latin typeface="Bliss Pro" panose="02000506050000020004" pitchFamily="50" charset="0"/>
              </a:rPr>
              <a:t>, ООП</a:t>
            </a: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</a:t>
            </a:r>
            <a:r>
              <a:rPr lang="ru-RU" sz="2800" dirty="0" err="1" smtClean="0">
                <a:latin typeface="Bliss Pro" panose="02000506050000020004" pitchFamily="50" charset="0"/>
              </a:rPr>
              <a:t>Взаймодействие</a:t>
            </a:r>
            <a:r>
              <a:rPr lang="ru-RU" sz="2800" dirty="0" smtClean="0">
                <a:latin typeface="Bliss Pro" panose="02000506050000020004" pitchFamily="50" charset="0"/>
              </a:rPr>
              <a:t> </a:t>
            </a:r>
            <a:r>
              <a:rPr lang="ru-RU" sz="2800" dirty="0">
                <a:latin typeface="Bliss Pro" panose="02000506050000020004" pitchFamily="50" charset="0"/>
              </a:rPr>
              <a:t>клиент-сервера</a:t>
            </a: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Стили </a:t>
            </a:r>
            <a:r>
              <a:rPr lang="ru-RU" sz="2800" dirty="0">
                <a:latin typeface="Bliss Pro" panose="02000506050000020004" pitchFamily="50" charset="0"/>
              </a:rPr>
              <a:t>в дизайне, </a:t>
            </a:r>
            <a:r>
              <a:rPr lang="ru-RU" sz="2800" dirty="0" err="1">
                <a:latin typeface="Bliss Pro" panose="02000506050000020004" pitchFamily="50" charset="0"/>
              </a:rPr>
              <a:t>Material</a:t>
            </a:r>
            <a:r>
              <a:rPr lang="ru-RU" sz="2800" dirty="0">
                <a:latin typeface="Bliss Pro" panose="02000506050000020004" pitchFamily="50" charset="0"/>
              </a:rPr>
              <a:t> </a:t>
            </a:r>
            <a:r>
              <a:rPr lang="ru-RU" sz="2800" dirty="0" err="1" smtClean="0">
                <a:latin typeface="Bliss Pro" panose="02000506050000020004" pitchFamily="50" charset="0"/>
              </a:rPr>
              <a:t>Design</a:t>
            </a:r>
            <a:r>
              <a:rPr lang="ru-RU" sz="2800" dirty="0" smtClean="0">
                <a:latin typeface="Bliss Pro" panose="02000506050000020004" pitchFamily="50" charset="0"/>
              </a:rPr>
              <a:t>, </a:t>
            </a:r>
            <a:r>
              <a:rPr lang="ru-RU" sz="2800" dirty="0" err="1" smtClean="0">
                <a:latin typeface="Bliss Pro" panose="02000506050000020004" pitchFamily="50" charset="0"/>
              </a:rPr>
              <a:t>гайдлайны</a:t>
            </a:r>
            <a:r>
              <a:rPr lang="ru-RU" sz="2800" dirty="0" smtClean="0">
                <a:latin typeface="Bliss Pro" panose="02000506050000020004" pitchFamily="50" charset="0"/>
              </a:rPr>
              <a:t> </a:t>
            </a:r>
            <a:r>
              <a:rPr lang="ru-RU" sz="2800" dirty="0">
                <a:latin typeface="Bliss Pro" panose="02000506050000020004" pitchFamily="50" charset="0"/>
              </a:rPr>
              <a:t>платформ</a:t>
            </a: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</a:t>
            </a:r>
            <a:r>
              <a:rPr lang="ru-RU" sz="2800" dirty="0" err="1" smtClean="0">
                <a:latin typeface="Bliss Pro" panose="02000506050000020004" pitchFamily="50" charset="0"/>
              </a:rPr>
              <a:t>Рефакторинг</a:t>
            </a:r>
            <a:r>
              <a:rPr lang="ru-RU" sz="2800" dirty="0" smtClean="0">
                <a:latin typeface="Bliss Pro" panose="02000506050000020004" pitchFamily="50" charset="0"/>
              </a:rPr>
              <a:t> </a:t>
            </a:r>
            <a:r>
              <a:rPr lang="ru-RU" sz="2800" dirty="0">
                <a:latin typeface="Bliss Pro" panose="02000506050000020004" pitchFamily="50" charset="0"/>
              </a:rPr>
              <a:t>и поддержка</a:t>
            </a:r>
          </a:p>
          <a:p>
            <a:endParaRPr lang="ru-RU" sz="2800" dirty="0">
              <a:latin typeface="Bliss Pro" panose="02000506050000020004" pitchFamily="50" charset="0"/>
            </a:endParaRPr>
          </a:p>
          <a:p>
            <a:endParaRPr lang="ru-RU" sz="2800" dirty="0">
              <a:latin typeface="Bliss Pro" panose="02000506050000020004" pitchFamily="50" charset="0"/>
            </a:endParaRPr>
          </a:p>
          <a:p>
            <a:endParaRPr lang="ru-RU" sz="2800" dirty="0">
              <a:latin typeface="Bliss Pro" panose="02000506050000020004" pitchFamily="50" charset="0"/>
            </a:endParaRPr>
          </a:p>
          <a:p>
            <a:endParaRPr lang="ru-RU" sz="2800" dirty="0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74" y="168913"/>
            <a:ext cx="961613" cy="1038708"/>
          </a:xfrm>
          <a:prstGeom prst="rect">
            <a:avLst/>
          </a:prstGeom>
        </p:spPr>
      </p:pic>
      <p:sp>
        <p:nvSpPr>
          <p:cNvPr id="41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Блок-схема: процесс 12"/>
          <p:cNvSpPr/>
          <p:nvPr/>
        </p:nvSpPr>
        <p:spPr>
          <a:xfrm>
            <a:off x="5013126" y="6156895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283668" y="6657713"/>
            <a:ext cx="2520280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495011" y="6678846"/>
            <a:ext cx="2001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10часов</a:t>
            </a:r>
            <a:endParaRPr lang="ru-RU" sz="2400" dirty="0">
              <a:solidFill>
                <a:schemeClr val="bg1"/>
              </a:solidFill>
              <a:latin typeface="Bliss Pro" panose="02000506050000020004" pitchFamily="50" charset="0"/>
            </a:endParaRP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8712" y="3601115"/>
            <a:ext cx="580839" cy="603351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8712" y="4024184"/>
            <a:ext cx="580839" cy="60335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8711" y="4446521"/>
            <a:ext cx="580839" cy="603351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8710" y="4869588"/>
            <a:ext cx="580839" cy="603351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9" y="6257875"/>
            <a:ext cx="961613" cy="1038708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765355" y="2343890"/>
            <a:ext cx="584198" cy="603351"/>
            <a:chOff x="765355" y="2343890"/>
            <a:chExt cx="584198" cy="60335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4" y="2343890"/>
              <a:ext cx="580839" cy="603351"/>
            </a:xfrm>
            <a:prstGeom prst="rect">
              <a:avLst/>
            </a:prstGeom>
          </p:spPr>
        </p:pic>
        <p:pic>
          <p:nvPicPr>
            <p:cNvPr id="54" name="Рисунок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2453147"/>
              <a:ext cx="333232" cy="346147"/>
            </a:xfrm>
            <a:prstGeom prst="rect">
              <a:avLst/>
            </a:prstGeom>
          </p:spPr>
        </p:pic>
      </p:grpSp>
      <p:grpSp>
        <p:nvGrpSpPr>
          <p:cNvPr id="7" name="Группа 6"/>
          <p:cNvGrpSpPr/>
          <p:nvPr/>
        </p:nvGrpSpPr>
        <p:grpSpPr>
          <a:xfrm>
            <a:off x="742175" y="2759895"/>
            <a:ext cx="607377" cy="603351"/>
            <a:chOff x="742175" y="2759895"/>
            <a:chExt cx="607377" cy="603351"/>
          </a:xfrm>
        </p:grpSpPr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3" y="2759895"/>
              <a:ext cx="580839" cy="603351"/>
            </a:xfrm>
            <a:prstGeom prst="rect">
              <a:avLst/>
            </a:prstGeom>
          </p:spPr>
        </p:pic>
        <p:pic>
          <p:nvPicPr>
            <p:cNvPr id="55" name="Рисунок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42175" y="2870663"/>
              <a:ext cx="333232" cy="346147"/>
            </a:xfrm>
            <a:prstGeom prst="rect">
              <a:avLst/>
            </a:prstGeom>
          </p:spPr>
        </p:pic>
      </p:grpSp>
      <p:grpSp>
        <p:nvGrpSpPr>
          <p:cNvPr id="8" name="Группа 7"/>
          <p:cNvGrpSpPr/>
          <p:nvPr/>
        </p:nvGrpSpPr>
        <p:grpSpPr>
          <a:xfrm>
            <a:off x="765355" y="3180505"/>
            <a:ext cx="584196" cy="603351"/>
            <a:chOff x="765355" y="3180505"/>
            <a:chExt cx="584196" cy="603351"/>
          </a:xfrm>
        </p:grpSpPr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2" y="3180505"/>
              <a:ext cx="580839" cy="603351"/>
            </a:xfrm>
            <a:prstGeom prst="rect">
              <a:avLst/>
            </a:prstGeom>
          </p:spPr>
        </p:pic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3291235"/>
              <a:ext cx="333232" cy="346147"/>
            </a:xfrm>
            <a:prstGeom prst="rect">
              <a:avLst/>
            </a:prstGeom>
          </p:spPr>
        </p:pic>
      </p:grpSp>
      <p:pic>
        <p:nvPicPr>
          <p:cNvPr id="58" name="Рисунок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42175" y="3708751"/>
            <a:ext cx="333232" cy="346147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5356" y="4138295"/>
            <a:ext cx="333232" cy="346147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42176" y="4555811"/>
            <a:ext cx="333232" cy="346147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5356" y="4991216"/>
            <a:ext cx="333232" cy="346147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742176" y="5292655"/>
            <a:ext cx="607372" cy="603351"/>
            <a:chOff x="742176" y="5292655"/>
            <a:chExt cx="607372" cy="603351"/>
          </a:xfrm>
        </p:grpSpPr>
        <p:pic>
          <p:nvPicPr>
            <p:cNvPr id="52" name="Рисунок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09" y="5292655"/>
              <a:ext cx="580839" cy="603351"/>
            </a:xfrm>
            <a:prstGeom prst="rect">
              <a:avLst/>
            </a:prstGeom>
          </p:spPr>
        </p:pic>
        <p:pic>
          <p:nvPicPr>
            <p:cNvPr id="84" name="Рисунок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42176" y="5408732"/>
              <a:ext cx="333232" cy="346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6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-35793"/>
            <a:ext cx="10693400" cy="7597056"/>
          </a:xfrm>
          <a:prstGeom prst="rect">
            <a:avLst/>
          </a:prstGeom>
          <a:solidFill>
            <a:srgbClr val="CB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-125908" y="1488107"/>
            <a:ext cx="2520280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-3654300" y="0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>
            <a:lvl1pPr algn="ctr" defTabSz="995363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План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6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85546" y="1460668"/>
            <a:ext cx="108938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ru-RU" sz="28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2. </a:t>
            </a:r>
            <a:r>
              <a:rPr lang="en-US" sz="28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ANDROID</a:t>
            </a:r>
            <a:endParaRPr lang="ru-RU" sz="2800" dirty="0" smtClean="0">
              <a:solidFill>
                <a:schemeClr val="bg1"/>
              </a:solidFill>
              <a:latin typeface="Bliss Pro" panose="02000506050000020004" pitchFamily="50" charset="0"/>
            </a:endParaRPr>
          </a:p>
          <a:p>
            <a:pPr fontAlgn="ctr"/>
            <a:endParaRPr lang="ru-RU" sz="2800" dirty="0">
              <a:latin typeface="Bliss Pro" panose="02000506050000020004" pitchFamily="50" charset="0"/>
            </a:endParaRP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Составление </a:t>
            </a:r>
            <a:r>
              <a:rPr lang="ru-RU" sz="2800" dirty="0">
                <a:latin typeface="Bliss Pro" panose="02000506050000020004" pitchFamily="50" charset="0"/>
              </a:rPr>
              <a:t>экрана </a:t>
            </a:r>
            <a:r>
              <a:rPr lang="ru-RU" sz="2800" dirty="0" smtClean="0">
                <a:latin typeface="Bliss Pro" panose="02000506050000020004" pitchFamily="50" charset="0"/>
              </a:rPr>
              <a:t>приложения, основанного </a:t>
            </a:r>
            <a:r>
              <a:rPr lang="ru-RU" sz="2800" dirty="0">
                <a:latin typeface="Bliss Pro" panose="02000506050000020004" pitchFamily="50" charset="0"/>
              </a:rPr>
              <a:t>на </a:t>
            </a:r>
            <a:r>
              <a:rPr lang="ru-RU" sz="2800" dirty="0" err="1">
                <a:latin typeface="Bliss Pro" panose="02000506050000020004" pitchFamily="50" charset="0"/>
              </a:rPr>
              <a:t>Fragment</a:t>
            </a:r>
            <a:endParaRPr lang="ru-RU" sz="2800" dirty="0">
              <a:latin typeface="Bliss Pro" panose="02000506050000020004" pitchFamily="50" charset="0"/>
            </a:endParaRP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</a:t>
            </a:r>
            <a:r>
              <a:rPr lang="en-US" sz="2800" dirty="0" err="1" smtClean="0">
                <a:latin typeface="Bliss Pro" panose="02000506050000020004" pitchFamily="50" charset="0"/>
              </a:rPr>
              <a:t>Sqlite</a:t>
            </a:r>
            <a:r>
              <a:rPr lang="en-US" sz="2800" dirty="0">
                <a:latin typeface="Bliss Pro" panose="02000506050000020004" pitchFamily="50" charset="0"/>
              </a:rPr>
              <a:t>, ORM, </a:t>
            </a:r>
            <a:r>
              <a:rPr lang="en-US" sz="2800" dirty="0" err="1">
                <a:latin typeface="Bliss Pro" panose="02000506050000020004" pitchFamily="50" charset="0"/>
              </a:rPr>
              <a:t>ContentProvider</a:t>
            </a:r>
            <a:endParaRPr lang="ru-RU" sz="2800" dirty="0">
              <a:latin typeface="Bliss Pro" panose="02000506050000020004" pitchFamily="50" charset="0"/>
            </a:endParaRP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</a:t>
            </a:r>
            <a:r>
              <a:rPr lang="en-US" sz="2800" dirty="0" err="1" smtClean="0">
                <a:latin typeface="Bliss Pro" panose="02000506050000020004" pitchFamily="50" charset="0"/>
              </a:rPr>
              <a:t>AsyncTask</a:t>
            </a:r>
            <a:r>
              <a:rPr lang="en-US" sz="2800" dirty="0">
                <a:latin typeface="Bliss Pro" panose="02000506050000020004" pitchFamily="50" charset="0"/>
              </a:rPr>
              <a:t>, Thread, Service</a:t>
            </a:r>
            <a:endParaRPr lang="ru-RU" sz="2800" dirty="0">
              <a:latin typeface="Bliss Pro" panose="02000506050000020004" pitchFamily="50" charset="0"/>
            </a:endParaRP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	Отладка</a:t>
            </a:r>
            <a:r>
              <a:rPr lang="ru-RU" sz="2800" dirty="0">
                <a:latin typeface="Bliss Pro" panose="02000506050000020004" pitchFamily="50" charset="0"/>
              </a:rPr>
              <a:t>, профилирование</a:t>
            </a:r>
          </a:p>
          <a:p>
            <a:endParaRPr lang="ru-RU" sz="2800" dirty="0">
              <a:latin typeface="Bliss Pro" panose="02000506050000020004" pitchFamily="50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74" y="168913"/>
            <a:ext cx="961613" cy="1038708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-125908" y="4413974"/>
            <a:ext cx="2520280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308432" y="4259263"/>
            <a:ext cx="93159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endParaRPr lang="ru-RU" sz="2800" dirty="0" smtClean="0">
              <a:latin typeface="Bliss Pro" panose="02000506050000020004" pitchFamily="50" charset="0"/>
            </a:endParaRPr>
          </a:p>
          <a:p>
            <a:pPr fontAlgn="ctr"/>
            <a:endParaRPr lang="ru-RU" sz="2800" dirty="0">
              <a:latin typeface="Bliss Pro" panose="02000506050000020004" pitchFamily="50" charset="0"/>
            </a:endParaRPr>
          </a:p>
          <a:p>
            <a:pPr fontAlgn="ctr"/>
            <a:r>
              <a:rPr lang="ru-RU" sz="2800" dirty="0" smtClean="0">
                <a:latin typeface="Bliss Pro" panose="02000506050000020004" pitchFamily="50" charset="0"/>
              </a:rPr>
              <a:t>Создание </a:t>
            </a:r>
            <a:r>
              <a:rPr lang="ru-RU" sz="2800" dirty="0">
                <a:latin typeface="Bliss Pro" panose="02000506050000020004" pitchFamily="50" charset="0"/>
              </a:rPr>
              <a:t>пользовательского интерфейса</a:t>
            </a:r>
          </a:p>
          <a:p>
            <a:pPr fontAlgn="ctr"/>
            <a:r>
              <a:rPr lang="ru-RU" sz="2800" dirty="0">
                <a:latin typeface="Bliss Pro" panose="02000506050000020004" pitchFamily="50" charset="0"/>
              </a:rPr>
              <a:t>Отладка, средства </a:t>
            </a:r>
            <a:r>
              <a:rPr lang="ru-RU" sz="2800" dirty="0" smtClean="0">
                <a:latin typeface="Bliss Pro" panose="02000506050000020004" pitchFamily="50" charset="0"/>
              </a:rPr>
              <a:t>профилирования, анализ, </a:t>
            </a:r>
            <a:r>
              <a:rPr lang="ru-RU" sz="2800" dirty="0" err="1" smtClean="0">
                <a:latin typeface="Bliss Pro" panose="02000506050000020004" pitchFamily="50" charset="0"/>
              </a:rPr>
              <a:t>infer</a:t>
            </a:r>
            <a:endParaRPr lang="ru-RU" sz="2800" dirty="0" smtClean="0">
              <a:latin typeface="Bliss Pro" panose="02000506050000020004" pitchFamily="50" charset="0"/>
            </a:endParaRPr>
          </a:p>
          <a:p>
            <a:pPr fontAlgn="ctr"/>
            <a:r>
              <a:rPr lang="ru-RU" sz="2800" dirty="0" err="1" smtClean="0">
                <a:latin typeface="Bliss Pro" panose="02000506050000020004" pitchFamily="50" charset="0"/>
              </a:rPr>
              <a:t>Многопоточность</a:t>
            </a:r>
            <a:r>
              <a:rPr lang="ru-RU" sz="2800" dirty="0" smtClean="0">
                <a:latin typeface="Bliss Pro" panose="02000506050000020004" pitchFamily="50" charset="0"/>
              </a:rPr>
              <a:t> </a:t>
            </a:r>
            <a:r>
              <a:rPr lang="ru-RU" sz="2800" dirty="0">
                <a:latin typeface="Bliss Pro" panose="02000506050000020004" pitchFamily="50" charset="0"/>
              </a:rPr>
              <a:t>- </a:t>
            </a:r>
            <a:r>
              <a:rPr lang="en-US" sz="2800" dirty="0">
                <a:latin typeface="Bliss Pro" panose="02000506050000020004" pitchFamily="50" charset="0"/>
              </a:rPr>
              <a:t>GCD, </a:t>
            </a:r>
            <a:r>
              <a:rPr lang="en-US" sz="2800" dirty="0" err="1">
                <a:latin typeface="Bliss Pro" panose="02000506050000020004" pitchFamily="50" charset="0"/>
              </a:rPr>
              <a:t>NSOperationQueue</a:t>
            </a:r>
            <a:endParaRPr lang="ru-RU" sz="2800" dirty="0">
              <a:latin typeface="Bliss Pro" panose="02000506050000020004" pitchFamily="50" charset="0"/>
            </a:endParaRPr>
          </a:p>
          <a:p>
            <a:pPr fontAlgn="ctr"/>
            <a:r>
              <a:rPr lang="ru-RU" sz="2800" dirty="0">
                <a:latin typeface="Bliss Pro" panose="02000506050000020004" pitchFamily="50" charset="0"/>
              </a:rPr>
              <a:t>Хранение данных - </a:t>
            </a:r>
            <a:r>
              <a:rPr lang="ru-RU" sz="2800" dirty="0" err="1">
                <a:latin typeface="Bliss Pro" panose="02000506050000020004" pitchFamily="50" charset="0"/>
              </a:rPr>
              <a:t>CoreData</a:t>
            </a:r>
            <a:r>
              <a:rPr lang="ru-RU" sz="2800" dirty="0">
                <a:latin typeface="Bliss Pro" panose="02000506050000020004" pitchFamily="50" charset="0"/>
              </a:rPr>
              <a:t>, </a:t>
            </a:r>
            <a:r>
              <a:rPr lang="ru-RU" sz="2800" dirty="0" err="1">
                <a:latin typeface="Bliss Pro" panose="02000506050000020004" pitchFamily="50" charset="0"/>
              </a:rPr>
              <a:t>Realm</a:t>
            </a:r>
            <a:r>
              <a:rPr lang="ru-RU" sz="2800" dirty="0">
                <a:latin typeface="Bliss Pro" panose="02000506050000020004" pitchFamily="50" charset="0"/>
              </a:rPr>
              <a:t>, </a:t>
            </a:r>
            <a:r>
              <a:rPr lang="ru-RU" sz="2800" dirty="0" err="1">
                <a:latin typeface="Bliss Pro" panose="02000506050000020004" pitchFamily="50" charset="0"/>
              </a:rPr>
              <a:t>SQLite</a:t>
            </a:r>
            <a:endParaRPr lang="ru-RU" sz="2800" dirty="0">
              <a:latin typeface="Bliss Pro" panose="02000506050000020004" pitchFamily="50" charset="0"/>
            </a:endParaRPr>
          </a:p>
          <a:p>
            <a:endParaRPr lang="ru-RU" sz="2800" dirty="0">
              <a:latin typeface="Bliss Pro" panose="02000506050000020004" pitchFamily="50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3131" y="4413974"/>
            <a:ext cx="107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liss Pro" panose="02000506050000020004" pitchFamily="50" charset="0"/>
              </a:rPr>
              <a:t>3. </a:t>
            </a:r>
            <a:r>
              <a:rPr lang="en-US" sz="2800" dirty="0">
                <a:solidFill>
                  <a:schemeClr val="bg1"/>
                </a:solidFill>
                <a:latin typeface="Bliss Pro" panose="02000506050000020004" pitchFamily="50" charset="0"/>
              </a:rPr>
              <a:t>iOS</a:t>
            </a:r>
            <a:endParaRPr lang="ru-RU" sz="2800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765355" y="2343890"/>
            <a:ext cx="584198" cy="603351"/>
            <a:chOff x="765355" y="2343890"/>
            <a:chExt cx="584198" cy="60335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4" y="2343890"/>
              <a:ext cx="580839" cy="603351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2453147"/>
              <a:ext cx="333232" cy="346147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742175" y="2759895"/>
            <a:ext cx="607377" cy="603351"/>
            <a:chOff x="742175" y="2759895"/>
            <a:chExt cx="607377" cy="603351"/>
          </a:xfrm>
        </p:grpSpPr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3" y="2759895"/>
              <a:ext cx="580839" cy="603351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42175" y="2870663"/>
              <a:ext cx="333232" cy="346147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65355" y="3180505"/>
            <a:ext cx="584196" cy="603351"/>
            <a:chOff x="765355" y="3180505"/>
            <a:chExt cx="584196" cy="603351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2" y="3180505"/>
              <a:ext cx="580839" cy="603351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3291235"/>
              <a:ext cx="333232" cy="346147"/>
            </a:xfrm>
            <a:prstGeom prst="rect">
              <a:avLst/>
            </a:prstGeom>
          </p:spPr>
        </p:pic>
      </p:grpSp>
      <p:pic>
        <p:nvPicPr>
          <p:cNvPr id="37" name="Рисунок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68712" y="3601115"/>
            <a:ext cx="580839" cy="60335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601">
            <a:off x="742175" y="3708751"/>
            <a:ext cx="333232" cy="346147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>
            <a:off x="742176" y="5115225"/>
            <a:ext cx="607372" cy="603351"/>
            <a:chOff x="742176" y="5292655"/>
            <a:chExt cx="607372" cy="603351"/>
          </a:xfrm>
        </p:grpSpPr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09" y="5292655"/>
              <a:ext cx="580839" cy="603351"/>
            </a:xfrm>
            <a:prstGeom prst="rect">
              <a:avLst/>
            </a:prstGeom>
          </p:spPr>
        </p:pic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42176" y="5408732"/>
              <a:ext cx="333232" cy="346147"/>
            </a:xfrm>
            <a:prstGeom prst="rect">
              <a:avLst/>
            </a:prstGeom>
          </p:spPr>
        </p:pic>
      </p:grpSp>
      <p:grpSp>
        <p:nvGrpSpPr>
          <p:cNvPr id="42" name="Группа 41"/>
          <p:cNvGrpSpPr/>
          <p:nvPr/>
        </p:nvGrpSpPr>
        <p:grpSpPr>
          <a:xfrm>
            <a:off x="766554" y="5568113"/>
            <a:ext cx="584198" cy="603351"/>
            <a:chOff x="765355" y="2343890"/>
            <a:chExt cx="584198" cy="603351"/>
          </a:xfrm>
        </p:grpSpPr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4" y="2343890"/>
              <a:ext cx="580839" cy="603351"/>
            </a:xfrm>
            <a:prstGeom prst="rect">
              <a:avLst/>
            </a:prstGeom>
          </p:spPr>
        </p:pic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2453147"/>
              <a:ext cx="333232" cy="346147"/>
            </a:xfrm>
            <a:prstGeom prst="rect">
              <a:avLst/>
            </a:prstGeom>
          </p:spPr>
        </p:pic>
      </p:grpSp>
      <p:grpSp>
        <p:nvGrpSpPr>
          <p:cNvPr id="45" name="Группа 44"/>
          <p:cNvGrpSpPr/>
          <p:nvPr/>
        </p:nvGrpSpPr>
        <p:grpSpPr>
          <a:xfrm>
            <a:off x="743374" y="5984118"/>
            <a:ext cx="607377" cy="603351"/>
            <a:chOff x="742175" y="2759895"/>
            <a:chExt cx="607377" cy="603351"/>
          </a:xfrm>
        </p:grpSpPr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3" y="2759895"/>
              <a:ext cx="580839" cy="603351"/>
            </a:xfrm>
            <a:prstGeom prst="rect">
              <a:avLst/>
            </a:prstGeom>
          </p:spPr>
        </p:pic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42175" y="2870663"/>
              <a:ext cx="333232" cy="346147"/>
            </a:xfrm>
            <a:prstGeom prst="rect">
              <a:avLst/>
            </a:prstGeom>
          </p:spPr>
        </p:pic>
      </p:grpSp>
      <p:grpSp>
        <p:nvGrpSpPr>
          <p:cNvPr id="48" name="Группа 47"/>
          <p:cNvGrpSpPr/>
          <p:nvPr/>
        </p:nvGrpSpPr>
        <p:grpSpPr>
          <a:xfrm>
            <a:off x="766554" y="6404728"/>
            <a:ext cx="584196" cy="603351"/>
            <a:chOff x="765355" y="3180505"/>
            <a:chExt cx="584196" cy="603351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2" y="3180505"/>
              <a:ext cx="580839" cy="603351"/>
            </a:xfrm>
            <a:prstGeom prst="rect">
              <a:avLst/>
            </a:prstGeom>
          </p:spPr>
        </p:pic>
        <p:pic>
          <p:nvPicPr>
            <p:cNvPr id="50" name="Рисунок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3291235"/>
              <a:ext cx="333232" cy="346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1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-35793"/>
            <a:ext cx="10693400" cy="7597056"/>
          </a:xfrm>
          <a:prstGeom prst="rect">
            <a:avLst/>
          </a:prstGeom>
          <a:solidFill>
            <a:srgbClr val="CB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 bwMode="auto">
          <a:xfrm>
            <a:off x="-3654300" y="0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>
            <a:lvl1pPr algn="ctr" defTabSz="995363" rtl="0" fontAlgn="base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2pPr>
            <a:lvl3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3pPr>
            <a:lvl4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4pPr>
            <a:lvl5pPr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995363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План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18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01" y="161685"/>
            <a:ext cx="961613" cy="1038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45988" y="2070408"/>
            <a:ext cx="553410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>
              <a:lnSpc>
                <a:spcPct val="80000"/>
              </a:lnSpc>
            </a:pPr>
            <a:endParaRPr lang="ru-RU" sz="2800" dirty="0">
              <a:latin typeface="Bliss Pro" panose="02000506050000020004" pitchFamily="50" charset="0"/>
            </a:endParaRPr>
          </a:p>
          <a:p>
            <a:pPr algn="r" fontAlgn="ctr">
              <a:lnSpc>
                <a:spcPct val="80000"/>
              </a:lnSpc>
            </a:pPr>
            <a:r>
              <a:rPr lang="ru-RU" sz="2800" dirty="0" smtClean="0">
                <a:latin typeface="Bliss Pro" panose="02000506050000020004" pitchFamily="50" charset="0"/>
              </a:rPr>
              <a:t>Основные языки, </a:t>
            </a:r>
            <a:r>
              <a:rPr lang="en-US" sz="2800" dirty="0" smtClean="0">
                <a:latin typeface="Bliss Pro" panose="02000506050000020004" pitchFamily="50" charset="0"/>
              </a:rPr>
              <a:t>Rest</a:t>
            </a:r>
            <a:endParaRPr lang="ru-RU" sz="2800" dirty="0">
              <a:latin typeface="Bliss Pro" panose="02000506050000020004" pitchFamily="50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51404" y="3924428"/>
            <a:ext cx="10676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ru-RU" sz="2800" dirty="0">
                <a:latin typeface="Bliss Pro" panose="02000506050000020004" pitchFamily="50" charset="0"/>
              </a:rPr>
              <a:t>Виды тестирования, </a:t>
            </a:r>
            <a:r>
              <a:rPr lang="ru-RU" sz="2800" dirty="0" err="1">
                <a:latin typeface="Bliss Pro" panose="02000506050000020004" pitchFamily="50" charset="0"/>
              </a:rPr>
              <a:t>bug</a:t>
            </a:r>
            <a:r>
              <a:rPr lang="ru-RU" sz="2800" dirty="0">
                <a:latin typeface="Bliss Pro" panose="02000506050000020004" pitchFamily="50" charset="0"/>
              </a:rPr>
              <a:t> </a:t>
            </a:r>
            <a:r>
              <a:rPr lang="ru-RU" sz="2800" dirty="0" err="1">
                <a:latin typeface="Bliss Pro" panose="02000506050000020004" pitchFamily="50" charset="0"/>
              </a:rPr>
              <a:t>tracking</a:t>
            </a:r>
            <a:r>
              <a:rPr lang="ru-RU" sz="2800" dirty="0">
                <a:latin typeface="Bliss Pro" panose="02000506050000020004" pitchFamily="50" charset="0"/>
              </a:rPr>
              <a:t>, </a:t>
            </a:r>
            <a:r>
              <a:rPr lang="ru-RU" sz="2800" dirty="0" smtClean="0">
                <a:latin typeface="Bliss Pro" panose="02000506050000020004" pitchFamily="50" charset="0"/>
              </a:rPr>
              <a:t>автоматизация </a:t>
            </a:r>
          </a:p>
          <a:p>
            <a:pPr fontAlgn="ctr"/>
            <a:r>
              <a:rPr lang="ru-RU" sz="2800" dirty="0">
                <a:latin typeface="Bliss Pro" panose="02000506050000020004" pitchFamily="50" charset="0"/>
              </a:rPr>
              <a:t>	</a:t>
            </a:r>
            <a:r>
              <a:rPr lang="ru-RU" sz="2800" dirty="0" smtClean="0">
                <a:latin typeface="Bliss Pro" panose="02000506050000020004" pitchFamily="50" charset="0"/>
              </a:rPr>
              <a:t>						тестирования</a:t>
            </a:r>
            <a:endParaRPr lang="ru-RU" sz="2800" dirty="0">
              <a:latin typeface="Bliss Pro" panose="02000506050000020004" pitchFamily="50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13684" y="5619730"/>
            <a:ext cx="333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ru-RU" sz="2800" dirty="0">
                <a:latin typeface="Bliss Pro" panose="02000506050000020004" pitchFamily="50" charset="0"/>
              </a:rPr>
              <a:t>Проектирование</a:t>
            </a:r>
            <a:r>
              <a:rPr lang="ru-RU" dirty="0">
                <a:latin typeface="Bliss Pro" panose="02000506050000020004" pitchFamily="50" charset="0"/>
              </a:rPr>
              <a:t> </a:t>
            </a:r>
            <a:r>
              <a:rPr lang="ru-RU" sz="2800" dirty="0">
                <a:latin typeface="Bliss Pro" panose="02000506050000020004" pitchFamily="50" charset="0"/>
              </a:rPr>
              <a:t>ПО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-125908" y="1488107"/>
            <a:ext cx="3384376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/>
          <p:cNvGrpSpPr/>
          <p:nvPr/>
        </p:nvGrpSpPr>
        <p:grpSpPr>
          <a:xfrm>
            <a:off x="765355" y="2343890"/>
            <a:ext cx="584198" cy="603351"/>
            <a:chOff x="765355" y="2343890"/>
            <a:chExt cx="584198" cy="603351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4" y="2343890"/>
              <a:ext cx="580839" cy="603351"/>
            </a:xfrm>
            <a:prstGeom prst="rect">
              <a:avLst/>
            </a:prstGeom>
          </p:spPr>
        </p:pic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2453147"/>
              <a:ext cx="333232" cy="346147"/>
            </a:xfrm>
            <a:prstGeom prst="rect">
              <a:avLst/>
            </a:prstGeom>
          </p:spPr>
        </p:pic>
      </p:grpSp>
      <p:grpSp>
        <p:nvGrpSpPr>
          <p:cNvPr id="28" name="Группа 27"/>
          <p:cNvGrpSpPr/>
          <p:nvPr/>
        </p:nvGrpSpPr>
        <p:grpSpPr>
          <a:xfrm>
            <a:off x="742175" y="3928365"/>
            <a:ext cx="607377" cy="603351"/>
            <a:chOff x="742175" y="2759895"/>
            <a:chExt cx="607377" cy="60335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3" y="2759895"/>
              <a:ext cx="580839" cy="603351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42175" y="2870663"/>
              <a:ext cx="333232" cy="346147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768935" y="5641957"/>
            <a:ext cx="584196" cy="603351"/>
            <a:chOff x="765355" y="3180505"/>
            <a:chExt cx="584196" cy="603351"/>
          </a:xfrm>
        </p:grpSpPr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8712" y="3180505"/>
              <a:ext cx="580839" cy="603351"/>
            </a:xfrm>
            <a:prstGeom prst="rect">
              <a:avLst/>
            </a:prstGeom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7601">
              <a:off x="765355" y="3291235"/>
              <a:ext cx="333232" cy="346147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209721" y="1520841"/>
            <a:ext cx="139814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>
              <a:lnSpc>
                <a:spcPct val="80000"/>
              </a:lnSpc>
            </a:pPr>
            <a:r>
              <a:rPr lang="ru-RU" sz="3200" dirty="0">
                <a:solidFill>
                  <a:schemeClr val="bg1"/>
                </a:solidFill>
                <a:latin typeface="Bliss Pro" panose="02000506050000020004" pitchFamily="50" charset="0"/>
              </a:rPr>
              <a:t>4. </a:t>
            </a:r>
            <a:r>
              <a:rPr lang="en-US" sz="32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WEB</a:t>
            </a:r>
            <a:endParaRPr lang="ru-RU" sz="3200" dirty="0">
              <a:solidFill>
                <a:schemeClr val="bg1"/>
              </a:solidFill>
              <a:latin typeface="Bliss Pro" panose="02000506050000020004" pitchFamily="50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-125908" y="4837771"/>
            <a:ext cx="3384376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-125908" y="3118378"/>
            <a:ext cx="3384376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1926" y="3106115"/>
            <a:ext cx="2688707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ctr"/>
            <a:r>
              <a:rPr lang="ru-RU" sz="28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5. Тестирование</a:t>
            </a:r>
            <a:endParaRPr lang="ru-RU" sz="2800" dirty="0">
              <a:solidFill>
                <a:schemeClr val="bg1"/>
              </a:solidFill>
              <a:latin typeface="Bliss Pro" panose="02000506050000020004" pitchFamily="50" charset="0"/>
            </a:endParaRPr>
          </a:p>
          <a:p>
            <a:pPr algn="r"/>
            <a:endParaRPr lang="ru-RU" sz="2800" dirty="0">
              <a:latin typeface="Bliss Pro" panose="02000506050000020004" pitchFamily="50" charset="0"/>
            </a:endParaRPr>
          </a:p>
          <a:p>
            <a:pPr algn="r" fontAlgn="ctr">
              <a:lnSpc>
                <a:spcPct val="80000"/>
              </a:lnSpc>
            </a:pPr>
            <a:endParaRPr lang="ru-RU" sz="2800" dirty="0">
              <a:latin typeface="Bliss Pro" panose="02000506050000020004" pitchFamily="50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385755" y="4780990"/>
            <a:ext cx="5296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ru-RU" sz="3200" dirty="0" smtClean="0">
                <a:solidFill>
                  <a:schemeClr val="bg1"/>
                </a:solidFill>
                <a:latin typeface="Bliss Pro" panose="02000506050000020004" pitchFamily="50" charset="0"/>
              </a:rPr>
              <a:t> 6. Управление</a:t>
            </a:r>
          </a:p>
          <a:p>
            <a:pPr algn="r" fontAlgn="ctr"/>
            <a:endParaRPr lang="ru-RU" sz="3200" dirty="0">
              <a:solidFill>
                <a:schemeClr val="bg1"/>
              </a:solidFill>
              <a:latin typeface="Bliss Pro" panose="02000506050000020004" pitchFamily="50" charset="0"/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9" y="6257875"/>
            <a:ext cx="961613" cy="1038708"/>
          </a:xfrm>
          <a:prstGeom prst="rect">
            <a:avLst/>
          </a:prstGeom>
        </p:spPr>
      </p:pic>
      <p:sp>
        <p:nvSpPr>
          <p:cNvPr id="40" name="Блок-схема: процесс 12"/>
          <p:cNvSpPr/>
          <p:nvPr/>
        </p:nvSpPr>
        <p:spPr>
          <a:xfrm>
            <a:off x="5013126" y="6156895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283668" y="6657713"/>
            <a:ext cx="2520280" cy="503932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322">
            <a:off x="2379127" y="-2527485"/>
            <a:ext cx="9990360" cy="99903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214140" y="0"/>
            <a:ext cx="9623425" cy="126047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Преподаватели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4" b="20777"/>
          <a:stretch/>
        </p:blipFill>
        <p:spPr>
          <a:xfrm>
            <a:off x="467641" y="1769983"/>
            <a:ext cx="2023567" cy="2000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537291" y="1346108"/>
            <a:ext cx="2234984" cy="2920350"/>
            <a:chOff x="759110" y="3648809"/>
            <a:chExt cx="2088232" cy="2728596"/>
          </a:xfrm>
        </p:grpSpPr>
        <p:pic>
          <p:nvPicPr>
            <p:cNvPr id="38" name="Рисунок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39" name="Рисунок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" r="14681"/>
            <a:stretch/>
          </p:blipFill>
          <p:spPr>
            <a:xfrm flipH="1">
              <a:off x="759110" y="3648809"/>
              <a:ext cx="2088232" cy="264888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4" t="20405" r="4252" b="25660"/>
          <a:stretch/>
        </p:blipFill>
        <p:spPr>
          <a:xfrm>
            <a:off x="5516314" y="1770800"/>
            <a:ext cx="1995164" cy="2009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Группа 9"/>
          <p:cNvGrpSpPr/>
          <p:nvPr/>
        </p:nvGrpSpPr>
        <p:grpSpPr>
          <a:xfrm>
            <a:off x="2742766" y="4218037"/>
            <a:ext cx="2531926" cy="842249"/>
            <a:chOff x="7184266" y="3843382"/>
            <a:chExt cx="2499230" cy="831372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7433586" y="3843382"/>
              <a:ext cx="2051654" cy="831372"/>
              <a:chOff x="5436207" y="4263492"/>
              <a:chExt cx="2051654" cy="831372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460733" y="4263492"/>
                <a:ext cx="1993861" cy="831372"/>
                <a:chOff x="5460733" y="4263492"/>
                <a:chExt cx="1993861" cy="831372"/>
              </a:xfrm>
            </p:grpSpPr>
            <p:sp>
              <p:nvSpPr>
                <p:cNvPr id="88" name="Скругленный прямоугольник 87"/>
                <p:cNvSpPr/>
                <p:nvPr/>
              </p:nvSpPr>
              <p:spPr>
                <a:xfrm>
                  <a:off x="5460733" y="4281006"/>
                  <a:ext cx="1993861" cy="768157"/>
                </a:xfrm>
                <a:prstGeom prst="roundRect">
                  <a:avLst/>
                </a:prstGeom>
                <a:noFill/>
                <a:ln w="28575">
                  <a:solidFill>
                    <a:srgbClr val="D03C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5595475" y="4263492"/>
                  <a:ext cx="1731821" cy="8313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Скругленный прямоугольник 92"/>
                <p:cNvSpPr/>
                <p:nvPr/>
              </p:nvSpPr>
              <p:spPr>
                <a:xfrm>
                  <a:off x="5486162" y="4320956"/>
                  <a:ext cx="1944447" cy="69284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1" name="Прямоугольник 90"/>
              <p:cNvSpPr/>
              <p:nvPr/>
            </p:nvSpPr>
            <p:spPr>
              <a:xfrm>
                <a:off x="5436207" y="4411249"/>
                <a:ext cx="2051654" cy="521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184266" y="3942999"/>
              <a:ext cx="2484220" cy="36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liss Pro" panose="02000506050000020004" pitchFamily="50" charset="0"/>
                </a:rPr>
                <a:t>Владислав </a:t>
              </a:r>
              <a:r>
                <a:rPr lang="ru-RU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liss Pro" panose="02000506050000020004" pitchFamily="50" charset="0"/>
                </a:rPr>
                <a:t>Декалов</a:t>
              </a:r>
              <a:endPara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99276" y="4327478"/>
              <a:ext cx="2484220" cy="23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iss Pro" panose="02000506050000020004" pitchFamily="50" charset="0"/>
                </a:rPr>
                <a:t>Бизнес  - аналитик</a:t>
              </a:r>
              <a:endPara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71490" y="4226878"/>
            <a:ext cx="2550360" cy="853507"/>
            <a:chOff x="2289217" y="3805548"/>
            <a:chExt cx="2484220" cy="831372"/>
          </a:xfrm>
        </p:grpSpPr>
        <p:grpSp>
          <p:nvGrpSpPr>
            <p:cNvPr id="118" name="Группа 117"/>
            <p:cNvGrpSpPr/>
            <p:nvPr/>
          </p:nvGrpSpPr>
          <p:grpSpPr>
            <a:xfrm>
              <a:off x="2454721" y="3805548"/>
              <a:ext cx="2051654" cy="831372"/>
              <a:chOff x="5436207" y="4263492"/>
              <a:chExt cx="2051654" cy="831372"/>
            </a:xfrm>
          </p:grpSpPr>
          <p:grpSp>
            <p:nvGrpSpPr>
              <p:cNvPr id="119" name="Группа 118"/>
              <p:cNvGrpSpPr/>
              <p:nvPr/>
            </p:nvGrpSpPr>
            <p:grpSpPr>
              <a:xfrm>
                <a:off x="5460733" y="4263492"/>
                <a:ext cx="1993861" cy="831372"/>
                <a:chOff x="5460733" y="4263492"/>
                <a:chExt cx="1993861" cy="831372"/>
              </a:xfrm>
            </p:grpSpPr>
            <p:sp>
              <p:nvSpPr>
                <p:cNvPr id="121" name="Скругленный прямоугольник 120"/>
                <p:cNvSpPr/>
                <p:nvPr/>
              </p:nvSpPr>
              <p:spPr>
                <a:xfrm>
                  <a:off x="5460733" y="4281006"/>
                  <a:ext cx="1993861" cy="768157"/>
                </a:xfrm>
                <a:prstGeom prst="roundRect">
                  <a:avLst/>
                </a:prstGeom>
                <a:noFill/>
                <a:ln w="28575">
                  <a:solidFill>
                    <a:srgbClr val="D03C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5595475" y="4263492"/>
                  <a:ext cx="1731821" cy="8313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Скругленный прямоугольник 122"/>
                <p:cNvSpPr/>
                <p:nvPr/>
              </p:nvSpPr>
              <p:spPr>
                <a:xfrm>
                  <a:off x="5486162" y="4320956"/>
                  <a:ext cx="1944447" cy="69284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0" name="Прямоугольник 119"/>
              <p:cNvSpPr/>
              <p:nvPr/>
            </p:nvSpPr>
            <p:spPr>
              <a:xfrm>
                <a:off x="5436207" y="4411249"/>
                <a:ext cx="2051654" cy="521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473496" y="3898169"/>
              <a:ext cx="1971088" cy="29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liss Pro" panose="02000506050000020004" pitchFamily="50" charset="0"/>
                </a:rPr>
                <a:t>Щелоков Роман</a:t>
              </a:r>
              <a:endPara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289217" y="4242957"/>
              <a:ext cx="2484220" cy="388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iss Pro" panose="02000506050000020004" pitchFamily="50" charset="0"/>
                </a:rPr>
                <a:t>Директор центра </a:t>
              </a:r>
            </a:p>
            <a:p>
              <a:pPr algn="ctr">
                <a:lnSpc>
                  <a:spcPct val="80000"/>
                </a:lnSpc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iss Pro" panose="02000506050000020004" pitchFamily="50" charset="0"/>
                </a:rPr>
                <a:t>разработки</a:t>
              </a:r>
              <a:endPara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endParaRPr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5499924" y="4218037"/>
            <a:ext cx="2078495" cy="842249"/>
            <a:chOff x="5436207" y="4263492"/>
            <a:chExt cx="2051654" cy="831372"/>
          </a:xfrm>
        </p:grpSpPr>
        <p:grpSp>
          <p:nvGrpSpPr>
            <p:cNvPr id="133" name="Группа 132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135" name="Скругленный прямоугольник 134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Прямоугольник 159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Скругленный прямоугольник 160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4" name="Прямоугольник 133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4" name="Группа 193"/>
          <p:cNvGrpSpPr/>
          <p:nvPr/>
        </p:nvGrpSpPr>
        <p:grpSpPr>
          <a:xfrm>
            <a:off x="8058431" y="4218037"/>
            <a:ext cx="2078495" cy="842249"/>
            <a:chOff x="5436207" y="4263492"/>
            <a:chExt cx="2051654" cy="831372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199" name="Скругленный прямоугольник 198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Скругленный прямоугольник 200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152563" y="4309797"/>
            <a:ext cx="19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Роман Грищенко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grpSp>
        <p:nvGrpSpPr>
          <p:cNvPr id="202" name="Группа 201"/>
          <p:cNvGrpSpPr/>
          <p:nvPr/>
        </p:nvGrpSpPr>
        <p:grpSpPr>
          <a:xfrm>
            <a:off x="3065690" y="1346108"/>
            <a:ext cx="1992978" cy="2920350"/>
            <a:chOff x="759110" y="3648809"/>
            <a:chExt cx="1862116" cy="2728596"/>
          </a:xfrm>
        </p:grpSpPr>
        <p:pic>
          <p:nvPicPr>
            <p:cNvPr id="203" name="Рисунок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204" name="Рисунок 20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4" r="14681"/>
            <a:stretch/>
          </p:blipFill>
          <p:spPr>
            <a:xfrm flipH="1">
              <a:off x="759110" y="3648809"/>
              <a:ext cx="1862116" cy="2648882"/>
            </a:xfrm>
            <a:prstGeom prst="rect">
              <a:avLst/>
            </a:prstGeom>
          </p:spPr>
        </p:pic>
      </p:grpSp>
      <p:grpSp>
        <p:nvGrpSpPr>
          <p:cNvPr id="205" name="Группа 204"/>
          <p:cNvGrpSpPr/>
          <p:nvPr/>
        </p:nvGrpSpPr>
        <p:grpSpPr>
          <a:xfrm>
            <a:off x="5130675" y="1764406"/>
            <a:ext cx="2700173" cy="2561471"/>
            <a:chOff x="324465" y="3984124"/>
            <a:chExt cx="2522876" cy="2393281"/>
          </a:xfrm>
        </p:grpSpPr>
        <p:pic>
          <p:nvPicPr>
            <p:cNvPr id="206" name="Рисунок 20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207" name="Рисунок 20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" t="12659" r="-3043"/>
            <a:stretch/>
          </p:blipFill>
          <p:spPr>
            <a:xfrm flipH="1">
              <a:off x="324465" y="3984124"/>
              <a:ext cx="2522876" cy="2313566"/>
            </a:xfrm>
            <a:prstGeom prst="rect">
              <a:avLst/>
            </a:prstGeom>
          </p:spPr>
        </p:pic>
      </p:grpSp>
      <p:grpSp>
        <p:nvGrpSpPr>
          <p:cNvPr id="208" name="Группа 207"/>
          <p:cNvGrpSpPr/>
          <p:nvPr/>
        </p:nvGrpSpPr>
        <p:grpSpPr>
          <a:xfrm>
            <a:off x="8145637" y="1836413"/>
            <a:ext cx="1953591" cy="2489462"/>
            <a:chOff x="759110" y="4051404"/>
            <a:chExt cx="1825316" cy="2326001"/>
          </a:xfrm>
        </p:grpSpPr>
        <p:pic>
          <p:nvPicPr>
            <p:cNvPr id="209" name="Рисунок 20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210" name="Рисунок 20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5" t="15198" r="14681"/>
            <a:stretch/>
          </p:blipFill>
          <p:spPr>
            <a:xfrm flipH="1">
              <a:off x="759110" y="4051404"/>
              <a:ext cx="1825316" cy="2246286"/>
            </a:xfrm>
            <a:prstGeom prst="rect">
              <a:avLst/>
            </a:prstGeom>
          </p:spPr>
        </p:pic>
      </p:grpSp>
      <p:sp>
        <p:nvSpPr>
          <p:cNvPr id="159" name="TextBox 158"/>
          <p:cNvSpPr txBox="1"/>
          <p:nvPr/>
        </p:nvSpPr>
        <p:spPr>
          <a:xfrm>
            <a:off x="5533418" y="4315543"/>
            <a:ext cx="19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Иванов Евгений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94603" y="4677014"/>
            <a:ext cx="248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rPr>
              <a:t>Project manager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213" name="Блок-схема: процесс 12"/>
          <p:cNvSpPr/>
          <p:nvPr/>
        </p:nvSpPr>
        <p:spPr>
          <a:xfrm>
            <a:off x="5013126" y="6156895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5634" r="16127" b="35727"/>
          <a:stretch/>
        </p:blipFill>
        <p:spPr>
          <a:xfrm>
            <a:off x="8093745" y="1765569"/>
            <a:ext cx="2029906" cy="2011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8" t="8927" r="26355" b="53805"/>
          <a:stretch/>
        </p:blipFill>
        <p:spPr>
          <a:xfrm>
            <a:off x="3061694" y="1735841"/>
            <a:ext cx="1944216" cy="201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4" name="TextBox 213"/>
          <p:cNvSpPr txBox="1"/>
          <p:nvPr/>
        </p:nvSpPr>
        <p:spPr>
          <a:xfrm>
            <a:off x="7915328" y="4677014"/>
            <a:ext cx="248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rPr>
              <a:t>Project manager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Bliss Pro" panose="02000506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322">
            <a:off x="2694963" y="-1824754"/>
            <a:ext cx="8749573" cy="87495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214140" y="0"/>
            <a:ext cx="9623425" cy="126047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Преподаватели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grpSp>
        <p:nvGrpSpPr>
          <p:cNvPr id="208" name="Группа 207"/>
          <p:cNvGrpSpPr/>
          <p:nvPr/>
        </p:nvGrpSpPr>
        <p:grpSpPr>
          <a:xfrm>
            <a:off x="5499924" y="4218037"/>
            <a:ext cx="2078495" cy="842249"/>
            <a:chOff x="5436207" y="4263492"/>
            <a:chExt cx="2051654" cy="831372"/>
          </a:xfrm>
        </p:grpSpPr>
        <p:grpSp>
          <p:nvGrpSpPr>
            <p:cNvPr id="209" name="Группа 208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211" name="Скругленный прямоугольник 210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Скругленный прямоугольник 212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0" name="Прямоугольник 209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2" name="Группа 131"/>
          <p:cNvGrpSpPr/>
          <p:nvPr/>
        </p:nvGrpSpPr>
        <p:grpSpPr>
          <a:xfrm>
            <a:off x="538297" y="1335149"/>
            <a:ext cx="2234984" cy="2920350"/>
            <a:chOff x="759110" y="3648809"/>
            <a:chExt cx="2088232" cy="2728596"/>
          </a:xfrm>
        </p:grpSpPr>
        <p:pic>
          <p:nvPicPr>
            <p:cNvPr id="133" name="Рисунок 1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134" name="Рисунок 1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" r="14681"/>
            <a:stretch/>
          </p:blipFill>
          <p:spPr>
            <a:xfrm flipH="1">
              <a:off x="759110" y="3648809"/>
              <a:ext cx="2088232" cy="2648882"/>
            </a:xfrm>
            <a:prstGeom prst="rect">
              <a:avLst/>
            </a:prstGeom>
          </p:spPr>
        </p:pic>
      </p:grpSp>
      <p:grpSp>
        <p:nvGrpSpPr>
          <p:cNvPr id="160" name="Группа 159"/>
          <p:cNvGrpSpPr/>
          <p:nvPr/>
        </p:nvGrpSpPr>
        <p:grpSpPr>
          <a:xfrm>
            <a:off x="441400" y="4226878"/>
            <a:ext cx="2106277" cy="853507"/>
            <a:chOff x="5436207" y="4263492"/>
            <a:chExt cx="2051654" cy="831372"/>
          </a:xfrm>
        </p:grpSpPr>
        <p:grpSp>
          <p:nvGrpSpPr>
            <p:cNvPr id="164" name="Группа 163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166" name="Скругленный прямоугольник 165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Скругленный прямоугольник 167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65" name="Прямоугольник 164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9291" y="4330174"/>
            <a:ext cx="23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Игорь Лепешкин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8183" y="4687323"/>
            <a:ext cx="2484220" cy="38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Ведущий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iOS</a:t>
            </a:r>
            <a:endParaRPr lang="ru-RU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 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разработчик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pic>
        <p:nvPicPr>
          <p:cNvPr id="170" name="Рисунок 16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4" b="2113"/>
          <a:stretch/>
        </p:blipFill>
        <p:spPr>
          <a:xfrm>
            <a:off x="2995144" y="1772948"/>
            <a:ext cx="2028101" cy="2007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71" name="Группа 170"/>
          <p:cNvGrpSpPr/>
          <p:nvPr/>
        </p:nvGrpSpPr>
        <p:grpSpPr>
          <a:xfrm>
            <a:off x="2742766" y="4218036"/>
            <a:ext cx="5085085" cy="883301"/>
            <a:chOff x="7184266" y="3843382"/>
            <a:chExt cx="5019419" cy="871894"/>
          </a:xfrm>
        </p:grpSpPr>
        <p:grpSp>
          <p:nvGrpSpPr>
            <p:cNvPr id="172" name="Группа 171"/>
            <p:cNvGrpSpPr/>
            <p:nvPr/>
          </p:nvGrpSpPr>
          <p:grpSpPr>
            <a:xfrm>
              <a:off x="7433586" y="3843382"/>
              <a:ext cx="2051654" cy="831372"/>
              <a:chOff x="5436207" y="4263492"/>
              <a:chExt cx="2051654" cy="831372"/>
            </a:xfrm>
          </p:grpSpPr>
          <p:grpSp>
            <p:nvGrpSpPr>
              <p:cNvPr id="175" name="Группа 174"/>
              <p:cNvGrpSpPr/>
              <p:nvPr/>
            </p:nvGrpSpPr>
            <p:grpSpPr>
              <a:xfrm>
                <a:off x="5460733" y="4263492"/>
                <a:ext cx="1993861" cy="831372"/>
                <a:chOff x="5460733" y="4263492"/>
                <a:chExt cx="1993861" cy="831372"/>
              </a:xfrm>
            </p:grpSpPr>
            <p:sp>
              <p:nvSpPr>
                <p:cNvPr id="177" name="Скругленный прямоугольник 176"/>
                <p:cNvSpPr/>
                <p:nvPr/>
              </p:nvSpPr>
              <p:spPr>
                <a:xfrm>
                  <a:off x="5460733" y="4281006"/>
                  <a:ext cx="1993861" cy="768157"/>
                </a:xfrm>
                <a:prstGeom prst="roundRect">
                  <a:avLst/>
                </a:prstGeom>
                <a:noFill/>
                <a:ln w="28575">
                  <a:solidFill>
                    <a:srgbClr val="D03C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595475" y="4263492"/>
                  <a:ext cx="1731821" cy="8313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Скругленный прямоугольник 178"/>
                <p:cNvSpPr/>
                <p:nvPr/>
              </p:nvSpPr>
              <p:spPr>
                <a:xfrm>
                  <a:off x="5486162" y="4320956"/>
                  <a:ext cx="1944447" cy="69284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76" name="Прямоугольник 175"/>
              <p:cNvSpPr/>
              <p:nvPr/>
            </p:nvSpPr>
            <p:spPr>
              <a:xfrm>
                <a:off x="5436207" y="4411249"/>
                <a:ext cx="2051654" cy="521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7184266" y="3942999"/>
              <a:ext cx="2484220" cy="364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liss Pro" panose="02000506050000020004" pitchFamily="50" charset="0"/>
                </a:rPr>
                <a:t>Бочаров Алексей</a:t>
              </a:r>
              <a:endPara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199276" y="4327478"/>
              <a:ext cx="248422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iss Pro" panose="02000506050000020004" pitchFamily="50" charset="0"/>
                </a:rPr>
                <a:t>Руководитель отдела</a:t>
              </a:r>
            </a:p>
            <a:p>
              <a:pPr algn="ctr">
                <a:lnSpc>
                  <a:spcPct val="80000"/>
                </a:lnSpc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iss Pro" panose="02000506050000020004" pitchFamily="50" charset="0"/>
                </a:rPr>
                <a:t>тестирования</a:t>
              </a:r>
              <a:endPara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719465" y="4327478"/>
              <a:ext cx="2484220" cy="23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iss Pro" panose="02000506050000020004" pitchFamily="50" charset="0"/>
                </a:rPr>
                <a:t>Дизайнер</a:t>
              </a:r>
              <a:endPara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endParaRPr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3065690" y="1346108"/>
            <a:ext cx="1992978" cy="2920350"/>
            <a:chOff x="759110" y="3648809"/>
            <a:chExt cx="1862116" cy="2728596"/>
          </a:xfrm>
        </p:grpSpPr>
        <p:pic>
          <p:nvPicPr>
            <p:cNvPr id="181" name="Рисунок 18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182" name="Рисунок 18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4" r="14681"/>
            <a:stretch/>
          </p:blipFill>
          <p:spPr>
            <a:xfrm flipH="1">
              <a:off x="759110" y="3648809"/>
              <a:ext cx="1862116" cy="2648882"/>
            </a:xfrm>
            <a:prstGeom prst="rect">
              <a:avLst/>
            </a:prstGeom>
          </p:spPr>
        </p:pic>
      </p:grpSp>
      <p:pic>
        <p:nvPicPr>
          <p:cNvPr id="197" name="Рисунок 1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/>
          <a:stretch/>
        </p:blipFill>
        <p:spPr>
          <a:xfrm>
            <a:off x="8049169" y="1759973"/>
            <a:ext cx="2052050" cy="2007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98" name="Группа 197"/>
          <p:cNvGrpSpPr/>
          <p:nvPr/>
        </p:nvGrpSpPr>
        <p:grpSpPr>
          <a:xfrm>
            <a:off x="8058431" y="4218037"/>
            <a:ext cx="2078495" cy="842249"/>
            <a:chOff x="5436207" y="4263492"/>
            <a:chExt cx="2051654" cy="831372"/>
          </a:xfrm>
        </p:grpSpPr>
        <p:grpSp>
          <p:nvGrpSpPr>
            <p:cNvPr id="199" name="Группа 198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201" name="Скругленный прямоугольник 200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Скругленный прямоугольник 202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00" name="Прямоугольник 199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7823521" y="4701999"/>
            <a:ext cx="248422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rPr>
              <a:t>Ведущий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rPr>
              <a:t>Android 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Bliss Pro" panose="02000506050000020004" pitchFamily="50" charset="0"/>
            </a:endParaRPr>
          </a:p>
          <a:p>
            <a:pPr algn="ctr">
              <a:lnSpc>
                <a:spcPct val="80000"/>
              </a:lnSpc>
            </a:pP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liss Pro" panose="02000506050000020004" pitchFamily="50" charset="0"/>
              </a:rPr>
              <a:t>разработчик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152563" y="4309797"/>
            <a:ext cx="19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Барташук</a:t>
            </a:r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 Павел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grpSp>
        <p:nvGrpSpPr>
          <p:cNvPr id="215" name="Группа 214"/>
          <p:cNvGrpSpPr/>
          <p:nvPr/>
        </p:nvGrpSpPr>
        <p:grpSpPr>
          <a:xfrm>
            <a:off x="5159750" y="1764406"/>
            <a:ext cx="2700173" cy="2561471"/>
            <a:chOff x="324465" y="3984124"/>
            <a:chExt cx="2522876" cy="2393281"/>
          </a:xfrm>
        </p:grpSpPr>
        <p:pic>
          <p:nvPicPr>
            <p:cNvPr id="216" name="Рисунок 2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217" name="Рисунок 2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" t="12659" r="-3043"/>
            <a:stretch/>
          </p:blipFill>
          <p:spPr>
            <a:xfrm flipH="1">
              <a:off x="324465" y="3984124"/>
              <a:ext cx="2522876" cy="2313566"/>
            </a:xfrm>
            <a:prstGeom prst="rect">
              <a:avLst/>
            </a:prstGeom>
          </p:spPr>
        </p:pic>
      </p:grpSp>
      <p:grpSp>
        <p:nvGrpSpPr>
          <p:cNvPr id="218" name="Группа 217"/>
          <p:cNvGrpSpPr/>
          <p:nvPr/>
        </p:nvGrpSpPr>
        <p:grpSpPr>
          <a:xfrm>
            <a:off x="8145637" y="1836413"/>
            <a:ext cx="1953591" cy="2489462"/>
            <a:chOff x="759110" y="4051404"/>
            <a:chExt cx="1825316" cy="2326001"/>
          </a:xfrm>
        </p:grpSpPr>
        <p:pic>
          <p:nvPicPr>
            <p:cNvPr id="219" name="Рисунок 2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220" name="Рисунок 2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5" t="15198" r="14681"/>
            <a:stretch/>
          </p:blipFill>
          <p:spPr>
            <a:xfrm flipH="1">
              <a:off x="759110" y="4051404"/>
              <a:ext cx="1825316" cy="2246286"/>
            </a:xfrm>
            <a:prstGeom prst="rect">
              <a:avLst/>
            </a:prstGeom>
          </p:spPr>
        </p:pic>
      </p:grpSp>
      <p:sp>
        <p:nvSpPr>
          <p:cNvPr id="221" name="TextBox 220"/>
          <p:cNvSpPr txBox="1"/>
          <p:nvPr/>
        </p:nvSpPr>
        <p:spPr>
          <a:xfrm>
            <a:off x="5429202" y="4315543"/>
            <a:ext cx="22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Екатерина </a:t>
            </a:r>
            <a:r>
              <a:rPr lang="ru-RU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Акчурина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223" name="Блок-схема: процесс 12"/>
          <p:cNvSpPr/>
          <p:nvPr/>
        </p:nvSpPr>
        <p:spPr>
          <a:xfrm>
            <a:off x="5013126" y="6156895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4" name="Рисунок 2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3" t="1073" r="3506" b="5099"/>
          <a:stretch/>
        </p:blipFill>
        <p:spPr>
          <a:xfrm>
            <a:off x="411255" y="1759973"/>
            <a:ext cx="2077645" cy="203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b="20075"/>
          <a:stretch/>
        </p:blipFill>
        <p:spPr>
          <a:xfrm>
            <a:off x="5517583" y="1770716"/>
            <a:ext cx="2027134" cy="20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322">
            <a:off x="2694963" y="-1824754"/>
            <a:ext cx="8749573" cy="8749573"/>
          </a:xfrm>
          <a:prstGeom prst="rect">
            <a:avLst/>
          </a:prstGeom>
        </p:spPr>
      </p:pic>
      <p:grpSp>
        <p:nvGrpSpPr>
          <p:cNvPr id="40" name="Группа 39"/>
          <p:cNvGrpSpPr/>
          <p:nvPr/>
        </p:nvGrpSpPr>
        <p:grpSpPr>
          <a:xfrm>
            <a:off x="2995349" y="4218037"/>
            <a:ext cx="2078495" cy="842249"/>
            <a:chOff x="5436207" y="4263492"/>
            <a:chExt cx="2051654" cy="831372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45" name="Скругленный прямоугольник 44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Скругленный прямоугольник 46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4" name="Прямоугольник 43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-2214140" y="0"/>
            <a:ext cx="9623425" cy="126047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Преподаватели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16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t="-863" r="12339" b="25487"/>
          <a:stretch/>
        </p:blipFill>
        <p:spPr>
          <a:xfrm>
            <a:off x="471504" y="1758197"/>
            <a:ext cx="1993861" cy="1993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8" name="Группа 17"/>
          <p:cNvGrpSpPr/>
          <p:nvPr/>
        </p:nvGrpSpPr>
        <p:grpSpPr>
          <a:xfrm>
            <a:off x="537291" y="1346108"/>
            <a:ext cx="2234984" cy="2920350"/>
            <a:chOff x="759110" y="3648809"/>
            <a:chExt cx="2088232" cy="2728596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" r="14681"/>
            <a:stretch/>
          </p:blipFill>
          <p:spPr>
            <a:xfrm flipH="1">
              <a:off x="759110" y="3648809"/>
              <a:ext cx="2088232" cy="2648882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441400" y="4226878"/>
            <a:ext cx="2106277" cy="853507"/>
            <a:chOff x="5436207" y="4263492"/>
            <a:chExt cx="2051654" cy="831372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3" name="Прямоугольник 22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9291" y="4330174"/>
            <a:ext cx="23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Вертелецкий</a:t>
            </a:r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 Роман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183" y="4687323"/>
            <a:ext cx="248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Android 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разработчик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78" y="1780292"/>
            <a:ext cx="1969662" cy="1969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6754" r="19927" b="2667"/>
          <a:stretch/>
        </p:blipFill>
        <p:spPr>
          <a:xfrm>
            <a:off x="3018237" y="1794260"/>
            <a:ext cx="1982853" cy="1969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2761747" y="4710262"/>
            <a:ext cx="2484220" cy="24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Android 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разработчик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38" name="Блок-схема: процесс 12"/>
          <p:cNvSpPr/>
          <p:nvPr/>
        </p:nvSpPr>
        <p:spPr>
          <a:xfrm>
            <a:off x="5013126" y="6156895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499924" y="4218037"/>
            <a:ext cx="2078495" cy="842249"/>
            <a:chOff x="5436207" y="4263492"/>
            <a:chExt cx="2051654" cy="831372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51" name="Скругленный прямоугольник 50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Скругленный прямоугольник 52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8058431" y="4218037"/>
            <a:ext cx="2078495" cy="842249"/>
            <a:chOff x="5436207" y="4263492"/>
            <a:chExt cx="2051654" cy="831372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5460733" y="4263492"/>
              <a:ext cx="1993861" cy="831372"/>
              <a:chOff x="5460733" y="4263492"/>
              <a:chExt cx="1993861" cy="831372"/>
            </a:xfrm>
          </p:grpSpPr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5460733" y="4281006"/>
                <a:ext cx="1993861" cy="768157"/>
              </a:xfrm>
              <a:prstGeom prst="roundRect">
                <a:avLst/>
              </a:prstGeom>
              <a:noFill/>
              <a:ln w="28575">
                <a:solidFill>
                  <a:srgbClr val="D03C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5595475" y="4263492"/>
                <a:ext cx="1731821" cy="83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Скругленный прямоугольник 58"/>
              <p:cNvSpPr/>
              <p:nvPr/>
            </p:nvSpPr>
            <p:spPr>
              <a:xfrm>
                <a:off x="5486162" y="4320956"/>
                <a:ext cx="1944447" cy="6928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6" name="Прямоугольник 55"/>
            <p:cNvSpPr/>
            <p:nvPr/>
          </p:nvSpPr>
          <p:spPr>
            <a:xfrm>
              <a:off x="5436207" y="4411249"/>
              <a:ext cx="2051654" cy="52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065690" y="1346108"/>
            <a:ext cx="1992978" cy="2920350"/>
            <a:chOff x="759110" y="3648809"/>
            <a:chExt cx="1862116" cy="2728596"/>
          </a:xfrm>
        </p:grpSpPr>
        <p:pic>
          <p:nvPicPr>
            <p:cNvPr id="61" name="Рисунок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62" name="Рисунок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4" r="14681"/>
            <a:stretch/>
          </p:blipFill>
          <p:spPr>
            <a:xfrm flipH="1">
              <a:off x="759110" y="3648809"/>
              <a:ext cx="1862116" cy="2648882"/>
            </a:xfrm>
            <a:prstGeom prst="rect">
              <a:avLst/>
            </a:prstGeom>
          </p:spPr>
        </p:pic>
      </p:grpSp>
      <p:grpSp>
        <p:nvGrpSpPr>
          <p:cNvPr id="63" name="Группа 62"/>
          <p:cNvGrpSpPr/>
          <p:nvPr/>
        </p:nvGrpSpPr>
        <p:grpSpPr>
          <a:xfrm>
            <a:off x="5204281" y="1764186"/>
            <a:ext cx="2700173" cy="2561471"/>
            <a:chOff x="324465" y="3984124"/>
            <a:chExt cx="2522876" cy="2393281"/>
          </a:xfrm>
        </p:grpSpPr>
        <p:pic>
          <p:nvPicPr>
            <p:cNvPr id="64" name="Рисунок 6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65" name="Рисунок 6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" t="12659" r="-3043"/>
            <a:stretch/>
          </p:blipFill>
          <p:spPr>
            <a:xfrm flipH="1">
              <a:off x="324465" y="3984124"/>
              <a:ext cx="2522876" cy="2313566"/>
            </a:xfrm>
            <a:prstGeom prst="rect">
              <a:avLst/>
            </a:prstGeom>
          </p:spPr>
        </p:pic>
      </p:grpSp>
      <p:grpSp>
        <p:nvGrpSpPr>
          <p:cNvPr id="66" name="Группа 65"/>
          <p:cNvGrpSpPr/>
          <p:nvPr/>
        </p:nvGrpSpPr>
        <p:grpSpPr>
          <a:xfrm>
            <a:off x="8204075" y="1746478"/>
            <a:ext cx="1953591" cy="2489462"/>
            <a:chOff x="759110" y="4051404"/>
            <a:chExt cx="1825316" cy="2326001"/>
          </a:xfrm>
        </p:grpSpPr>
        <p:pic>
          <p:nvPicPr>
            <p:cNvPr id="67" name="Рисунок 6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0" t="85415" r="40225" b="993"/>
            <a:stretch/>
          </p:blipFill>
          <p:spPr>
            <a:xfrm flipH="1">
              <a:off x="1386260" y="6017364"/>
              <a:ext cx="504057" cy="360041"/>
            </a:xfrm>
            <a:prstGeom prst="rect">
              <a:avLst/>
            </a:prstGeom>
          </p:spPr>
        </p:pic>
        <p:pic>
          <p:nvPicPr>
            <p:cNvPr id="68" name="Рисунок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5" t="15198" r="14681"/>
            <a:stretch/>
          </p:blipFill>
          <p:spPr>
            <a:xfrm flipH="1">
              <a:off x="759110" y="4051404"/>
              <a:ext cx="1825316" cy="2246286"/>
            </a:xfrm>
            <a:prstGeom prst="rect">
              <a:avLst/>
            </a:prstGeom>
          </p:spPr>
        </p:pic>
      </p:grp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" t="10049" r="13140" b="1312"/>
          <a:stretch/>
        </p:blipFill>
        <p:spPr>
          <a:xfrm>
            <a:off x="5549447" y="1789097"/>
            <a:ext cx="1943771" cy="1979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7877315" y="4336601"/>
            <a:ext cx="2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Потапов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Роман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93146" y="4315521"/>
            <a:ext cx="2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Иващенков</a:t>
            </a:r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 Михаил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6309" y="4341209"/>
            <a:ext cx="19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Кичатов</a:t>
            </a:r>
            <a:r>
              <a:rPr lang="ru-RU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 Евгений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2782" y="4618260"/>
            <a:ext cx="248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WEB, back-end 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8775" y="4660114"/>
            <a:ext cx="248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OS 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разработчик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4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53900" y="-35793"/>
            <a:ext cx="10747300" cy="7593335"/>
          </a:xfrm>
          <a:prstGeom prst="rect">
            <a:avLst/>
          </a:prstGeom>
          <a:solidFill>
            <a:srgbClr val="CB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1" r="43239" b="35848"/>
          <a:stretch/>
        </p:blipFill>
        <p:spPr>
          <a:xfrm>
            <a:off x="1765629" y="4683319"/>
            <a:ext cx="4499616" cy="22318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1" r="60104" b="35848"/>
          <a:stretch/>
        </p:blipFill>
        <p:spPr>
          <a:xfrm>
            <a:off x="5647556" y="4591454"/>
            <a:ext cx="2939504" cy="22576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1" r="60104" b="35848"/>
          <a:stretch/>
        </p:blipFill>
        <p:spPr>
          <a:xfrm>
            <a:off x="777" y="5122743"/>
            <a:ext cx="2939504" cy="22576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4300" y="0"/>
            <a:ext cx="9623425" cy="126047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Приз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8" r="22571"/>
          <a:stretch/>
        </p:blipFill>
        <p:spPr>
          <a:xfrm>
            <a:off x="8444812" y="4212679"/>
            <a:ext cx="2248587" cy="3348584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liss Pro" panose="02000506050000020004" pitchFamily="50" charset="0"/>
              </a:rPr>
              <a:t>Приз команде 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ss Pro" panose="02000506050000020004" pitchFamily="50" charset="0"/>
              </a:rPr>
              <a:t>50 000 </a:t>
            </a:r>
            <a:r>
              <a:rPr lang="ru-RU" dirty="0">
                <a:latin typeface="Bliss Pro" panose="02000506050000020004" pitchFamily="50" charset="0"/>
              </a:rPr>
              <a:t>р</a:t>
            </a:r>
          </a:p>
          <a:p>
            <a:r>
              <a:rPr lang="ru-RU" dirty="0" smtClean="0">
                <a:latin typeface="Bliss Pro" panose="02000506050000020004" pitchFamily="50" charset="0"/>
              </a:rPr>
              <a:t>Индивидуальный </a:t>
            </a:r>
            <a:r>
              <a:rPr lang="ru-RU" dirty="0">
                <a:latin typeface="Bliss Pro" panose="02000506050000020004" pitchFamily="50" charset="0"/>
              </a:rPr>
              <a:t>приз 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ss Pro" panose="02000506050000020004" pitchFamily="50" charset="0"/>
              </a:rPr>
              <a:t>10 000 </a:t>
            </a:r>
            <a:r>
              <a:rPr lang="ru-RU" dirty="0">
                <a:latin typeface="Bliss Pro" panose="02000506050000020004" pitchFamily="50" charset="0"/>
              </a:rPr>
              <a:t>р </a:t>
            </a: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buNone/>
            </a:pPr>
            <a:r>
              <a:rPr lang="ru-RU" dirty="0" smtClean="0">
                <a:latin typeface="Bliss Pro" panose="02000506050000020004" pitchFamily="50" charset="0"/>
              </a:rPr>
              <a:t>(</a:t>
            </a:r>
            <a:r>
              <a:rPr lang="ru-RU" dirty="0">
                <a:latin typeface="Bliss Pro" panose="02000506050000020004" pitchFamily="50" charset="0"/>
              </a:rPr>
              <a:t>три номинации)</a:t>
            </a:r>
          </a:p>
          <a:p>
            <a:r>
              <a:rPr lang="ru-RU" dirty="0" smtClean="0">
                <a:latin typeface="Bliss Pro" panose="02000506050000020004" pitchFamily="50" charset="0"/>
              </a:rPr>
              <a:t>Практика </a:t>
            </a:r>
            <a:r>
              <a:rPr lang="ru-RU" dirty="0">
                <a:latin typeface="Bliss Pro" panose="02000506050000020004" pitchFamily="50" charset="0"/>
              </a:rPr>
              <a:t>в компании от 3 до 12 месяцев; </a:t>
            </a:r>
            <a:r>
              <a:rPr lang="ru-RU" dirty="0">
                <a:solidFill>
                  <a:srgbClr val="C00000"/>
                </a:solidFill>
                <a:latin typeface="Bliss Pro" panose="02000506050000020004" pitchFamily="50" charset="0"/>
              </a:rPr>
              <a:t>ежемесячная </a:t>
            </a:r>
            <a:r>
              <a:rPr lang="ru-RU" dirty="0" smtClean="0">
                <a:solidFill>
                  <a:srgbClr val="C00000"/>
                </a:solidFill>
                <a:latin typeface="Bliss Pro" panose="02000506050000020004" pitchFamily="50" charset="0"/>
              </a:rPr>
              <a:t>стипендия </a:t>
            </a:r>
            <a:r>
              <a:rPr lang="ru-RU" dirty="0">
                <a:latin typeface="Bliss Pro" panose="02000506050000020004" pitchFamily="50" charset="0"/>
              </a:rPr>
              <a:t>на период </a:t>
            </a:r>
            <a:r>
              <a:rPr lang="ru-RU" dirty="0" smtClean="0">
                <a:latin typeface="Bliss Pro" panose="02000506050000020004" pitchFamily="50" charset="0"/>
              </a:rPr>
              <a:t>практики</a:t>
            </a:r>
            <a:endParaRPr lang="ru-RU" dirty="0">
              <a:latin typeface="Bliss Pro" panose="02000506050000020004" pitchFamily="50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5908" y="6754813"/>
            <a:ext cx="8640960" cy="842242"/>
          </a:xfrm>
          <a:prstGeom prst="rect">
            <a:avLst/>
          </a:prstGeom>
          <a:solidFill>
            <a:srgbClr val="3E2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5276">
            <a:off x="7390996" y="188516"/>
            <a:ext cx="3038581" cy="3038581"/>
          </a:xfrm>
          <a:prstGeom prst="rect">
            <a:avLst/>
          </a:prstGeom>
        </p:spPr>
      </p:pic>
      <p:sp>
        <p:nvSpPr>
          <p:cNvPr id="12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1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3" y="-1"/>
            <a:ext cx="10693400" cy="756126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8689" y="1582853"/>
            <a:ext cx="1067262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+mn-lt"/>
                <a:cs typeface="Arial" panose="020B0604020202020204" pitchFamily="34" charset="0"/>
              </a:rPr>
              <a:t>        </a:t>
            </a:r>
            <a:r>
              <a:rPr lang="ru-RU" b="1" dirty="0" smtClean="0">
                <a:latin typeface="+mn-lt"/>
                <a:cs typeface="Arial" panose="020B0604020202020204" pitchFamily="34" charset="0"/>
              </a:rPr>
              <a:t>   Алексей </a:t>
            </a:r>
            <a:r>
              <a:rPr lang="ru-RU" b="1" dirty="0">
                <a:latin typeface="+mn-lt"/>
                <a:cs typeface="Arial" panose="020B0604020202020204" pitchFamily="34" charset="0"/>
              </a:rPr>
              <a:t>Вагин</a:t>
            </a:r>
            <a:r>
              <a:rPr lang="ru-RU" dirty="0">
                <a:latin typeface="+mn-lt"/>
                <a:cs typeface="Arial" panose="020B0604020202020204" pitchFamily="34" charset="0"/>
              </a:rPr>
              <a:t> -  Управляющий партнер, </a:t>
            </a:r>
            <a:r>
              <a:rPr lang="ru-RU" dirty="0" smtClean="0">
                <a:latin typeface="+mn-lt"/>
                <a:cs typeface="Arial" panose="020B0604020202020204" pitchFamily="34" charset="0"/>
              </a:rPr>
              <a:t>основатель</a:t>
            </a:r>
            <a:r>
              <a:rPr lang="en-US" dirty="0">
                <a:latin typeface="+mn-lt"/>
                <a:cs typeface="Arial" panose="020B0604020202020204" pitchFamily="34" charset="0"/>
              </a:rPr>
              <a:t>.</a:t>
            </a:r>
            <a:r>
              <a:rPr lang="ru-RU" dirty="0" smtClean="0">
                <a:latin typeface="+mn-lt"/>
                <a:cs typeface="Arial" panose="020B0604020202020204" pitchFamily="34" charset="0"/>
              </a:rPr>
              <a:t>  </a:t>
            </a:r>
            <a:endParaRPr lang="ru-RU" dirty="0">
              <a:latin typeface="+mn-lt"/>
              <a:cs typeface="Arial" panose="020B0604020202020204" pitchFamily="34" charset="0"/>
            </a:endParaRPr>
          </a:p>
          <a:p>
            <a:endParaRPr lang="ru-RU" b="1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+mn-lt"/>
              </a:rPr>
              <a:t>  Компания </a:t>
            </a:r>
            <a:r>
              <a:rPr lang="en-US" dirty="0">
                <a:latin typeface="+mn-lt"/>
              </a:rPr>
              <a:t>                 </a:t>
            </a:r>
            <a:r>
              <a:rPr lang="ru-RU" dirty="0">
                <a:latin typeface="+mn-lt"/>
              </a:rPr>
              <a:t>       основана в феврале 2014 года</a:t>
            </a:r>
            <a:r>
              <a:rPr lang="en-US" dirty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+mn-lt"/>
              </a:rPr>
              <a:t> </a:t>
            </a:r>
          </a:p>
          <a:p>
            <a:pPr algn="just">
              <a:lnSpc>
                <a:spcPct val="107000"/>
              </a:lnSpc>
            </a:pPr>
            <a:r>
              <a:rPr lang="ru-RU" dirty="0">
                <a:latin typeface="+mn-lt"/>
              </a:rPr>
              <a:t>  Более 20 лет опыта в сфере продаж, торгового </a:t>
            </a:r>
          </a:p>
          <a:p>
            <a:pPr algn="just">
              <a:lnSpc>
                <a:spcPct val="107000"/>
              </a:lnSpc>
            </a:pPr>
            <a:r>
              <a:rPr lang="ru-RU" dirty="0">
                <a:latin typeface="+mn-lt"/>
              </a:rPr>
              <a:t>  маркетинга, общее управление бизнесом</a:t>
            </a:r>
            <a:r>
              <a:rPr lang="en-US" dirty="0">
                <a:latin typeface="+mn-lt"/>
              </a:rPr>
              <a:t>,</a:t>
            </a:r>
            <a:r>
              <a:rPr lang="ru-RU" dirty="0">
                <a:latin typeface="+mn-lt"/>
              </a:rPr>
              <a:t> обучение </a:t>
            </a:r>
          </a:p>
          <a:p>
            <a:pPr algn="just">
              <a:lnSpc>
                <a:spcPct val="107000"/>
              </a:lnSpc>
            </a:pPr>
            <a:r>
              <a:rPr lang="ru-RU" dirty="0">
                <a:latin typeface="+mn-lt"/>
              </a:rPr>
              <a:t>  и развитие персонала, создание корпоративных</a:t>
            </a:r>
          </a:p>
          <a:p>
            <a:pPr algn="just">
              <a:lnSpc>
                <a:spcPct val="107000"/>
              </a:lnSpc>
            </a:pPr>
            <a:r>
              <a:rPr lang="ru-RU" dirty="0">
                <a:latin typeface="+mn-lt"/>
              </a:rPr>
              <a:t>  e-</a:t>
            </a:r>
            <a:r>
              <a:rPr lang="ru-RU" dirty="0" err="1">
                <a:latin typeface="+mn-lt"/>
              </a:rPr>
              <a:t>learning</a:t>
            </a:r>
            <a:r>
              <a:rPr lang="ru-RU" dirty="0">
                <a:latin typeface="+mn-lt"/>
              </a:rPr>
              <a:t> решений для обучения полевых сил.</a:t>
            </a:r>
            <a:endParaRPr lang="en-US" dirty="0">
              <a:latin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n-lt"/>
              </a:rPr>
              <a:t/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 </a:t>
            </a:r>
            <a:r>
              <a:rPr lang="ru-RU" b="1" dirty="0">
                <a:latin typeface="+mn-lt"/>
                <a:cs typeface="Arial" panose="020B0604020202020204" pitchFamily="34" charset="0"/>
              </a:rPr>
              <a:t>Компании</a:t>
            </a:r>
            <a:r>
              <a:rPr lang="en-US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Philip Morris International, P&amp;G, Wrigley</a:t>
            </a:r>
            <a:endParaRPr lang="ru-RU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Рынки</a:t>
            </a:r>
            <a:r>
              <a:rPr lang="en-US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Россия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Украина, Молдова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Армения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Грузия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Азербайджан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Регион Восточная Европа, Ближний Восток и Африка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b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K</a:t>
            </a:r>
            <a:r>
              <a:rPr lang="ru-RU" b="1" dirty="0">
                <a:latin typeface="+mn-lt"/>
                <a:cs typeface="Arial" panose="020B0604020202020204" pitchFamily="34" charset="0"/>
              </a:rPr>
              <a:t>лючевые должности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: </a:t>
            </a:r>
            <a:r>
              <a:rPr lang="ru-RU" b="1" dirty="0">
                <a:latin typeface="+mn-lt"/>
                <a:cs typeface="Arial" panose="020B0604020202020204" pitchFamily="34" charset="0"/>
              </a:rPr>
              <a:t> </a:t>
            </a:r>
            <a:r>
              <a:rPr lang="ru-RU" dirty="0">
                <a:latin typeface="+mn-lt"/>
              </a:rPr>
              <a:t>Директор по </a:t>
            </a:r>
            <a:r>
              <a:rPr lang="ru-RU" b="1" dirty="0">
                <a:latin typeface="+mn-lt"/>
              </a:rPr>
              <a:t>продажам</a:t>
            </a:r>
            <a:r>
              <a:rPr lang="ru-RU" dirty="0">
                <a:latin typeface="+mn-lt"/>
              </a:rPr>
              <a:t>,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Генеральный Управляющий, </a:t>
            </a:r>
          </a:p>
          <a:p>
            <a:r>
              <a:rPr lang="ru-RU" dirty="0">
                <a:latin typeface="+mn-lt"/>
              </a:rPr>
              <a:t> Директор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по развитию бизнеса в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международной штаб-квартире компании (Швейцария) 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AutoShape 2" descr="Отображается файл &quot;vagin22.jp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Отображается файл &quot;vagin22.jp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Отображается файл &quot;vagin22.jpg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2844" y="2049876"/>
            <a:ext cx="3673383" cy="2450835"/>
          </a:xfrm>
          <a:prstGeom prst="rect">
            <a:avLst/>
          </a:prstGeom>
        </p:spPr>
      </p:pic>
      <p:sp>
        <p:nvSpPr>
          <p:cNvPr id="12" name="Блок-схема: процесс 12"/>
          <p:cNvSpPr/>
          <p:nvPr/>
        </p:nvSpPr>
        <p:spPr>
          <a:xfrm>
            <a:off x="5823" y="972319"/>
            <a:ext cx="3756701" cy="45719"/>
          </a:xfrm>
          <a:prstGeom prst="flowChartProcess">
            <a:avLst/>
          </a:prstGeom>
          <a:solidFill>
            <a:srgbClr val="7BEFF5"/>
          </a:solidFill>
          <a:ln>
            <a:solidFill>
              <a:srgbClr val="7B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23" y="1582853"/>
            <a:ext cx="487681" cy="4681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76" y="37123"/>
            <a:ext cx="2769640" cy="107865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284" y="2052439"/>
            <a:ext cx="1479152" cy="5760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911891" y="219606"/>
            <a:ext cx="2656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18D8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(</a:t>
            </a:r>
            <a:r>
              <a:rPr lang="ru-RU" sz="4400" b="1" dirty="0" err="1">
                <a:solidFill>
                  <a:srgbClr val="18D8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Эквио</a:t>
            </a:r>
            <a:r>
              <a:rPr lang="ru-RU" sz="4400" b="1" dirty="0">
                <a:solidFill>
                  <a:srgbClr val="18D8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4400" dirty="0">
              <a:solidFill>
                <a:srgbClr val="18D8D8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90516" y="6841260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*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Queo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(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лат) – уметь, мочь</a:t>
            </a:r>
          </a:p>
        </p:txBody>
      </p:sp>
    </p:spTree>
    <p:extLst>
      <p:ext uri="{BB962C8B-B14F-4D97-AF65-F5344CB8AC3E}">
        <p14:creationId xmlns:p14="http://schemas.microsoft.com/office/powerpoint/2010/main" val="130211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3" y="-1"/>
            <a:ext cx="10693400" cy="7561263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3690516" y="2175469"/>
            <a:ext cx="3240360" cy="1533153"/>
          </a:xfrm>
          <a:prstGeom prst="roundRect">
            <a:avLst/>
          </a:prstGeom>
          <a:noFill/>
          <a:ln>
            <a:solidFill>
              <a:srgbClr val="7B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разработка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ReadyMades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pPr algn="ctr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Волгоград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2876" y="2196454"/>
            <a:ext cx="3079630" cy="1512169"/>
          </a:xfrm>
          <a:prstGeom prst="roundRect">
            <a:avLst/>
          </a:prstGeom>
          <a:noFill/>
          <a:ln>
            <a:solidFill>
              <a:srgbClr val="1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Клиентский сервис </a:t>
            </a:r>
            <a:r>
              <a:rPr lang="ru-RU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Эквио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(Front office)</a:t>
            </a:r>
          </a:p>
          <a:p>
            <a:pPr algn="ctr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 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1674291" y="1413781"/>
            <a:ext cx="512940" cy="701329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4986660" y="1413781"/>
            <a:ext cx="512939" cy="688909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8442665" y="1413781"/>
            <a:ext cx="483875" cy="701329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22267" y="2220004"/>
            <a:ext cx="3237001" cy="1488617"/>
          </a:xfrm>
          <a:prstGeom prst="roundRect">
            <a:avLst/>
          </a:prstGeom>
          <a:noFill/>
          <a:ln>
            <a:solidFill>
              <a:srgbClr val="31E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0" y="979972"/>
            <a:ext cx="4050556" cy="64355"/>
          </a:xfrm>
          <a:prstGeom prst="flowChartProcess">
            <a:avLst/>
          </a:prstGeom>
          <a:solidFill>
            <a:srgbClr val="7BEFF5"/>
          </a:solidFill>
          <a:ln>
            <a:solidFill>
              <a:srgbClr val="7B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632374" y="6804967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50 человек)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76" y="37123"/>
            <a:ext cx="2769640" cy="10786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20431" y="220257"/>
            <a:ext cx="260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20E0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endParaRPr lang="ru-RU" sz="4400" dirty="0">
              <a:solidFill>
                <a:srgbClr val="20E0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40" y="4068663"/>
            <a:ext cx="2880320" cy="1920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8" y="4068663"/>
            <a:ext cx="2673422" cy="1920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60" y="4068663"/>
            <a:ext cx="3020831" cy="192021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156025" y="2541544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800" b="1" dirty="0">
                <a:cs typeface="Arial" panose="020B0604020202020204" pitchFamily="34" charset="0"/>
              </a:rPr>
              <a:t>Производство контента</a:t>
            </a:r>
            <a:endParaRPr lang="en-US" sz="1800" b="1" dirty="0"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cs typeface="Arial" panose="020B0604020202020204" pitchFamily="34" charset="0"/>
              </a:rPr>
              <a:t> “FM</a:t>
            </a:r>
            <a:r>
              <a:rPr lang="ru-RU" sz="1800" b="1" dirty="0">
                <a:cs typeface="Arial" panose="020B0604020202020204" pitchFamily="34" charset="0"/>
              </a:rPr>
              <a:t> </a:t>
            </a:r>
            <a:r>
              <a:rPr lang="en-US" sz="1800" b="1" dirty="0">
                <a:cs typeface="Arial" panose="020B0604020202020204" pitchFamily="34" charset="0"/>
              </a:rPr>
              <a:t>Cinema</a:t>
            </a:r>
            <a:r>
              <a:rPr lang="ru-RU" sz="1800" b="1" dirty="0">
                <a:cs typeface="Arial" panose="020B0604020202020204" pitchFamily="34" charset="0"/>
              </a:rPr>
              <a:t> &amp; </a:t>
            </a:r>
            <a:r>
              <a:rPr lang="en-US" sz="1800" b="1" dirty="0">
                <a:cs typeface="Arial" panose="020B0604020202020204" pitchFamily="34" charset="0"/>
              </a:rPr>
              <a:t>Graphic” </a:t>
            </a:r>
            <a:endParaRPr lang="ru-RU" sz="1800" b="1" dirty="0">
              <a:cs typeface="Arial" panose="020B0604020202020204" pitchFamily="34" charset="0"/>
            </a:endParaRPr>
          </a:p>
          <a:p>
            <a:pPr algn="ctr"/>
            <a:r>
              <a:rPr lang="ru-RU" sz="1800" b="1" dirty="0">
                <a:cs typeface="Arial" panose="020B0604020202020204" pitchFamily="34" charset="0"/>
              </a:rPr>
              <a:t>Москва </a:t>
            </a:r>
            <a:endParaRPr lang="ru-RU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945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3" y="-1"/>
            <a:ext cx="10693400" cy="7561263"/>
          </a:xfrm>
          <a:prstGeom prst="rect">
            <a:avLst/>
          </a:prstGeom>
        </p:spPr>
      </p:pic>
      <p:sp>
        <p:nvSpPr>
          <p:cNvPr id="15" name="Блок-схема: процесс 12"/>
          <p:cNvSpPr/>
          <p:nvPr/>
        </p:nvSpPr>
        <p:spPr>
          <a:xfrm>
            <a:off x="0" y="972319"/>
            <a:ext cx="4050556" cy="72008"/>
          </a:xfrm>
          <a:prstGeom prst="flowChartProcess">
            <a:avLst/>
          </a:prstGeom>
          <a:solidFill>
            <a:srgbClr val="7BEFF5"/>
          </a:solidFill>
          <a:ln>
            <a:solidFill>
              <a:srgbClr val="7B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76" y="37123"/>
            <a:ext cx="2769640" cy="1078652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1420447" y="1891859"/>
            <a:ext cx="8412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e.Queo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- “White Label“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платформа для интерактивных брифингов и тренингов для персонала на мобильных устройствах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планшетах и смартфонах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)  </a:t>
            </a:r>
            <a:r>
              <a:rPr lang="en-US" b="1" dirty="0">
                <a:latin typeface="+mn-lt"/>
                <a:cs typeface="Arial" panose="020B0604020202020204" pitchFamily="34" charset="0"/>
              </a:rPr>
              <a:t>http://www.e-queo.com/</a:t>
            </a:r>
            <a:endParaRPr lang="ru-RU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911891" y="219606"/>
            <a:ext cx="29909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18D8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Продукты</a:t>
            </a:r>
            <a:endParaRPr lang="ru-RU" sz="4400" dirty="0">
              <a:solidFill>
                <a:srgbClr val="18D8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" y="1872111"/>
            <a:ext cx="947467" cy="9474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Прямоугольник 28"/>
          <p:cNvSpPr/>
          <p:nvPr/>
        </p:nvSpPr>
        <p:spPr>
          <a:xfrm>
            <a:off x="252876" y="1192419"/>
            <a:ext cx="10747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Брифинг и обучение полевого персонала (наши продукты)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45" y="4596762"/>
            <a:ext cx="933975" cy="933975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1530276" y="4607431"/>
            <a:ext cx="8449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FocusKAM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Управление ключевыми клиентами в рознице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торговый маркетинг, планирование промо-активностей, </a:t>
            </a:r>
            <a:r>
              <a:rPr lang="ru-R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контрактование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контроль за исполнением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KPIs)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19" y="5973462"/>
            <a:ext cx="918801" cy="918801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1530276" y="6147108"/>
            <a:ext cx="84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PlanoGrammer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построение </a:t>
            </a:r>
            <a:r>
              <a:rPr lang="ru-R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планограмм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для розницы, для специалистов по работе с ключевыми клиентами/ мерчендайзеров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420447" y="3405117"/>
            <a:ext cx="8268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ManageMyTeam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для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полевых супервайзеров </a:t>
            </a:r>
            <a:r>
              <a:rPr lang="ru-RU" dirty="0" smtClean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команд 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управление персоналом и планирование активностей, полевые тренинги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endParaRPr lang="ru-RU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27" y="3221744"/>
            <a:ext cx="932293" cy="93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748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3" y="-1"/>
            <a:ext cx="10693400" cy="7561263"/>
          </a:xfrm>
          <a:prstGeom prst="rect">
            <a:avLst/>
          </a:prstGeom>
        </p:spPr>
      </p:pic>
      <p:sp>
        <p:nvSpPr>
          <p:cNvPr id="15" name="Блок-схема: процесс 12"/>
          <p:cNvSpPr/>
          <p:nvPr/>
        </p:nvSpPr>
        <p:spPr>
          <a:xfrm>
            <a:off x="0" y="972319"/>
            <a:ext cx="4050556" cy="72008"/>
          </a:xfrm>
          <a:prstGeom prst="flowChartProcess">
            <a:avLst/>
          </a:prstGeom>
          <a:solidFill>
            <a:srgbClr val="7BEFF5"/>
          </a:solidFill>
          <a:ln>
            <a:solidFill>
              <a:srgbClr val="7B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76" y="37123"/>
            <a:ext cx="2769640" cy="1078652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2515925" y="4658985"/>
            <a:ext cx="7947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PROBBERY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тестирование продукта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дистрибуция пробников и генерация уникальных отзывов потребителей в социальных медиа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https://www.proberry.ru/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87934" y="6037704"/>
            <a:ext cx="7803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EVENTICIOUS - </a:t>
            </a:r>
            <a:r>
              <a:rPr lang="en-US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“White Label“ </a:t>
            </a:r>
            <a:r>
              <a:rPr lang="ru-R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платформа для корпоративных встреч/ конференций и мероприятий для потребителей</a:t>
            </a:r>
          </a:p>
          <a:p>
            <a:pPr algn="just"/>
            <a:r>
              <a:rPr lang="en-US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https://eventicious.com/</a:t>
            </a:r>
            <a:endParaRPr lang="ru-RU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3" name="image2.png" descr="Eventicious_logo_star(white)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0516" y="6173672"/>
            <a:ext cx="1994062" cy="7437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</p:pic>
      <p:pic>
        <p:nvPicPr>
          <p:cNvPr id="27" name="Picture 3" descr="D:\01 работа_2013\Маша преза\png\1\1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148" y="4748124"/>
            <a:ext cx="1994062" cy="5446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Прямоугольник 12"/>
          <p:cNvSpPr/>
          <p:nvPr/>
        </p:nvSpPr>
        <p:spPr>
          <a:xfrm>
            <a:off x="2911891" y="219606"/>
            <a:ext cx="30001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18D8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  <a:endParaRPr lang="ru-RU" sz="4400" dirty="0">
              <a:solidFill>
                <a:srgbClr val="18D8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07477" y="2934876"/>
            <a:ext cx="4014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http://www.smollan.com/about-us/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87934" y="1863933"/>
            <a:ext cx="79478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SMOLLAN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трейд маркетинг и продвижение продукции в рознице (крупные международные компании) на развивающихся рынках Африки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Азии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Восточной Европы.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1404367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429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23" y="-1"/>
            <a:ext cx="10693400" cy="756126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834" y="2333364"/>
            <a:ext cx="2340471" cy="2340471"/>
          </a:xfrm>
          <a:prstGeom prst="rect">
            <a:avLst/>
          </a:prstGeom>
        </p:spPr>
      </p:pic>
      <p:sp>
        <p:nvSpPr>
          <p:cNvPr id="15" name="Блок-схема: процесс 12"/>
          <p:cNvSpPr/>
          <p:nvPr/>
        </p:nvSpPr>
        <p:spPr>
          <a:xfrm>
            <a:off x="0" y="972319"/>
            <a:ext cx="4050556" cy="72008"/>
          </a:xfrm>
          <a:prstGeom prst="flowChartProcess">
            <a:avLst/>
          </a:prstGeom>
          <a:solidFill>
            <a:srgbClr val="7BEFF5"/>
          </a:solidFill>
          <a:ln>
            <a:solidFill>
              <a:srgbClr val="7BE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876" y="37123"/>
            <a:ext cx="2769640" cy="1078652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3040397" y="202878"/>
            <a:ext cx="26484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rgbClr val="18D8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  <a:endParaRPr lang="ru-RU" sz="4400" dirty="0">
              <a:solidFill>
                <a:srgbClr val="18D8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9157" y="1635461"/>
            <a:ext cx="1784269" cy="10081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512" y="2020028"/>
            <a:ext cx="2786012" cy="5049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0059" y="1275816"/>
            <a:ext cx="1809750" cy="1809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524" y="3223896"/>
            <a:ext cx="2652927" cy="50405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684" y="5757915"/>
            <a:ext cx="2002210" cy="9322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1652" y="1302287"/>
            <a:ext cx="289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Действующие клиенты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9834" y="4801140"/>
            <a:ext cx="7350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полях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согласование контрактных условий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79" y="3085566"/>
            <a:ext cx="2895032" cy="9682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4" y="5735873"/>
            <a:ext cx="3635023" cy="6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7606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-53900" y="-35793"/>
            <a:ext cx="10747300" cy="7593335"/>
          </a:xfrm>
          <a:prstGeom prst="rect">
            <a:avLst/>
          </a:prstGeom>
          <a:solidFill>
            <a:srgbClr val="CB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/>
          <a:stretch/>
        </p:blipFill>
        <p:spPr>
          <a:xfrm>
            <a:off x="-53900" y="2624781"/>
            <a:ext cx="10729192" cy="49327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19485" y="-35793"/>
            <a:ext cx="7306345" cy="1260475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  <a:ea typeface="Adobe Fan Heiti Std B" panose="020B0700000000000000" pitchFamily="34" charset="-128"/>
              </a:rPr>
              <a:t>Цель летней школы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148" y="1187649"/>
            <a:ext cx="9623425" cy="91941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liss Pro" panose="02000506050000020004" pitchFamily="50" charset="0"/>
              </a:rPr>
              <a:t>Поиск способных </a:t>
            </a:r>
            <a:r>
              <a:rPr lang="ru-RU" dirty="0" smtClean="0">
                <a:latin typeface="Bliss Pro" panose="02000506050000020004" pitchFamily="50" charset="0"/>
              </a:rPr>
              <a:t>кандидатов </a:t>
            </a:r>
            <a:r>
              <a:rPr lang="ru-RU" dirty="0">
                <a:latin typeface="Bliss Pro" panose="02000506050000020004" pitchFamily="50" charset="0"/>
              </a:rPr>
              <a:t>для </a:t>
            </a:r>
            <a:r>
              <a:rPr lang="ru-RU" dirty="0" smtClean="0">
                <a:latin typeface="Bliss Pro" panose="02000506050000020004" pitchFamily="50" charset="0"/>
              </a:rPr>
              <a:t>самых востребованных вакансий </a:t>
            </a:r>
            <a:r>
              <a:rPr lang="ru-RU" dirty="0">
                <a:latin typeface="Bliss Pro" panose="02000506050000020004" pitchFamily="50" charset="0"/>
              </a:rPr>
              <a:t>в </a:t>
            </a:r>
            <a:r>
              <a:rPr lang="ru-RU" dirty="0" smtClean="0">
                <a:latin typeface="Bliss Pro" panose="02000506050000020004" pitchFamily="50" charset="0"/>
              </a:rPr>
              <a:t>центре программной </a:t>
            </a:r>
            <a:r>
              <a:rPr lang="ru-RU" dirty="0">
                <a:latin typeface="Bliss Pro" panose="02000506050000020004" pitchFamily="50" charset="0"/>
              </a:rPr>
              <a:t>разработке </a:t>
            </a:r>
            <a:r>
              <a:rPr lang="en-US" dirty="0" smtClean="0">
                <a:latin typeface="Bliss Pro" panose="02000506050000020004" pitchFamily="50" charset="0"/>
              </a:rPr>
              <a:t>“</a:t>
            </a:r>
            <a:r>
              <a:rPr lang="en-US" dirty="0" err="1">
                <a:latin typeface="Bliss Pro" panose="02000506050000020004" pitchFamily="50" charset="0"/>
              </a:rPr>
              <a:t>ReadyMades</a:t>
            </a:r>
            <a:r>
              <a:rPr lang="en-US" dirty="0">
                <a:latin typeface="Bliss Pro" panose="02000506050000020004" pitchFamily="50" charset="0"/>
              </a:rPr>
              <a:t>”</a:t>
            </a:r>
            <a:endParaRPr lang="ru-RU" dirty="0">
              <a:latin typeface="Bliss Pro" panose="02000506050000020004" pitchFamily="50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6" y="5364807"/>
            <a:ext cx="1026999" cy="792088"/>
          </a:xfrm>
          <a:prstGeom prst="rect">
            <a:avLst/>
          </a:prstGeom>
        </p:spPr>
      </p:pic>
      <p:sp>
        <p:nvSpPr>
          <p:cNvPr id="9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322">
            <a:off x="6747640" y="3769953"/>
            <a:ext cx="3290258" cy="329025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556495"/>
            <a:ext cx="10693400" cy="2448966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liss Pro" panose="02000506050000020004" pitchFamily="50" charset="0"/>
              </a:rPr>
              <a:t>КАКАЯ ВАША ЦЕЛЬ ?</a:t>
            </a:r>
          </a:p>
          <a:p>
            <a:pPr marL="0" indent="0" algn="ctr">
              <a:buNone/>
            </a:pPr>
            <a:endParaRPr lang="ru-RU" sz="4800" dirty="0"/>
          </a:p>
        </p:txBody>
      </p:sp>
      <p:sp>
        <p:nvSpPr>
          <p:cNvPr id="4" name="Блок-схема: процесс 12"/>
          <p:cNvSpPr/>
          <p:nvPr/>
        </p:nvSpPr>
        <p:spPr>
          <a:xfrm>
            <a:off x="0" y="3449133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22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53900" y="-35793"/>
            <a:ext cx="10747300" cy="7593335"/>
          </a:xfrm>
          <a:prstGeom prst="rect">
            <a:avLst/>
          </a:prstGeom>
          <a:solidFill>
            <a:srgbClr val="CB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-341932" y="4320858"/>
            <a:ext cx="1080120" cy="86409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-341932" y="2896778"/>
            <a:ext cx="1080120" cy="86409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-341932" y="1598417"/>
            <a:ext cx="1080120" cy="86409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350044" y="0"/>
            <a:ext cx="9623425" cy="126047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liss Pro" panose="02000506050000020004" pitchFamily="50" charset="0"/>
              </a:rPr>
              <a:t>Ожидания от проекта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  <a:latin typeface="Bliss Pro" panose="02000506050000020004" pitchFamily="50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1" r="43239" b="35848"/>
          <a:stretch/>
        </p:blipFill>
        <p:spPr>
          <a:xfrm>
            <a:off x="657521" y="5922162"/>
            <a:ext cx="3816424" cy="1892959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42244" y="1669851"/>
            <a:ext cx="9001000" cy="4991100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ru-RU" dirty="0" smtClean="0">
                <a:latin typeface="Bliss Pro" panose="02000506050000020004" pitchFamily="50" charset="0"/>
              </a:rPr>
              <a:t>Каждый </a:t>
            </a:r>
            <a:r>
              <a:rPr lang="ru-RU" dirty="0">
                <a:latin typeface="Bliss Pro" panose="02000506050000020004" pitchFamily="50" charset="0"/>
              </a:rPr>
              <a:t>получит свод навыков и знаний </a:t>
            </a: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ru-RU" dirty="0" smtClean="0">
                <a:latin typeface="Bliss Pro" panose="02000506050000020004" pitchFamily="50" charset="0"/>
              </a:rPr>
              <a:t>по </a:t>
            </a:r>
            <a:r>
              <a:rPr lang="ru-RU" dirty="0">
                <a:latin typeface="Bliss Pro" panose="02000506050000020004" pitchFamily="50" charset="0"/>
              </a:rPr>
              <a:t>циклу разработки мобильного продукта. </a:t>
            </a: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ru-RU" dirty="0" smtClean="0">
                <a:latin typeface="Bliss Pro" panose="02000506050000020004" pitchFamily="50" charset="0"/>
              </a:rPr>
              <a:t>Основной </a:t>
            </a:r>
            <a:r>
              <a:rPr lang="ru-RU" dirty="0">
                <a:latin typeface="Bliss Pro" panose="02000506050000020004" pitchFamily="50" charset="0"/>
              </a:rPr>
              <a:t>упор делается на практику </a:t>
            </a: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ru-RU" dirty="0" smtClean="0">
                <a:latin typeface="Bliss Pro" panose="02000506050000020004" pitchFamily="50" charset="0"/>
              </a:rPr>
              <a:t>и </a:t>
            </a:r>
            <a:r>
              <a:rPr lang="ru-RU" dirty="0">
                <a:latin typeface="Bliss Pro" panose="02000506050000020004" pitchFamily="50" charset="0"/>
              </a:rPr>
              <a:t>работу в команде над реальным проектом. </a:t>
            </a: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dirty="0" smtClean="0">
              <a:latin typeface="Bliss Pro" panose="02000506050000020004" pitchFamily="50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dirty="0" smtClean="0">
                <a:latin typeface="Bliss Pro" panose="02000506050000020004" pitchFamily="50" charset="0"/>
              </a:rPr>
              <a:t>По </a:t>
            </a:r>
            <a:r>
              <a:rPr lang="ru-RU" dirty="0">
                <a:latin typeface="Bliss Pro" panose="02000506050000020004" pitchFamily="50" charset="0"/>
              </a:rPr>
              <a:t>итогам будет проведен конкурс, лучшие будут </a:t>
            </a:r>
            <a:r>
              <a:rPr lang="ru-RU" dirty="0" smtClean="0">
                <a:latin typeface="Bliss Pro" panose="02000506050000020004" pitchFamily="50" charset="0"/>
              </a:rPr>
              <a:t>награждены </a:t>
            </a:r>
            <a:r>
              <a:rPr lang="ru-RU" dirty="0">
                <a:latin typeface="Bliss Pro" panose="02000506050000020004" pitchFamily="50" charset="0"/>
              </a:rPr>
              <a:t>и </a:t>
            </a:r>
            <a:r>
              <a:rPr lang="ru-RU" dirty="0" smtClean="0">
                <a:latin typeface="Bliss Pro" panose="02000506050000020004" pitchFamily="50" charset="0"/>
              </a:rPr>
              <a:t>присоединятся </a:t>
            </a:r>
            <a:r>
              <a:rPr lang="ru-RU" dirty="0">
                <a:latin typeface="Bliss Pro" panose="02000506050000020004" pitchFamily="50" charset="0"/>
              </a:rPr>
              <a:t>к команде </a:t>
            </a:r>
            <a:r>
              <a:rPr lang="ru-RU" dirty="0" err="1">
                <a:latin typeface="Bliss Pro" panose="02000506050000020004" pitchFamily="50" charset="0"/>
              </a:rPr>
              <a:t>ReadyMades</a:t>
            </a:r>
            <a:r>
              <a:rPr lang="ru-RU" dirty="0">
                <a:latin typeface="Bliss Pro" panose="02000506050000020004" pitchFamily="50" charset="0"/>
              </a:rPr>
              <a:t> и </a:t>
            </a:r>
            <a:r>
              <a:rPr lang="ru-RU" dirty="0" err="1">
                <a:latin typeface="Bliss Pro" panose="02000506050000020004" pitchFamily="50" charset="0"/>
              </a:rPr>
              <a:t>eQueo</a:t>
            </a:r>
            <a:r>
              <a:rPr lang="ru-RU" dirty="0">
                <a:latin typeface="Bliss Pro" panose="02000506050000020004" pitchFamily="50" charset="0"/>
              </a:rPr>
              <a:t>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-269924" y="1540197"/>
            <a:ext cx="1080120" cy="864096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-269924" y="2839732"/>
            <a:ext cx="1080120" cy="864096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-269924" y="4263812"/>
            <a:ext cx="1080120" cy="864096"/>
          </a:xfrm>
          <a:prstGeom prst="roundRect">
            <a:avLst/>
          </a:prstGeom>
          <a:solidFill>
            <a:srgbClr val="323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1" r="60104" b="35848"/>
          <a:stretch/>
        </p:blipFill>
        <p:spPr>
          <a:xfrm>
            <a:off x="4219314" y="5523174"/>
            <a:ext cx="2464655" cy="189295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265">
            <a:off x="-140355" y="1411451"/>
            <a:ext cx="1179741" cy="122546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265">
            <a:off x="-159214" y="2744798"/>
            <a:ext cx="1179741" cy="122546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265">
            <a:off x="-159214" y="4164227"/>
            <a:ext cx="1179741" cy="122546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265">
            <a:off x="-135397" y="1627348"/>
            <a:ext cx="699570" cy="72668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265">
            <a:off x="-135396" y="2957933"/>
            <a:ext cx="699570" cy="72668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265">
            <a:off x="-135396" y="4380162"/>
            <a:ext cx="699570" cy="72668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5276">
            <a:off x="8208506" y="5162764"/>
            <a:ext cx="2203463" cy="2203463"/>
          </a:xfrm>
          <a:prstGeom prst="rect">
            <a:avLst/>
          </a:prstGeom>
        </p:spPr>
      </p:pic>
      <p:sp>
        <p:nvSpPr>
          <p:cNvPr id="33" name="Блок-схема: процесс 12"/>
          <p:cNvSpPr/>
          <p:nvPr/>
        </p:nvSpPr>
        <p:spPr>
          <a:xfrm>
            <a:off x="0" y="972319"/>
            <a:ext cx="5680274" cy="100980"/>
          </a:xfrm>
          <a:prstGeom prst="flowChartProcess">
            <a:avLst/>
          </a:prstGeom>
          <a:solidFill>
            <a:srgbClr val="D03C53"/>
          </a:solidFill>
          <a:ln>
            <a:solidFill>
              <a:srgbClr val="D0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5454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481</Words>
  <Application>Microsoft Office PowerPoint</Application>
  <PresentationFormat>Произвольный</PresentationFormat>
  <Paragraphs>133</Paragraphs>
  <Slides>16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Adobe Fan Heiti Std B</vt:lpstr>
      <vt:lpstr>Arial</vt:lpstr>
      <vt:lpstr>Arial Narrow</vt:lpstr>
      <vt:lpstr>Bliss Pro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Цель летней школы</vt:lpstr>
      <vt:lpstr>Презентация PowerPoint</vt:lpstr>
      <vt:lpstr>Ожидания от проекта</vt:lpstr>
      <vt:lpstr>План</vt:lpstr>
      <vt:lpstr>Презентация PowerPoint</vt:lpstr>
      <vt:lpstr>Презентация PowerPoint</vt:lpstr>
      <vt:lpstr>Преподаватели</vt:lpstr>
      <vt:lpstr>Преподаватели</vt:lpstr>
      <vt:lpstr>Преподаватели</vt:lpstr>
      <vt:lpstr>Приз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KS</dc:creator>
  <cp:lastModifiedBy>Екатерина Бредкова</cp:lastModifiedBy>
  <cp:revision>377</cp:revision>
  <dcterms:created xsi:type="dcterms:W3CDTF">2015-10-15T06:42:53Z</dcterms:created>
  <dcterms:modified xsi:type="dcterms:W3CDTF">2016-07-26T13:18:14Z</dcterms:modified>
</cp:coreProperties>
</file>