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chemeClr val="accent1">
                      <a:satOff val="-3355"/>
                      <a:lumOff val="26614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chemeClr val="accent2">
                      <a:hueOff val="-2473793"/>
                      <a:satOff val="-50209"/>
                      <a:lumOff val="23543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Апрель</c:v>
                </c:pt>
                <c:pt idx="1">
                  <c:v>Май</c:v>
                </c:pt>
                <c:pt idx="2">
                  <c:v>Сентябрь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29.000000</c:v>
                </c:pt>
                <c:pt idx="1">
                  <c:v>57.000000</c:v>
                </c:pt>
                <c:pt idx="2">
                  <c:v>14.000000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chemeClr val="accent1">
                      <a:satOff val="-3355"/>
                      <a:lumOff val="26614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chemeClr val="accent2">
                      <a:hueOff val="-2473793"/>
                      <a:satOff val="-50209"/>
                      <a:lumOff val="23543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tl" rotWithShape="1" blurRad="127000" dist="50800" dir="5400000">
                          <a:srgbClr val="000000">
                            <a:alpha val="60000"/>
                          </a:srgbClr>
                        </a:outerShdw>
                      </a:effectLst>
                      <a:latin typeface="Helvetica Light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50800" dir="5400000">
                        <a:srgbClr val="000000">
                          <a:alpha val="60000"/>
                        </a:srgbClr>
                      </a:outerShdw>
                    </a:effectLst>
                    <a:latin typeface="Helvetica Light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Апрель</c:v>
                </c:pt>
                <c:pt idx="1">
                  <c:v>Май</c:v>
                </c:pt>
                <c:pt idx="2">
                  <c:v>Сентябрь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9.000000</c:v>
                </c:pt>
                <c:pt idx="1">
                  <c:v>49.000000</c:v>
                </c:pt>
                <c:pt idx="2">
                  <c:v>42.000000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–Иван Арсентьев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lvl1pPr>
            <a:lvl2pPr marL="685800" indent="-342900"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lvl2pPr>
            <a:lvl3pPr marL="1028700" indent="-342900"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lvl3pPr>
            <a:lvl4pPr marL="1371600" indent="-342900"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lvl4pPr>
            <a:lvl5pPr marL="1714500" indent="-342900" algn="l">
              <a:spcBef>
                <a:spcPts val="32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0" u="none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839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7284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1729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6174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0619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5064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29509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3954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3839986" marR="0" indent="-283986" algn="ctr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3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gile-vs-waterfallmethod.png"/>
          <p:cNvPicPr>
            <a:picLocks noChangeAspect="1"/>
          </p:cNvPicPr>
          <p:nvPr/>
        </p:nvPicPr>
        <p:blipFill>
          <a:blip r:embed="rId2">
            <a:extLst/>
          </a:blip>
          <a:srcRect l="6169" t="0" r="6169" b="6872"/>
          <a:stretch>
            <a:fillRect/>
          </a:stretch>
        </p:blipFill>
        <p:spPr>
          <a:xfrm>
            <a:off x="-49411" y="961596"/>
            <a:ext cx="13103622" cy="78303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20" name="Shape 120"/>
          <p:cNvSpPr/>
          <p:nvPr/>
        </p:nvSpPr>
        <p:spPr>
          <a:xfrm>
            <a:off x="-8467" y="8802224"/>
            <a:ext cx="13021735" cy="959843"/>
          </a:xfrm>
          <a:prstGeom prst="rect">
            <a:avLst/>
          </a:prstGeom>
          <a:blipFill>
            <a:blip r:embed="rId3">
              <a:alphaModFix amt="50000"/>
            </a:blip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-8468" y="5358"/>
            <a:ext cx="13021735" cy="959843"/>
          </a:xfrm>
          <a:prstGeom prst="rect">
            <a:avLst/>
          </a:prstGeom>
          <a:blipFill>
            <a:blip r:embed="rId3">
              <a:alphaModFix amt="50000"/>
            </a:blip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ircle-311551_6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2804" y="766724"/>
            <a:ext cx="8823458" cy="879588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/>
        </p:nvSpPr>
        <p:spPr>
          <a:xfrm>
            <a:off x="5344159" y="4368799"/>
            <a:ext cx="23164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AGILE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914900" y="5683295"/>
            <a:ext cx="3175000" cy="317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AGILE</a:t>
            </a:r>
          </a:p>
        </p:txBody>
      </p:sp>
      <p:sp>
        <p:nvSpPr>
          <p:cNvPr id="165" name="Shape 165"/>
          <p:cNvSpPr/>
          <p:nvPr/>
        </p:nvSpPr>
        <p:spPr>
          <a:xfrm>
            <a:off x="2104221" y="1202123"/>
            <a:ext cx="3688632" cy="2213168"/>
          </a:xfrm>
          <a:prstGeom prst="roundRect">
            <a:avLst>
              <a:gd name="adj" fmla="val 1464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работающее программное обеспечение важнее, чем полная документация</a:t>
            </a:r>
          </a:p>
        </p:txBody>
      </p:sp>
      <p:sp>
        <p:nvSpPr>
          <p:cNvPr id="166" name="Shape 166"/>
          <p:cNvSpPr/>
          <p:nvPr/>
        </p:nvSpPr>
        <p:spPr>
          <a:xfrm>
            <a:off x="7059853" y="1202123"/>
            <a:ext cx="3688632" cy="2213168"/>
          </a:xfrm>
          <a:prstGeom prst="roundRect">
            <a:avLst>
              <a:gd name="adj" fmla="val 1464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сотрудничество с заказчиком важнее контрактных обязательств </a:t>
            </a:r>
          </a:p>
        </p:txBody>
      </p:sp>
      <p:sp>
        <p:nvSpPr>
          <p:cNvPr id="167" name="Shape 167"/>
          <p:cNvSpPr/>
          <p:nvPr/>
        </p:nvSpPr>
        <p:spPr>
          <a:xfrm>
            <a:off x="117084" y="4430127"/>
            <a:ext cx="3688632" cy="2213167"/>
          </a:xfrm>
          <a:prstGeom prst="roundRect">
            <a:avLst>
              <a:gd name="adj" fmla="val 1464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личности важнее, чем процессы  </a:t>
            </a:r>
          </a:p>
        </p:txBody>
      </p:sp>
      <p:sp>
        <p:nvSpPr>
          <p:cNvPr id="168" name="Shape 168"/>
          <p:cNvSpPr/>
          <p:nvPr/>
        </p:nvSpPr>
        <p:spPr>
          <a:xfrm>
            <a:off x="9199084" y="4430127"/>
            <a:ext cx="3688631" cy="2213167"/>
          </a:xfrm>
          <a:prstGeom prst="roundRect">
            <a:avLst>
              <a:gd name="adj" fmla="val 1464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2300">
                <a:solidFill>
                  <a:srgbClr val="FFFFFF"/>
                </a:solidFill>
              </a:defRPr>
            </a:lvl1pPr>
          </a:lstStyle>
          <a:p>
            <a:pPr/>
            <a:r>
              <a:t>реакция на изменения важнее, чем следование плану</a:t>
            </a:r>
          </a:p>
        </p:txBody>
      </p:sp>
      <p:sp>
        <p:nvSpPr>
          <p:cNvPr id="169" name="Shape 169"/>
          <p:cNvSpPr/>
          <p:nvPr/>
        </p:nvSpPr>
        <p:spPr>
          <a:xfrm rot="3455817">
            <a:off x="4533777" y="4206321"/>
            <a:ext cx="2108066" cy="800101"/>
          </a:xfrm>
          <a:prstGeom prst="rightArrow">
            <a:avLst>
              <a:gd name="adj1" fmla="val 32000"/>
              <a:gd name="adj2" fmla="val 10158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 rot="6800028">
            <a:off x="6776458" y="4136230"/>
            <a:ext cx="2059027" cy="800101"/>
          </a:xfrm>
          <a:prstGeom prst="rightArrow">
            <a:avLst>
              <a:gd name="adj1" fmla="val 32000"/>
              <a:gd name="adj2" fmla="val 10158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 rot="1835817">
            <a:off x="3823168" y="5511862"/>
            <a:ext cx="1419159" cy="799886"/>
          </a:xfrm>
          <a:prstGeom prst="rightArrow">
            <a:avLst>
              <a:gd name="adj1" fmla="val 32000"/>
              <a:gd name="adj2" fmla="val 101615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rot="8435817">
            <a:off x="7741929" y="5506226"/>
            <a:ext cx="1419159" cy="799887"/>
          </a:xfrm>
          <a:prstGeom prst="rightArrow">
            <a:avLst>
              <a:gd name="adj1" fmla="val 32000"/>
              <a:gd name="adj2" fmla="val 101615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989905" y="309033"/>
            <a:ext cx="11024990" cy="1726606"/>
          </a:xfrm>
          <a:prstGeom prst="rect">
            <a:avLst/>
          </a:prstGeom>
        </p:spPr>
        <p:txBody>
          <a:bodyPr/>
          <a:lstStyle/>
          <a:p>
            <a:pPr/>
            <a:r>
              <a:t>Команда и роли</a:t>
            </a:r>
          </a:p>
        </p:txBody>
      </p:sp>
      <p:sp>
        <p:nvSpPr>
          <p:cNvPr id="175" name="Shape 175"/>
          <p:cNvSpPr/>
          <p:nvPr/>
        </p:nvSpPr>
        <p:spPr>
          <a:xfrm>
            <a:off x="532145" y="2751657"/>
            <a:ext cx="11940510" cy="4927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4133" indent="-474133" algn="l">
              <a:buSzPct val="75000"/>
              <a:buChar char="•"/>
              <a:defRPr sz="32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Владелец продукта </a:t>
            </a:r>
            <a:r>
              <a:t> — представляет интересы конечных пользователей</a:t>
            </a:r>
          </a:p>
          <a:p>
            <a:pPr marL="474133" indent="-474133" algn="l">
              <a:buSzPct val="75000"/>
              <a:buChar char="•"/>
              <a:defRPr sz="32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Скрам-мастер </a:t>
            </a:r>
            <a:r>
              <a:t>— проводит совещания следит за соблюдением всех принципов скрам, разрешает противоречия и защищает команду от отвлекающих факторов</a:t>
            </a:r>
          </a:p>
          <a:p>
            <a:pPr marL="474133" indent="-474133" algn="l">
              <a:buSzPct val="75000"/>
              <a:buChar char="•"/>
              <a:defRPr sz="32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Команда разработки 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474133" indent="-474133" algn="l">
              <a:buSzPct val="75000"/>
              <a:buChar char="•"/>
              <a:defRPr sz="32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Клиенты, Продавцы </a:t>
            </a:r>
            <a:r>
              <a:t>— лица, которые инициируют проект и для кого проект будет приносить выгоду.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474133" indent="-474133" algn="l">
              <a:buSzPct val="75000"/>
              <a:buChar char="•"/>
              <a:defRPr sz="32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Пользователи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989905" y="565679"/>
            <a:ext cx="11024990" cy="1299766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Жизненный цикл Scrum </a:t>
            </a:r>
          </a:p>
        </p:txBody>
      </p:sp>
      <p:pic>
        <p:nvPicPr>
          <p:cNvPr id="178" name="Снимок экрана 2016-07-28 в 17.2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041" y="1789052"/>
            <a:ext cx="12520718" cy="7358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946910" y="461433"/>
            <a:ext cx="11470284" cy="2382243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AGILE ПРОЕКТЫ В 3 РАЗА УСПЕШНЕЕ ТРАДИЦИОННЫХ </a:t>
            </a:r>
          </a:p>
          <a:p>
            <a:pPr/>
            <a:r>
              <a:t> </a:t>
            </a:r>
          </a:p>
        </p:txBody>
      </p:sp>
      <p:graphicFrame>
        <p:nvGraphicFramePr>
          <p:cNvPr id="181" name="Chart 181"/>
          <p:cNvGraphicFramePr/>
          <p:nvPr/>
        </p:nvGraphicFramePr>
        <p:xfrm>
          <a:off x="1155700" y="3471333"/>
          <a:ext cx="4927601" cy="4927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82" name="Chart 182"/>
          <p:cNvGraphicFramePr/>
          <p:nvPr/>
        </p:nvGraphicFramePr>
        <p:xfrm>
          <a:off x="7412566" y="3471333"/>
          <a:ext cx="4927601" cy="4927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83" name="Shape 183"/>
          <p:cNvSpPr/>
          <p:nvPr>
            <p:ph type="body" sz="quarter" idx="1"/>
          </p:nvPr>
        </p:nvSpPr>
        <p:spPr>
          <a:xfrm>
            <a:off x="2450074" y="8688321"/>
            <a:ext cx="2338852" cy="645981"/>
          </a:xfrm>
          <a:prstGeom prst="rect">
            <a:avLst/>
          </a:prstGeom>
        </p:spPr>
        <p:txBody>
          <a:bodyPr anchor="t">
            <a:noAutofit/>
          </a:bodyPr>
          <a:lstStyle>
            <a:lvl1pPr marL="395111" indent="-395111">
              <a:spcBef>
                <a:spcPts val="0"/>
              </a:spcBef>
              <a:defRPr sz="3200"/>
            </a:lvl1pPr>
          </a:lstStyle>
          <a:p>
            <a:pPr/>
            <a:r>
              <a:t>Waterfall</a:t>
            </a:r>
          </a:p>
        </p:txBody>
      </p:sp>
      <p:sp>
        <p:nvSpPr>
          <p:cNvPr id="184" name="Shape 184"/>
          <p:cNvSpPr/>
          <p:nvPr/>
        </p:nvSpPr>
        <p:spPr>
          <a:xfrm>
            <a:off x="9081988" y="8688321"/>
            <a:ext cx="1588758" cy="645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95111" indent="-395111" algn="l">
              <a:buSzPct val="75000"/>
              <a:buChar char="•"/>
              <a:defRPr sz="3200"/>
            </a:lvl1pPr>
          </a:lstStyle>
          <a:p>
            <a:pPr/>
            <a:r>
              <a:t>Agile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122733" y="410633"/>
            <a:ext cx="12759334" cy="1726606"/>
          </a:xfrm>
          <a:prstGeom prst="rect">
            <a:avLst/>
          </a:prstGeom>
        </p:spPr>
        <p:txBody>
          <a:bodyPr/>
          <a:lstStyle/>
          <a:p>
            <a:pPr/>
            <a:r>
              <a:t>Способы оценки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715433" y="2372187"/>
            <a:ext cx="10363333" cy="5254230"/>
          </a:xfrm>
          <a:prstGeom prst="rect">
            <a:avLst/>
          </a:prstGeom>
        </p:spPr>
        <p:txBody>
          <a:bodyPr anchor="t"/>
          <a:lstStyle/>
          <a:p>
            <a:pPr marL="395111" indent="-395111">
              <a:spcBef>
                <a:spcPts val="0"/>
              </a:spcBef>
              <a:defRPr sz="3200"/>
            </a:pPr>
            <a:r>
              <a:t>Стандартный (оценка эксперта, доверие, запуск)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Покерный способ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22733" y="478366"/>
            <a:ext cx="12759334" cy="1726606"/>
          </a:xfrm>
          <a:prstGeom prst="rect">
            <a:avLst/>
          </a:prstGeom>
        </p:spPr>
        <p:txBody>
          <a:bodyPr/>
          <a:lstStyle/>
          <a:p>
            <a:pPr/>
            <a:r>
              <a:t>Содержание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715433" y="2372187"/>
            <a:ext cx="10105232" cy="5254230"/>
          </a:xfrm>
          <a:prstGeom prst="rect">
            <a:avLst/>
          </a:prstGeom>
        </p:spPr>
        <p:txBody>
          <a:bodyPr anchor="t"/>
          <a:lstStyle/>
          <a:p>
            <a:pPr marL="395111" indent="-395111">
              <a:spcBef>
                <a:spcPts val="0"/>
              </a:spcBef>
              <a:defRPr sz="3200"/>
            </a:pPr>
            <a:r>
              <a:t>Waterfall 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Agile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Способы оценки проектов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Waterfall-9-filtered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5719"/>
            <a:ext cx="13004801" cy="982503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title"/>
          </p:nvPr>
        </p:nvSpPr>
        <p:spPr>
          <a:xfrm>
            <a:off x="8724900" y="591476"/>
            <a:ext cx="3634913" cy="1448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Waterfall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2499" y="218942"/>
            <a:ext cx="11099801" cy="1295401"/>
          </a:xfrm>
          <a:prstGeom prst="rect">
            <a:avLst/>
          </a:prstGeom>
        </p:spPr>
        <p:txBody>
          <a:bodyPr/>
          <a:lstStyle/>
          <a:p>
            <a:pPr/>
            <a:r>
              <a:t>Этапы Waterfall</a:t>
            </a:r>
          </a:p>
        </p:txBody>
      </p:sp>
      <p:sp>
        <p:nvSpPr>
          <p:cNvPr id="130" name="Shape 130"/>
          <p:cNvSpPr/>
          <p:nvPr/>
        </p:nvSpPr>
        <p:spPr>
          <a:xfrm>
            <a:off x="1512523" y="1667933"/>
            <a:ext cx="3119902" cy="1270001"/>
          </a:xfrm>
          <a:prstGeom prst="rect">
            <a:avLst/>
          </a:prstGeom>
          <a:solidFill>
            <a:srgbClr val="FE8081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Инициация</a:t>
            </a:r>
          </a:p>
        </p:txBody>
      </p:sp>
      <p:sp>
        <p:nvSpPr>
          <p:cNvPr id="131" name="Shape 131"/>
          <p:cNvSpPr/>
          <p:nvPr/>
        </p:nvSpPr>
        <p:spPr>
          <a:xfrm>
            <a:off x="3338128" y="3272432"/>
            <a:ext cx="3119901" cy="1270001"/>
          </a:xfrm>
          <a:prstGeom prst="rect">
            <a:avLst/>
          </a:prstGeom>
          <a:solidFill>
            <a:srgbClr val="B79FEE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Планирование</a:t>
            </a:r>
          </a:p>
        </p:txBody>
      </p:sp>
      <p:sp>
        <p:nvSpPr>
          <p:cNvPr id="132" name="Shape 132"/>
          <p:cNvSpPr/>
          <p:nvPr/>
        </p:nvSpPr>
        <p:spPr>
          <a:xfrm>
            <a:off x="5774266" y="4876932"/>
            <a:ext cx="3119901" cy="1270001"/>
          </a:xfrm>
          <a:prstGeom prst="rect">
            <a:avLst/>
          </a:prstGeom>
          <a:solidFill>
            <a:srgbClr val="C5EFA7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Формирование задачи</a:t>
            </a:r>
          </a:p>
        </p:txBody>
      </p:sp>
      <p:sp>
        <p:nvSpPr>
          <p:cNvPr id="133" name="Shape 133"/>
          <p:cNvSpPr/>
          <p:nvPr/>
        </p:nvSpPr>
        <p:spPr>
          <a:xfrm>
            <a:off x="7620000" y="6481431"/>
            <a:ext cx="3119901" cy="1270001"/>
          </a:xfrm>
          <a:prstGeom prst="rect">
            <a:avLst/>
          </a:prstGeom>
          <a:solidFill>
            <a:srgbClr val="FFF459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Исполнение и контроль</a:t>
            </a:r>
          </a:p>
        </p:txBody>
      </p:sp>
      <p:sp>
        <p:nvSpPr>
          <p:cNvPr id="134" name="Shape 134"/>
          <p:cNvSpPr/>
          <p:nvPr/>
        </p:nvSpPr>
        <p:spPr>
          <a:xfrm>
            <a:off x="9465733" y="8085931"/>
            <a:ext cx="3119901" cy="1270001"/>
          </a:xfrm>
          <a:prstGeom prst="rect">
            <a:avLst/>
          </a:prstGeom>
          <a:solidFill>
            <a:srgbClr val="19FDF7"/>
          </a:solid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Завершение</a:t>
            </a:r>
          </a:p>
        </p:txBody>
      </p:sp>
      <p:sp>
        <p:nvSpPr>
          <p:cNvPr id="135" name="Shape 135"/>
          <p:cNvSpPr/>
          <p:nvPr/>
        </p:nvSpPr>
        <p:spPr>
          <a:xfrm>
            <a:off x="10760312" y="6897268"/>
            <a:ext cx="526175" cy="118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22" h="20822" fill="norm" stroke="1" extrusionOk="0">
                <a:moveTo>
                  <a:pt x="0" y="3886"/>
                </a:moveTo>
                <a:cubicBezTo>
                  <a:pt x="495" y="3600"/>
                  <a:pt x="1012" y="3325"/>
                  <a:pt x="1543" y="3058"/>
                </a:cubicBezTo>
                <a:cubicBezTo>
                  <a:pt x="2074" y="2792"/>
                  <a:pt x="2619" y="2533"/>
                  <a:pt x="3170" y="2279"/>
                </a:cubicBezTo>
                <a:cubicBezTo>
                  <a:pt x="6820" y="592"/>
                  <a:pt x="11319" y="-778"/>
                  <a:pt x="15227" y="504"/>
                </a:cubicBezTo>
                <a:cubicBezTo>
                  <a:pt x="21600" y="2595"/>
                  <a:pt x="20392" y="8857"/>
                  <a:pt x="15744" y="13551"/>
                </a:cubicBezTo>
                <a:cubicBezTo>
                  <a:pt x="12940" y="16382"/>
                  <a:pt x="9569" y="18873"/>
                  <a:pt x="5630" y="20822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6469974" y="3688401"/>
            <a:ext cx="526174" cy="118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22" h="20822" fill="norm" stroke="1" extrusionOk="0">
                <a:moveTo>
                  <a:pt x="0" y="3886"/>
                </a:moveTo>
                <a:cubicBezTo>
                  <a:pt x="495" y="3600"/>
                  <a:pt x="1012" y="3325"/>
                  <a:pt x="1543" y="3058"/>
                </a:cubicBezTo>
                <a:cubicBezTo>
                  <a:pt x="2074" y="2792"/>
                  <a:pt x="2619" y="2533"/>
                  <a:pt x="3170" y="2279"/>
                </a:cubicBezTo>
                <a:cubicBezTo>
                  <a:pt x="6820" y="592"/>
                  <a:pt x="11319" y="-778"/>
                  <a:pt x="15227" y="504"/>
                </a:cubicBezTo>
                <a:cubicBezTo>
                  <a:pt x="21600" y="2595"/>
                  <a:pt x="20392" y="8857"/>
                  <a:pt x="15744" y="13551"/>
                </a:cubicBezTo>
                <a:cubicBezTo>
                  <a:pt x="12940" y="16382"/>
                  <a:pt x="9569" y="18873"/>
                  <a:pt x="5630" y="20822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8914579" y="5297068"/>
            <a:ext cx="526175" cy="118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22" h="20822" fill="norm" stroke="1" extrusionOk="0">
                <a:moveTo>
                  <a:pt x="0" y="3886"/>
                </a:moveTo>
                <a:cubicBezTo>
                  <a:pt x="495" y="3600"/>
                  <a:pt x="1012" y="3325"/>
                  <a:pt x="1543" y="3058"/>
                </a:cubicBezTo>
                <a:cubicBezTo>
                  <a:pt x="2074" y="2792"/>
                  <a:pt x="2619" y="2533"/>
                  <a:pt x="3170" y="2279"/>
                </a:cubicBezTo>
                <a:cubicBezTo>
                  <a:pt x="6820" y="592"/>
                  <a:pt x="11319" y="-778"/>
                  <a:pt x="15227" y="504"/>
                </a:cubicBezTo>
                <a:cubicBezTo>
                  <a:pt x="21600" y="2595"/>
                  <a:pt x="20392" y="8857"/>
                  <a:pt x="15744" y="13551"/>
                </a:cubicBezTo>
                <a:cubicBezTo>
                  <a:pt x="12940" y="16382"/>
                  <a:pt x="9569" y="18873"/>
                  <a:pt x="5630" y="20822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4632707" y="2079734"/>
            <a:ext cx="526175" cy="118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22" h="20822" fill="norm" stroke="1" extrusionOk="0">
                <a:moveTo>
                  <a:pt x="0" y="3886"/>
                </a:moveTo>
                <a:cubicBezTo>
                  <a:pt x="495" y="3600"/>
                  <a:pt x="1012" y="3325"/>
                  <a:pt x="1543" y="3058"/>
                </a:cubicBezTo>
                <a:cubicBezTo>
                  <a:pt x="2074" y="2792"/>
                  <a:pt x="2619" y="2533"/>
                  <a:pt x="3170" y="2279"/>
                </a:cubicBezTo>
                <a:cubicBezTo>
                  <a:pt x="6820" y="592"/>
                  <a:pt x="11319" y="-778"/>
                  <a:pt x="15227" y="504"/>
                </a:cubicBezTo>
                <a:cubicBezTo>
                  <a:pt x="21600" y="2595"/>
                  <a:pt x="20392" y="8857"/>
                  <a:pt x="15744" y="13551"/>
                </a:cubicBezTo>
                <a:cubicBezTo>
                  <a:pt x="12940" y="16382"/>
                  <a:pt x="9569" y="18873"/>
                  <a:pt x="5630" y="20822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ustom_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4715" y="5711646"/>
            <a:ext cx="4586303" cy="4011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0467" y="6288815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arti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539" y="5711646"/>
            <a:ext cx="4011838" cy="401183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>
            <p:ph type="title"/>
          </p:nvPr>
        </p:nvSpPr>
        <p:spPr>
          <a:xfrm>
            <a:off x="952500" y="202009"/>
            <a:ext cx="11099800" cy="1448925"/>
          </a:xfrm>
          <a:prstGeom prst="rect">
            <a:avLst/>
          </a:prstGeom>
        </p:spPr>
        <p:txBody>
          <a:bodyPr/>
          <a:lstStyle/>
          <a:p>
            <a:pPr/>
            <a:r>
              <a:t>Роли на проекте Waterfall</a:t>
            </a:r>
          </a:p>
        </p:txBody>
      </p:sp>
      <p:sp>
        <p:nvSpPr>
          <p:cNvPr id="144" name="Shape 144"/>
          <p:cNvSpPr/>
          <p:nvPr>
            <p:ph type="body" sz="half" idx="1"/>
          </p:nvPr>
        </p:nvSpPr>
        <p:spPr>
          <a:xfrm>
            <a:off x="197954" y="2115251"/>
            <a:ext cx="6765793" cy="3753961"/>
          </a:xfrm>
          <a:prstGeom prst="rect">
            <a:avLst/>
          </a:prstGeom>
        </p:spPr>
        <p:txBody>
          <a:bodyPr anchor="t"/>
          <a:lstStyle/>
          <a:p>
            <a:pPr marL="375355" indent="-375355" algn="l" defTabSz="554990">
              <a:spcBef>
                <a:spcPts val="0"/>
              </a:spcBef>
              <a:defRPr sz="3040">
                <a:solidFill>
                  <a:srgbClr val="000000"/>
                </a:solidFill>
              </a:defRPr>
            </a:pPr>
            <a:r>
              <a:t>Инициатор</a:t>
            </a:r>
          </a:p>
          <a:p>
            <a:pPr marL="375355" indent="-375355" algn="l" defTabSz="554990">
              <a:spcBef>
                <a:spcPts val="0"/>
              </a:spcBef>
              <a:defRPr sz="3040">
                <a:solidFill>
                  <a:srgbClr val="000000"/>
                </a:solidFill>
              </a:defRPr>
            </a:pPr>
            <a:r>
              <a:t>Куратор</a:t>
            </a:r>
          </a:p>
          <a:p>
            <a:pPr marL="375355" indent="-375355" algn="l" defTabSz="554990">
              <a:spcBef>
                <a:spcPts val="0"/>
              </a:spcBef>
              <a:defRPr sz="3040">
                <a:solidFill>
                  <a:srgbClr val="000000"/>
                </a:solidFill>
              </a:defRPr>
            </a:pPr>
            <a:r>
              <a:t>Руководитель проекта</a:t>
            </a:r>
          </a:p>
          <a:p>
            <a:pPr marL="375355" indent="-375355" algn="l" defTabSz="554990">
              <a:spcBef>
                <a:spcPts val="0"/>
              </a:spcBef>
              <a:defRPr sz="3040">
                <a:solidFill>
                  <a:srgbClr val="000000"/>
                </a:solidFill>
              </a:defRPr>
            </a:pPr>
            <a:r>
              <a:t>Руководитель технического отдела</a:t>
            </a:r>
          </a:p>
          <a:p>
            <a:pPr marL="375355" indent="-375355" algn="l" defTabSz="554990">
              <a:spcBef>
                <a:spcPts val="0"/>
              </a:spcBef>
              <a:defRPr sz="3040">
                <a:solidFill>
                  <a:srgbClr val="000000"/>
                </a:solidFill>
              </a:defRPr>
            </a:pPr>
            <a:r>
              <a:t>Участники проекта</a:t>
            </a:r>
          </a:p>
          <a:p>
            <a:pPr marL="375355" indent="-375355" algn="l" defTabSz="554990">
              <a:spcBef>
                <a:spcPts val="0"/>
              </a:spcBef>
              <a:defRPr sz="3040">
                <a:solidFill>
                  <a:srgbClr val="000000"/>
                </a:solidFill>
              </a:defRPr>
            </a:pPr>
            <a:r>
              <a:t>Финансово-экономическая служба</a:t>
            </a:r>
          </a:p>
          <a:p>
            <a:pPr marL="375355" indent="-375355" algn="l" defTabSz="554990">
              <a:spcBef>
                <a:spcPts val="0"/>
              </a:spcBef>
              <a:defRPr sz="3040">
                <a:solidFill>
                  <a:srgbClr val="000000"/>
                </a:solidFill>
              </a:defRPr>
            </a:pPr>
            <a:r>
              <a:t>Юристы</a:t>
            </a:r>
          </a:p>
        </p:txBody>
      </p:sp>
      <p:pic>
        <p:nvPicPr>
          <p:cNvPr id="145" name="IMG_C7D372-42C813-C55288-189F7E-046A33-90C6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01498" y="1505651"/>
            <a:ext cx="3221261" cy="4242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odmink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74930" y="1477631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952500" y="202009"/>
            <a:ext cx="11099800" cy="1448925"/>
          </a:xfrm>
          <a:prstGeom prst="rect">
            <a:avLst/>
          </a:prstGeom>
        </p:spPr>
        <p:txBody>
          <a:bodyPr/>
          <a:lstStyle>
            <a:lvl1pPr defTabSz="543305">
              <a:defRPr sz="5580"/>
            </a:lvl1pPr>
          </a:lstStyle>
          <a:p>
            <a:pPr/>
            <a:r>
              <a:t>Схема исполнения и контроль</a:t>
            </a:r>
          </a:p>
        </p:txBody>
      </p:sp>
      <p:pic>
        <p:nvPicPr>
          <p:cNvPr id="149" name="Снимок экрана 2016-07-28 в 15.0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398" y="2012157"/>
            <a:ext cx="11772004" cy="7041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952500" y="444500"/>
            <a:ext cx="11099800" cy="1538090"/>
          </a:xfrm>
          <a:prstGeom prst="rect">
            <a:avLst/>
          </a:prstGeom>
        </p:spPr>
        <p:txBody>
          <a:bodyPr/>
          <a:lstStyle/>
          <a:p>
            <a:pPr/>
            <a:r>
              <a:t>Факторы успеха</a:t>
            </a:r>
          </a:p>
        </p:txBody>
      </p:sp>
      <p:sp>
        <p:nvSpPr>
          <p:cNvPr id="152" name="Shape 152"/>
          <p:cNvSpPr/>
          <p:nvPr>
            <p:ph type="body" sz="half" idx="1"/>
          </p:nvPr>
        </p:nvSpPr>
        <p:spPr>
          <a:xfrm>
            <a:off x="715433" y="2473787"/>
            <a:ext cx="5334001" cy="5254230"/>
          </a:xfrm>
          <a:prstGeom prst="rect">
            <a:avLst/>
          </a:prstGeom>
        </p:spPr>
        <p:txBody>
          <a:bodyPr anchor="t"/>
          <a:lstStyle/>
          <a:p>
            <a:pPr marL="395111" indent="-395111">
              <a:spcBef>
                <a:spcPts val="0"/>
              </a:spcBef>
              <a:defRPr sz="3200"/>
            </a:pPr>
            <a:r>
              <a:t>Подбирать специалистов под определённые задачи 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Четко ставить задачи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Контроль за выполнением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Прозрачность процесса и конечных целей для всех участников процесса</a:t>
            </a:r>
          </a:p>
        </p:txBody>
      </p:sp>
      <p:pic>
        <p:nvPicPr>
          <p:cNvPr id="153" name="o-SUCCESS-faceboo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2754" y="2504082"/>
            <a:ext cx="6025092" cy="6025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122733" y="478366"/>
            <a:ext cx="12759334" cy="1726606"/>
          </a:xfrm>
          <a:prstGeom prst="rect">
            <a:avLst/>
          </a:prstGeom>
        </p:spPr>
        <p:txBody>
          <a:bodyPr/>
          <a:lstStyle/>
          <a:p>
            <a:pPr/>
            <a:r>
              <a:t>Применение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715433" y="2372187"/>
            <a:ext cx="10105232" cy="5254230"/>
          </a:xfrm>
          <a:prstGeom prst="rect">
            <a:avLst/>
          </a:prstGeom>
        </p:spPr>
        <p:txBody>
          <a:bodyPr anchor="t"/>
          <a:lstStyle/>
          <a:p>
            <a:pPr marL="395111" indent="-395111">
              <a:spcBef>
                <a:spcPts val="0"/>
              </a:spcBef>
              <a:defRPr sz="3200"/>
            </a:pPr>
            <a:r>
              <a:t>Сложные и большие проекты  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Проекты с четко обозначенным регламентом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Проекты на заказ (гибридный подход)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22733" y="393700"/>
            <a:ext cx="12759334" cy="1726605"/>
          </a:xfrm>
          <a:prstGeom prst="rect">
            <a:avLst/>
          </a:prstGeom>
        </p:spPr>
        <p:txBody>
          <a:bodyPr/>
          <a:lstStyle/>
          <a:p>
            <a:pPr/>
            <a:r>
              <a:t>Критика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715433" y="2372187"/>
            <a:ext cx="10363333" cy="5254230"/>
          </a:xfrm>
          <a:prstGeom prst="rect">
            <a:avLst/>
          </a:prstGeom>
        </p:spPr>
        <p:txBody>
          <a:bodyPr anchor="t"/>
          <a:lstStyle/>
          <a:p>
            <a:pPr marL="395111" indent="-395111">
              <a:spcBef>
                <a:spcPts val="0"/>
              </a:spcBef>
              <a:defRPr sz="3200"/>
            </a:pPr>
            <a:r>
              <a:t>Недостаточная гибкость (бюрократия, низкая скорость) </a:t>
            </a:r>
          </a:p>
          <a:p>
            <a:pPr marL="395111" indent="-395111">
              <a:spcBef>
                <a:spcPts val="0"/>
              </a:spcBef>
              <a:defRPr sz="3200"/>
            </a:pPr>
            <a:r>
              <a:t>Управление в ущерб соблюдения сроков, стоимости и  качеству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