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Lst>
  <p:notesMasterIdLst>
    <p:notesMasterId r:id="rId10"/>
  </p:notesMasterIdLst>
  <p:sldIdLst>
    <p:sldId id="259" r:id="rId2"/>
    <p:sldId id="321" r:id="rId3"/>
    <p:sldId id="329" r:id="rId4"/>
    <p:sldId id="330" r:id="rId5"/>
    <p:sldId id="327" r:id="rId6"/>
    <p:sldId id="326" r:id="rId7"/>
    <p:sldId id="328" r:id="rId8"/>
    <p:sldId id="26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A98"/>
    <a:srgbClr val="FF99CC"/>
    <a:srgbClr val="7D233D"/>
    <a:srgbClr val="52524E"/>
    <a:srgbClr val="3971FF"/>
    <a:srgbClr val="3A458A"/>
    <a:srgbClr val="474E93"/>
    <a:srgbClr val="3F4C97"/>
    <a:srgbClr val="495199"/>
    <a:srgbClr val="5E6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84" y="1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7/7/2019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43192"/>
          <a:stretch/>
        </p:blipFill>
        <p:spPr>
          <a:xfrm>
            <a:off x="-231228" y="-171863"/>
            <a:ext cx="2165131" cy="918097"/>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rgbClr val="0033A0"/>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1</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8962" y="470758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2019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98562892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69079CA4-1194-4B61-9AAA-25B73BA3DD33}" type="datetime1">
              <a:rPr lang="en-US" smtClean="0"/>
              <a:t>7/7/2019</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528864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A6478FCE-54E8-4590-B76B-0C51D97258B3}" type="datetime1">
              <a:rPr lang="en-US" smtClean="0"/>
              <a:t>7/7/2019</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048915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0340BE68-E116-479E-8B80-5749669DF9A9}" type="datetime1">
              <a:rPr lang="en-US" smtClean="0"/>
              <a:t>7/7/2019</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157712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5757EE9-0AFD-4D95-9E54-6D0BA7F5E38D}" type="datetime1">
              <a:rPr lang="en-US" smtClean="0"/>
              <a:t>7/7/2019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09036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48B267E1-3748-445A-9952-4A7AD5496639}" type="datetime1">
              <a:rPr lang="en-US" smtClean="0"/>
              <a:t>7/7/2019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442457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902B214-D799-419B-ACA8-120BFFCDC058}" type="datetime1">
              <a:rPr lang="en-US" smtClean="0"/>
              <a:t>7/7/2019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126364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FDAAEB89-B0FD-4728-B705-DCE4D7160D84}" type="datetime1">
              <a:rPr lang="en-US" smtClean="0"/>
              <a:t>7/7/2019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545316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D7E07C2E-14C9-4D95-B7B5-682E60B599DB}" type="datetime1">
              <a:rPr lang="en-US" smtClean="0"/>
              <a:t>7/7/2019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88665598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FF28A8E3-D927-4E96-87D0-86766E9BCC28}" type="datetime1">
              <a:rPr lang="en-US" smtClean="0"/>
              <a:t>7/7/2019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5687546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B0CBC1C8-AD5C-40D7-9986-C0E8FBC30B53}" type="datetime1">
              <a:rPr lang="en-US" smtClean="0"/>
              <a:t>7/7/2019</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8" name="TextBox 7"/>
          <p:cNvSpPr txBox="1"/>
          <p:nvPr/>
        </p:nvSpPr>
        <p:spPr>
          <a:xfrm>
            <a:off x="467790" y="477369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2018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2814990728"/>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B0CBC1C8-AD5C-40D7-9986-C0E8FBC30B53}" type="datetime1">
              <a:rPr lang="en-US" smtClean="0"/>
              <a:t>7/7/2019</a:t>
            </a:fld>
            <a:endParaRPr lang="en-US"/>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rgbClr val="0033A0"/>
                </a:solidFill>
              </a:defRPr>
            </a:lvl1pPr>
          </a:lstStyle>
          <a:p>
            <a:r>
              <a:rPr lang="en-US" dirty="0" smtClean="0"/>
              <a:t>2</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ln>
                  <a:noFill/>
                </a:ln>
                <a:solidFill>
                  <a:srgbClr val="0033A0"/>
                </a:solidFill>
              </a:defRPr>
            </a:lvl1pPr>
          </a:lstStyle>
          <a:p>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TextBox 10"/>
          <p:cNvSpPr txBox="1"/>
          <p:nvPr/>
        </p:nvSpPr>
        <p:spPr>
          <a:xfrm>
            <a:off x="545908" y="4775742"/>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2019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3095089239"/>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3E62ECE-9544-495B-A396-12A16B816155}" type="datetime1">
              <a:rPr lang="en-US" smtClean="0"/>
              <a:t>7/7/2019</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635149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3C11D107-364F-467B-9BA8-BF85283BAA7E}" type="datetime1">
              <a:rPr lang="en-US" smtClean="0"/>
              <a:t>7/7/2019</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5469057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A77A8B08-1922-47B8-ABCD-CB25283D4FE6}" type="datetime1">
              <a:rPr lang="en-US" smtClean="0"/>
              <a:t>7/7/2019</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8504062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F22F735A-D234-4225-B3BE-B70ABA00A69C}" type="datetime1">
              <a:rPr lang="en-US" smtClean="0"/>
              <a:t>7/7/2019</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939473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649BD35-1DDD-48D6-B053-1FC9AD7981D5}" type="datetime1">
              <a:rPr lang="en-US" smtClean="0"/>
              <a:t>7/7/2019</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026002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721A3E82-9DD8-4018-B578-1954EB7AE260}" type="datetime1">
              <a:rPr lang="en-US" smtClean="0"/>
              <a:t>7/7/2019</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121312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FEA7B435-8AAE-4632-8127-B54B59262FA6}" type="datetime1">
              <a:rPr lang="en-US" smtClean="0"/>
              <a:t>7/7/2019</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254518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rotWithShape="1">
          <a:blip r:embed="rId4" cstate="print">
            <a:extLst>
              <a:ext uri="{28A0092B-C50C-407E-A947-70E740481C1C}">
                <a14:useLocalDpi xmlns:a14="http://schemas.microsoft.com/office/drawing/2010/main" val="0"/>
              </a:ext>
            </a:extLst>
          </a:blip>
          <a:srcRect r="42131"/>
          <a:stretch/>
        </p:blipFill>
        <p:spPr>
          <a:xfrm>
            <a:off x="6016042" y="-358596"/>
            <a:ext cx="3127958" cy="1485287"/>
          </a:xfrm>
          <a:prstGeom prst="rect">
            <a:avLst/>
          </a:prstGeom>
        </p:spPr>
      </p:pic>
    </p:spTree>
    <p:extLst>
      <p:ext uri="{BB962C8B-B14F-4D97-AF65-F5344CB8AC3E}">
        <p14:creationId xmlns:p14="http://schemas.microsoft.com/office/powerpoint/2010/main" val="3906411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B0CBC1C8-AD5C-40D7-9986-C0E8FBC30B53}" type="datetime1">
              <a:rPr lang="en-US" smtClean="0"/>
              <a:t>7/7/2019</a:t>
            </a:fld>
            <a:endParaRPr lang="en-US"/>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rgbClr val="0033A0"/>
                </a:solidFill>
              </a:defRPr>
            </a:lvl1pPr>
          </a:lstStyle>
          <a:p>
            <a:r>
              <a:rPr lang="en-US" dirty="0" smtClean="0"/>
              <a:t>1</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rgbClr val="0033A0"/>
                </a:solidFill>
              </a:defRPr>
            </a:lvl1pPr>
          </a:lstStyle>
          <a:p>
            <a:r>
              <a:rPr lang="en-US" dirty="0" smtClean="0"/>
              <a:t>0</a:t>
            </a:r>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TextBox 9"/>
          <p:cNvSpPr txBox="1"/>
          <p:nvPr/>
        </p:nvSpPr>
        <p:spPr>
          <a:xfrm>
            <a:off x="545908" y="4775742"/>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2019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3920815252"/>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E1F8426F-C7E5-4C2E-977B-FCDEE0EE446F}" type="datetime1">
              <a:rPr lang="en-US" smtClean="0"/>
              <a:t>7/7/2019</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528474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E19A48CA-007A-4E1F-AB9D-0C5183E5BFA5}" type="datetime1">
              <a:rPr lang="en-US" smtClean="0"/>
              <a:t>7/7/2019</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428015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5A2496E1-AE6F-460F-9212-A3E67AAA2295}" type="datetime1">
              <a:rPr lang="en-US" smtClean="0"/>
              <a:t>7/7/2019</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54256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86DE4A04-5038-45BA-86A2-98843F9F6D71}" type="datetime1">
              <a:rPr lang="en-US" smtClean="0"/>
              <a:t>7/7/2019</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122732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6999E82-A841-4AE6-9D2A-26AC4A4A5B1D}" type="datetime1">
              <a:rPr lang="en-US" smtClean="0"/>
              <a:t>7/7/2019</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946455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9A8688AB-411F-476E-8522-818EE7AD872F}" type="datetime1">
              <a:rPr lang="en-US" smtClean="0"/>
              <a:t>7/7/2019</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688098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B0CBC1C8-AD5C-40D7-9986-C0E8FBC30B53}" type="datetime1">
              <a:rPr lang="en-US" smtClean="0"/>
              <a:t>7/7/2019</a:t>
            </a:fld>
            <a:endParaRPr lang="en-US"/>
          </a:p>
        </p:txBody>
      </p:sp>
      <p:sp>
        <p:nvSpPr>
          <p:cNvPr id="6" name="TextBox 5"/>
          <p:cNvSpPr txBox="1"/>
          <p:nvPr/>
        </p:nvSpPr>
        <p:spPr>
          <a:xfrm>
            <a:off x="545908" y="4775742"/>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2019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1432942732"/>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6" r:id="rId22"/>
    <p:sldLayoutId id="2147484027" r:id="rId23"/>
    <p:sldLayoutId id="2147484028" r:id="rId24"/>
    <p:sldLayoutId id="2147484029" r:id="rId25"/>
    <p:sldLayoutId id="2147484030" r:id="rId26"/>
    <p:sldLayoutId id="2147484031" r:id="rId2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name="White_Graphic_Theme_Title">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940487"/>
            <a:ext cx="7575048" cy="803297"/>
          </a:xfrm>
        </p:spPr>
        <p:txBody>
          <a:bodyPr/>
          <a:lstStyle/>
          <a:p>
            <a:r>
              <a:rPr lang="en-US" dirty="0" smtClean="0">
                <a:solidFill>
                  <a:srgbClr val="FFFFFF"/>
                </a:solidFill>
              </a:rPr>
              <a:t>Emergency Intelligent Assistant Bot</a:t>
            </a:r>
            <a:r>
              <a:rPr lang="en-US" dirty="0">
                <a:solidFill>
                  <a:srgbClr val="FFFFFF"/>
                </a:solidFill>
              </a:rPr>
              <a:t/>
            </a:r>
            <a:br>
              <a:rPr lang="en-US" dirty="0">
                <a:solidFill>
                  <a:srgbClr val="FFFFFF"/>
                </a:solidFill>
              </a:rPr>
            </a:br>
            <a:r>
              <a:rPr lang="en-US" sz="2000" dirty="0">
                <a:solidFill>
                  <a:srgbClr val="FFFFFF"/>
                </a:solidFill>
              </a:rPr>
              <a:t>Cognizant </a:t>
            </a:r>
            <a:r>
              <a:rPr lang="en-US" sz="2000" dirty="0" smtClean="0">
                <a:solidFill>
                  <a:srgbClr val="FFFFFF"/>
                </a:solidFill>
              </a:rPr>
              <a:t>EIA </a:t>
            </a:r>
            <a:r>
              <a:rPr lang="en-US" sz="2000" dirty="0">
                <a:solidFill>
                  <a:srgbClr val="FFFFFF"/>
                </a:solidFill>
              </a:rPr>
              <a:t>– She is an intelligent </a:t>
            </a:r>
            <a:r>
              <a:rPr lang="en-US" sz="2000" dirty="0" smtClean="0">
                <a:solidFill>
                  <a:srgbClr val="FFFFFF"/>
                </a:solidFill>
              </a:rPr>
              <a:t>Text based </a:t>
            </a:r>
            <a:r>
              <a:rPr lang="en-US" sz="2000" dirty="0">
                <a:solidFill>
                  <a:srgbClr val="FFFFFF"/>
                </a:solidFill>
              </a:rPr>
              <a:t>AI Bot</a:t>
            </a:r>
            <a:endParaRPr lang="en-US" dirty="0"/>
          </a:p>
        </p:txBody>
      </p:sp>
      <p:sp>
        <p:nvSpPr>
          <p:cNvPr id="5" name="Subtitle 2"/>
          <p:cNvSpPr>
            <a:spLocks noGrp="1"/>
          </p:cNvSpPr>
          <p:nvPr>
            <p:ph type="subTitle" idx="1"/>
          </p:nvPr>
        </p:nvSpPr>
        <p:spPr>
          <a:xfrm>
            <a:off x="457200" y="3118104"/>
            <a:ext cx="5029200" cy="1538883"/>
          </a:xfrm>
        </p:spPr>
        <p:txBody>
          <a:bodyPr/>
          <a:lstStyle/>
          <a:p>
            <a:r>
              <a:rPr lang="en-US" sz="1600" dirty="0" smtClean="0"/>
              <a:t>Sethuraja Chidambaram</a:t>
            </a:r>
          </a:p>
          <a:p>
            <a:r>
              <a:rPr lang="en-US" sz="1600" dirty="0" smtClean="0"/>
              <a:t>Reagan Beangrand</a:t>
            </a:r>
          </a:p>
          <a:p>
            <a:r>
              <a:rPr lang="en-US" sz="1600" dirty="0"/>
              <a:t>Prasanna Ragavendran </a:t>
            </a:r>
            <a:r>
              <a:rPr lang="en-US" sz="1600" dirty="0" smtClean="0"/>
              <a:t>Sivakumar</a:t>
            </a:r>
            <a:endParaRPr lang="en-US" sz="1600" dirty="0"/>
          </a:p>
          <a:p>
            <a:r>
              <a:rPr lang="en-US" sz="1600" dirty="0"/>
              <a:t>Ganesh Senthil </a:t>
            </a:r>
            <a:r>
              <a:rPr lang="en-US" sz="1600" dirty="0" smtClean="0"/>
              <a:t>Kumar</a:t>
            </a:r>
            <a:endParaRPr lang="en-US" sz="1600" dirty="0"/>
          </a:p>
          <a:p>
            <a:r>
              <a:rPr lang="en-US" sz="1600" dirty="0"/>
              <a:t>Sudarshan </a:t>
            </a:r>
            <a:r>
              <a:rPr lang="en-US" sz="1600" dirty="0" smtClean="0"/>
              <a:t>S</a:t>
            </a:r>
            <a:endParaRPr lang="en-US" sz="1600" dirty="0"/>
          </a:p>
        </p:txBody>
      </p:sp>
      <p:sp>
        <p:nvSpPr>
          <p:cNvPr id="8" name="Title 1"/>
          <p:cNvSpPr txBox="1">
            <a:spLocks/>
          </p:cNvSpPr>
          <p:nvPr/>
        </p:nvSpPr>
        <p:spPr bwMode="white">
          <a:xfrm>
            <a:off x="1199566" y="825375"/>
            <a:ext cx="6845287" cy="526298"/>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3800" kern="1200">
                <a:solidFill>
                  <a:schemeClr val="bg1"/>
                </a:solidFill>
                <a:latin typeface="Arial" panose="020B0604020202020204" pitchFamily="34" charset="0"/>
                <a:ea typeface="+mj-ea"/>
                <a:cs typeface="Arial" panose="020B0604020202020204" pitchFamily="34" charset="0"/>
              </a:defRPr>
            </a:lvl1pPr>
          </a:lstStyle>
          <a:p>
            <a:r>
              <a:rPr lang="en-US" dirty="0" smtClean="0">
                <a:solidFill>
                  <a:srgbClr val="FFFFFF"/>
                </a:solidFill>
              </a:rPr>
              <a:t>Call For Code 2019 - </a:t>
            </a:r>
            <a:r>
              <a:rPr lang="en-US" dirty="0" err="1" smtClean="0">
                <a:solidFill>
                  <a:srgbClr val="FFFFFF"/>
                </a:solidFill>
              </a:rPr>
              <a:t>TeamCPE</a:t>
            </a:r>
            <a:endParaRPr lang="en-US" dirty="0"/>
          </a:p>
        </p:txBody>
      </p:sp>
      <p:grpSp>
        <p:nvGrpSpPr>
          <p:cNvPr id="6" name="Group 5"/>
          <p:cNvGrpSpPr/>
          <p:nvPr/>
        </p:nvGrpSpPr>
        <p:grpSpPr>
          <a:xfrm>
            <a:off x="6923511" y="3332598"/>
            <a:ext cx="1839099" cy="1555874"/>
            <a:chOff x="2148279" y="910404"/>
            <a:chExt cx="1839099" cy="1555874"/>
          </a:xfrm>
        </p:grpSpPr>
        <p:pic>
          <p:nvPicPr>
            <p:cNvPr id="7"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9" name="Up Ribbon 8"/>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2616235" y="1752531"/>
              <a:ext cx="621633" cy="584121"/>
            </a:xfrm>
            <a:prstGeom prst="rect">
              <a:avLst/>
            </a:prstGeom>
            <a:ln>
              <a:solidFill>
                <a:schemeClr val="tx2"/>
              </a:solidFill>
            </a:ln>
          </p:spPr>
        </p:pic>
        <p:sp>
          <p:nvSpPr>
            <p:cNvPr id="11" name="TextBox 10"/>
            <p:cNvSpPr txBox="1"/>
            <p:nvPr/>
          </p:nvSpPr>
          <p:spPr>
            <a:xfrm>
              <a:off x="3299633" y="1761088"/>
              <a:ext cx="206145" cy="553998"/>
            </a:xfrm>
            <a:prstGeom prst="rect">
              <a:avLst/>
            </a:prstGeom>
            <a:ln>
              <a:noFill/>
            </a:ln>
          </p:spPr>
          <p:txBody>
            <a:bodyPr wrap="square" lIns="0" tIns="0" rIns="0" bIns="0" rtlCol="0">
              <a:spAutoFit/>
            </a:bodyPr>
            <a:lstStyle/>
            <a:p>
              <a:pPr algn="l"/>
              <a:r>
                <a:rPr lang="en-US" sz="1200" dirty="0" smtClean="0">
                  <a:solidFill>
                    <a:schemeClr val="tx2"/>
                  </a:solidFill>
                </a:rPr>
                <a:t>E</a:t>
              </a:r>
            </a:p>
            <a:p>
              <a:pPr algn="l"/>
              <a:r>
                <a:rPr lang="en-US" sz="1200" dirty="0" smtClean="0">
                  <a:solidFill>
                    <a:schemeClr val="tx2"/>
                  </a:solidFill>
                </a:rPr>
                <a:t>I</a:t>
              </a:r>
            </a:p>
            <a:p>
              <a:pPr algn="l"/>
              <a:r>
                <a:rPr lang="en-US" sz="1200" dirty="0" smtClean="0">
                  <a:solidFill>
                    <a:schemeClr val="tx2"/>
                  </a:solidFill>
                </a:rPr>
                <a:t>A</a:t>
              </a:r>
            </a:p>
          </p:txBody>
        </p:sp>
      </p:grpSp>
    </p:spTree>
    <p:extLst>
      <p:ext uri="{BB962C8B-B14F-4D97-AF65-F5344CB8AC3E}">
        <p14:creationId xmlns:p14="http://schemas.microsoft.com/office/powerpoint/2010/main" val="125951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74" y="224542"/>
            <a:ext cx="8385048" cy="354771"/>
          </a:xfrm>
        </p:spPr>
        <p:txBody>
          <a:bodyPr/>
          <a:lstStyle/>
          <a:p>
            <a:r>
              <a:rPr lang="en-US" b="1" dirty="0"/>
              <a:t>Problem Statement</a:t>
            </a:r>
          </a:p>
        </p:txBody>
      </p:sp>
      <p:sp>
        <p:nvSpPr>
          <p:cNvPr id="15" name="Rounded Rectangle 14"/>
          <p:cNvSpPr/>
          <p:nvPr/>
        </p:nvSpPr>
        <p:spPr>
          <a:xfrm>
            <a:off x="329874" y="802572"/>
            <a:ext cx="8155474" cy="598818"/>
          </a:xfrm>
          <a:prstGeom prst="roundRect">
            <a:avLst>
              <a:gd name="adj" fmla="val 7576"/>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2"/>
                </a:solidFill>
                <a:latin typeface="Calibri" panose="020F0502020204030204" pitchFamily="34" charset="0"/>
              </a:rPr>
              <a:t>How </a:t>
            </a:r>
            <a:r>
              <a:rPr lang="en-US" sz="1200" dirty="0" smtClean="0">
                <a:solidFill>
                  <a:schemeClr val="tx2"/>
                </a:solidFill>
                <a:latin typeface="Calibri" panose="020F0502020204030204" pitchFamily="34" charset="0"/>
              </a:rPr>
              <a:t>to build </a:t>
            </a:r>
            <a:r>
              <a:rPr lang="en-US" sz="1200" dirty="0">
                <a:solidFill>
                  <a:schemeClr val="tx2"/>
                </a:solidFill>
                <a:latin typeface="Calibri" panose="020F0502020204030204" pitchFamily="34" charset="0"/>
              </a:rPr>
              <a:t>AI enabled </a:t>
            </a:r>
            <a:r>
              <a:rPr lang="en-US" sz="1200" dirty="0" err="1" smtClean="0">
                <a:solidFill>
                  <a:schemeClr val="tx2"/>
                </a:solidFill>
                <a:latin typeface="Calibri" panose="020F0502020204030204" pitchFamily="34" charset="0"/>
              </a:rPr>
              <a:t>ChatBot</a:t>
            </a:r>
            <a:r>
              <a:rPr lang="en-US" sz="1200" dirty="0" smtClean="0">
                <a:solidFill>
                  <a:schemeClr val="tx2"/>
                </a:solidFill>
                <a:latin typeface="Calibri" panose="020F0502020204030204" pitchFamily="34" charset="0"/>
              </a:rPr>
              <a:t> </a:t>
            </a:r>
            <a:r>
              <a:rPr lang="en-US" sz="1200" dirty="0">
                <a:solidFill>
                  <a:schemeClr val="tx2"/>
                </a:solidFill>
                <a:latin typeface="Calibri" panose="020F0502020204030204" pitchFamily="34" charset="0"/>
              </a:rPr>
              <a:t>using IBM Watson assistant that reads user text message over social media and mines it to understand the natural disaster emergency. It captures vital information like location and suggesting users for the Direction to nearest rescue center, First aid tips, routes to </a:t>
            </a:r>
            <a:r>
              <a:rPr lang="en-US" sz="1200" dirty="0" smtClean="0">
                <a:solidFill>
                  <a:schemeClr val="tx2"/>
                </a:solidFill>
                <a:latin typeface="Calibri" panose="020F0502020204030204" pitchFamily="34" charset="0"/>
              </a:rPr>
              <a:t>avoid?</a:t>
            </a:r>
          </a:p>
        </p:txBody>
      </p:sp>
      <p:sp>
        <p:nvSpPr>
          <p:cNvPr id="4" name="TextBox 3"/>
          <p:cNvSpPr txBox="1"/>
          <p:nvPr/>
        </p:nvSpPr>
        <p:spPr>
          <a:xfrm>
            <a:off x="1603388" y="1710722"/>
            <a:ext cx="1253548" cy="215444"/>
          </a:xfrm>
          <a:prstGeom prst="rect">
            <a:avLst/>
          </a:prstGeom>
        </p:spPr>
        <p:txBody>
          <a:bodyPr wrap="none" lIns="0" tIns="0" rIns="0" bIns="0" rtlCol="0">
            <a:spAutoFit/>
          </a:bodyPr>
          <a:lstStyle>
            <a:defPPr>
              <a:defRPr lang="en-US"/>
            </a:defPPr>
            <a:lvl1pPr>
              <a:defRPr sz="1400">
                <a:solidFill>
                  <a:schemeClr val="tx2"/>
                </a:solidFill>
              </a:defRPr>
            </a:lvl1pPr>
          </a:lstStyle>
          <a:p>
            <a:r>
              <a:rPr lang="en-US" b="1" u="sng" dirty="0" smtClean="0"/>
              <a:t>Rescue Center</a:t>
            </a:r>
            <a:endParaRPr lang="en-US" b="1" u="sng" dirty="0"/>
          </a:p>
        </p:txBody>
      </p:sp>
      <p:sp>
        <p:nvSpPr>
          <p:cNvPr id="16" name="TextBox 15"/>
          <p:cNvSpPr txBox="1"/>
          <p:nvPr/>
        </p:nvSpPr>
        <p:spPr>
          <a:xfrm>
            <a:off x="5637983" y="1707152"/>
            <a:ext cx="1510029" cy="215444"/>
          </a:xfrm>
          <a:prstGeom prst="rect">
            <a:avLst/>
          </a:prstGeom>
        </p:spPr>
        <p:txBody>
          <a:bodyPr wrap="none" lIns="0" tIns="0" rIns="0" bIns="0" rtlCol="0">
            <a:spAutoFit/>
          </a:bodyPr>
          <a:lstStyle/>
          <a:p>
            <a:pPr algn="l"/>
            <a:r>
              <a:rPr lang="en-US" sz="1400" b="1" u="sng" dirty="0" smtClean="0">
                <a:solidFill>
                  <a:schemeClr val="tx2"/>
                </a:solidFill>
              </a:rPr>
              <a:t>Evacuation Route</a:t>
            </a:r>
          </a:p>
        </p:txBody>
      </p:sp>
      <p:sp>
        <p:nvSpPr>
          <p:cNvPr id="17" name="TextBox 16"/>
          <p:cNvSpPr txBox="1"/>
          <p:nvPr/>
        </p:nvSpPr>
        <p:spPr>
          <a:xfrm>
            <a:off x="5477039" y="3140079"/>
            <a:ext cx="1589859" cy="215444"/>
          </a:xfrm>
          <a:prstGeom prst="rect">
            <a:avLst/>
          </a:prstGeom>
        </p:spPr>
        <p:txBody>
          <a:bodyPr wrap="none" lIns="0" tIns="0" rIns="0" bIns="0" rtlCol="0">
            <a:spAutoFit/>
          </a:bodyPr>
          <a:lstStyle/>
          <a:p>
            <a:pPr algn="l"/>
            <a:r>
              <a:rPr lang="en-US" sz="1400" b="1" u="sng" dirty="0" smtClean="0">
                <a:solidFill>
                  <a:schemeClr val="tx2"/>
                </a:solidFill>
              </a:rPr>
              <a:t>Long Waiting Time</a:t>
            </a:r>
          </a:p>
        </p:txBody>
      </p:sp>
      <p:sp>
        <p:nvSpPr>
          <p:cNvPr id="19" name="TextBox 18"/>
          <p:cNvSpPr txBox="1"/>
          <p:nvPr/>
        </p:nvSpPr>
        <p:spPr>
          <a:xfrm>
            <a:off x="1896731" y="3105117"/>
            <a:ext cx="1133002" cy="215444"/>
          </a:xfrm>
          <a:prstGeom prst="rect">
            <a:avLst/>
          </a:prstGeom>
        </p:spPr>
        <p:txBody>
          <a:bodyPr wrap="none" lIns="0" tIns="0" rIns="0" bIns="0" rtlCol="0">
            <a:spAutoFit/>
          </a:bodyPr>
          <a:lstStyle/>
          <a:p>
            <a:pPr algn="l"/>
            <a:r>
              <a:rPr lang="en-US" sz="1400" b="1" u="sng" dirty="0" smtClean="0">
                <a:solidFill>
                  <a:schemeClr val="tx2"/>
                </a:solidFill>
              </a:rPr>
              <a:t>First Aid Tips</a:t>
            </a:r>
          </a:p>
        </p:txBody>
      </p:sp>
      <p:sp>
        <p:nvSpPr>
          <p:cNvPr id="5" name="Rounded Rectangle 4"/>
          <p:cNvSpPr/>
          <p:nvPr/>
        </p:nvSpPr>
        <p:spPr>
          <a:xfrm>
            <a:off x="1828456" y="1984290"/>
            <a:ext cx="2408445" cy="1005216"/>
          </a:xfrm>
          <a:prstGeom prst="round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2"/>
                </a:solidFill>
              </a:rPr>
              <a:t>Trapped victims are removed and given medical aid as necessary. </a:t>
            </a:r>
            <a:r>
              <a:rPr lang="en-US" sz="1050" dirty="0">
                <a:solidFill>
                  <a:schemeClr val="tx2"/>
                </a:solidFill>
              </a:rPr>
              <a:t>Removal of victims is designed to avoid further injury</a:t>
            </a:r>
            <a:r>
              <a:rPr lang="en-US" sz="1050" dirty="0" smtClean="0">
                <a:solidFill>
                  <a:schemeClr val="tx2"/>
                </a:solidFill>
              </a:rPr>
              <a:t>.</a:t>
            </a:r>
            <a:endParaRPr lang="en-US" sz="1050" dirty="0">
              <a:solidFill>
                <a:schemeClr val="tx2"/>
              </a:solidFill>
            </a:endParaRPr>
          </a:p>
        </p:txBody>
      </p:sp>
      <p:sp>
        <p:nvSpPr>
          <p:cNvPr id="21" name="Rounded Rectangle 20"/>
          <p:cNvSpPr/>
          <p:nvPr/>
        </p:nvSpPr>
        <p:spPr>
          <a:xfrm>
            <a:off x="5936180" y="3460450"/>
            <a:ext cx="2335461" cy="1007247"/>
          </a:xfrm>
          <a:prstGeom prst="roundRect">
            <a:avLst/>
          </a:prstGeom>
          <a:solidFill>
            <a:srgbClr val="7D2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t>The affected users need to contact the emergency center and the long call waiting time leads to worst situation.</a:t>
            </a:r>
            <a:endParaRPr lang="en-US" sz="1050" dirty="0">
              <a:solidFill>
                <a:schemeClr val="tx2"/>
              </a:solidFill>
            </a:endParaRPr>
          </a:p>
        </p:txBody>
      </p:sp>
      <p:sp>
        <p:nvSpPr>
          <p:cNvPr id="6" name="Horizontal Scroll 5"/>
          <p:cNvSpPr/>
          <p:nvPr/>
        </p:nvSpPr>
        <p:spPr>
          <a:xfrm>
            <a:off x="4622246" y="1829568"/>
            <a:ext cx="3837446" cy="1358557"/>
          </a:xfrm>
          <a:prstGeom prst="horizontalScroll">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isaster evacuation route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239" y="1996966"/>
            <a:ext cx="1244571" cy="1015591"/>
          </a:xfrm>
          <a:prstGeom prst="rect">
            <a:avLst/>
          </a:prstGeom>
          <a:noFill/>
          <a:extLst>
            <a:ext uri="{909E8E84-426E-40DD-AFC4-6F175D3DCCD1}">
              <a14:hiddenFill xmlns:a14="http://schemas.microsoft.com/office/drawing/2010/main">
                <a:solidFill>
                  <a:srgbClr val="FFFFFF"/>
                </a:solidFill>
              </a14:hiddenFill>
            </a:ext>
          </a:extLst>
        </p:spPr>
      </p:pic>
      <p:sp>
        <p:nvSpPr>
          <p:cNvPr id="20" name="Horizontal Scroll 19"/>
          <p:cNvSpPr/>
          <p:nvPr/>
        </p:nvSpPr>
        <p:spPr>
          <a:xfrm>
            <a:off x="4522398" y="3284796"/>
            <a:ext cx="3837446" cy="1358557"/>
          </a:xfrm>
          <a:prstGeom prst="horizontalScroll">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customer center call wait time"/>
          <p:cNvPicPr>
            <a:picLocks noChangeAspect="1" noChangeArrowheads="1"/>
          </p:cNvPicPr>
          <p:nvPr/>
        </p:nvPicPr>
        <p:blipFill rotWithShape="1">
          <a:blip r:embed="rId3">
            <a:extLst>
              <a:ext uri="{28A0092B-C50C-407E-A947-70E740481C1C}">
                <a14:useLocalDpi xmlns:a14="http://schemas.microsoft.com/office/drawing/2010/main" val="0"/>
              </a:ext>
            </a:extLst>
          </a:blip>
          <a:srcRect b="9666"/>
          <a:stretch/>
        </p:blipFill>
        <p:spPr bwMode="auto">
          <a:xfrm>
            <a:off x="4704392" y="3481500"/>
            <a:ext cx="1055280" cy="98619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6138313" y="2010517"/>
            <a:ext cx="2221532" cy="10072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2"/>
                </a:solidFill>
              </a:rPr>
              <a:t>The </a:t>
            </a:r>
            <a:r>
              <a:rPr lang="en-US" sz="1050" dirty="0">
                <a:solidFill>
                  <a:schemeClr val="tx2"/>
                </a:solidFill>
              </a:rPr>
              <a:t>affected </a:t>
            </a:r>
            <a:r>
              <a:rPr lang="en-US" sz="1050" dirty="0" smtClean="0">
                <a:solidFill>
                  <a:schemeClr val="tx2"/>
                </a:solidFill>
              </a:rPr>
              <a:t>users and rescue </a:t>
            </a:r>
            <a:r>
              <a:rPr lang="en-US" sz="1050" dirty="0">
                <a:solidFill>
                  <a:schemeClr val="tx2"/>
                </a:solidFill>
              </a:rPr>
              <a:t>teams </a:t>
            </a:r>
            <a:r>
              <a:rPr lang="en-US" sz="1050" dirty="0" smtClean="0">
                <a:solidFill>
                  <a:schemeClr val="tx2"/>
                </a:solidFill>
              </a:rPr>
              <a:t>have </a:t>
            </a:r>
            <a:r>
              <a:rPr lang="en-US" sz="1050" dirty="0">
                <a:solidFill>
                  <a:schemeClr val="tx2"/>
                </a:solidFill>
              </a:rPr>
              <a:t>many problems</a:t>
            </a:r>
          </a:p>
          <a:p>
            <a:r>
              <a:rPr lang="en-US" sz="1050" dirty="0">
                <a:solidFill>
                  <a:schemeClr val="tx2"/>
                </a:solidFill>
              </a:rPr>
              <a:t>and delays to </a:t>
            </a:r>
            <a:r>
              <a:rPr lang="en-US" sz="1050" dirty="0" smtClean="0">
                <a:solidFill>
                  <a:schemeClr val="tx2"/>
                </a:solidFill>
              </a:rPr>
              <a:t>find the short evacuation routes to reach rescue center.</a:t>
            </a:r>
            <a:endParaRPr lang="en-US" sz="1050" dirty="0">
              <a:solidFill>
                <a:schemeClr val="tx2"/>
              </a:solidFill>
            </a:endParaRPr>
          </a:p>
        </p:txBody>
      </p:sp>
      <p:pic>
        <p:nvPicPr>
          <p:cNvPr id="1032" name="Picture 8" descr="Animal Rescue"/>
          <p:cNvPicPr>
            <a:picLocks noChangeAspect="1" noChangeArrowheads="1"/>
          </p:cNvPicPr>
          <p:nvPr/>
        </p:nvPicPr>
        <p:blipFill rotWithShape="1">
          <a:blip r:embed="rId4">
            <a:extLst>
              <a:ext uri="{28A0092B-C50C-407E-A947-70E740481C1C}">
                <a14:useLocalDpi xmlns:a14="http://schemas.microsoft.com/office/drawing/2010/main" val="0"/>
              </a:ext>
            </a:extLst>
          </a:blip>
          <a:srcRect l="69737" t="2933" r="2861" b="68307"/>
          <a:stretch/>
        </p:blipFill>
        <p:spPr bwMode="auto">
          <a:xfrm>
            <a:off x="736230" y="2000242"/>
            <a:ext cx="1002724" cy="98926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4" name="Horizontal Scroll 23"/>
          <p:cNvSpPr/>
          <p:nvPr/>
        </p:nvSpPr>
        <p:spPr>
          <a:xfrm>
            <a:off x="544509" y="1805086"/>
            <a:ext cx="3837446" cy="1358557"/>
          </a:xfrm>
          <a:prstGeom prst="horizontalScroll">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orizontal Scroll 24"/>
          <p:cNvSpPr/>
          <p:nvPr/>
        </p:nvSpPr>
        <p:spPr>
          <a:xfrm>
            <a:off x="544509" y="3279254"/>
            <a:ext cx="3853216" cy="1401310"/>
          </a:xfrm>
          <a:prstGeom prst="horizontalScroll">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mage result for first aid tips+ disast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30" y="3481470"/>
            <a:ext cx="1226174" cy="102250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7" name="Rounded Rectangle 26"/>
          <p:cNvSpPr/>
          <p:nvPr/>
        </p:nvSpPr>
        <p:spPr>
          <a:xfrm>
            <a:off x="2079265" y="3460450"/>
            <a:ext cx="2157636" cy="1046076"/>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 </a:t>
            </a:r>
            <a:r>
              <a:rPr lang="en-US" sz="1200" b="1" dirty="0"/>
              <a:t>first aid</a:t>
            </a:r>
            <a:r>
              <a:rPr lang="en-US" sz="1200" dirty="0"/>
              <a:t> kit is a standard item to have when preparing for any type of emergency.</a:t>
            </a:r>
            <a:endParaRPr lang="en-US" sz="800" dirty="0">
              <a:solidFill>
                <a:schemeClr val="tx2"/>
              </a:solidFill>
            </a:endParaRPr>
          </a:p>
        </p:txBody>
      </p:sp>
      <p:grpSp>
        <p:nvGrpSpPr>
          <p:cNvPr id="22" name="Group 21"/>
          <p:cNvGrpSpPr/>
          <p:nvPr/>
        </p:nvGrpSpPr>
        <p:grpSpPr>
          <a:xfrm>
            <a:off x="7880220" y="56288"/>
            <a:ext cx="1158944" cy="570628"/>
            <a:chOff x="2148279" y="910404"/>
            <a:chExt cx="1839099" cy="1555874"/>
          </a:xfrm>
        </p:grpSpPr>
        <p:pic>
          <p:nvPicPr>
            <p:cNvPr id="26" name="Picture 2" descr="Related image"/>
            <p:cNvPicPr>
              <a:picLocks noChangeAspect="1" noChangeArrowheads="1"/>
            </p:cNvPicPr>
            <p:nvPr/>
          </p:nvPicPr>
          <p:blipFill rotWithShape="1">
            <a:blip r:embed="rId6">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28" name="Up Ribbon 27"/>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7"/>
            <a:stretch>
              <a:fillRect/>
            </a:stretch>
          </p:blipFill>
          <p:spPr>
            <a:xfrm>
              <a:off x="2616235" y="1752531"/>
              <a:ext cx="621633" cy="584121"/>
            </a:xfrm>
            <a:prstGeom prst="rect">
              <a:avLst/>
            </a:prstGeom>
            <a:ln>
              <a:solidFill>
                <a:schemeClr val="tx2"/>
              </a:solidFill>
            </a:ln>
          </p:spPr>
        </p:pic>
        <p:sp>
          <p:nvSpPr>
            <p:cNvPr id="30" name="TextBox 29"/>
            <p:cNvSpPr txBox="1"/>
            <p:nvPr/>
          </p:nvSpPr>
          <p:spPr>
            <a:xfrm>
              <a:off x="3299633" y="1761087"/>
              <a:ext cx="206145" cy="629386"/>
            </a:xfrm>
            <a:prstGeom prst="rect">
              <a:avLst/>
            </a:prstGeom>
            <a:ln>
              <a:noFill/>
            </a:ln>
          </p:spPr>
          <p:txBody>
            <a:bodyPr wrap="square" lIns="0" tIns="0" rIns="0" bIns="0" rtlCol="0">
              <a:spAutoFit/>
            </a:bodyPr>
            <a:lstStyle/>
            <a:p>
              <a:pPr algn="l"/>
              <a:r>
                <a:rPr lang="en-US" sz="500" dirty="0" smtClean="0">
                  <a:solidFill>
                    <a:schemeClr val="tx2"/>
                  </a:solidFill>
                </a:rPr>
                <a:t>E</a:t>
              </a:r>
            </a:p>
            <a:p>
              <a:pPr algn="l"/>
              <a:r>
                <a:rPr lang="en-US" sz="500" dirty="0" smtClean="0">
                  <a:solidFill>
                    <a:schemeClr val="tx2"/>
                  </a:solidFill>
                </a:rPr>
                <a:t>I</a:t>
              </a:r>
            </a:p>
            <a:p>
              <a:pPr algn="l"/>
              <a:r>
                <a:rPr lang="en-US" sz="500" dirty="0" smtClean="0">
                  <a:solidFill>
                    <a:schemeClr val="tx2"/>
                  </a:solidFill>
                </a:rPr>
                <a:t>A</a:t>
              </a:r>
            </a:p>
          </p:txBody>
        </p:sp>
      </p:grpSp>
    </p:spTree>
    <p:extLst>
      <p:ext uri="{BB962C8B-B14F-4D97-AF65-F5344CB8AC3E}">
        <p14:creationId xmlns:p14="http://schemas.microsoft.com/office/powerpoint/2010/main" val="85137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22" y="142212"/>
            <a:ext cx="3012416" cy="354771"/>
          </a:xfrm>
        </p:spPr>
        <p:txBody>
          <a:bodyPr/>
          <a:lstStyle/>
          <a:p>
            <a:r>
              <a:rPr lang="en-US" b="1" dirty="0" smtClean="0"/>
              <a:t>Cognizant EIA</a:t>
            </a:r>
            <a:endParaRPr lang="en-US" b="1" dirty="0"/>
          </a:p>
        </p:txBody>
      </p:sp>
      <p:grpSp>
        <p:nvGrpSpPr>
          <p:cNvPr id="31" name="Group 30"/>
          <p:cNvGrpSpPr/>
          <p:nvPr/>
        </p:nvGrpSpPr>
        <p:grpSpPr>
          <a:xfrm>
            <a:off x="6587433" y="1190088"/>
            <a:ext cx="1999518" cy="962112"/>
            <a:chOff x="2148279" y="910404"/>
            <a:chExt cx="1839099" cy="1555874"/>
          </a:xfrm>
        </p:grpSpPr>
        <p:pic>
          <p:nvPicPr>
            <p:cNvPr id="32"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33" name="Up Ribbon 32"/>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a:off x="2616235" y="1752531"/>
              <a:ext cx="621633" cy="584121"/>
            </a:xfrm>
            <a:prstGeom prst="rect">
              <a:avLst/>
            </a:prstGeom>
            <a:ln>
              <a:solidFill>
                <a:schemeClr val="tx2"/>
              </a:solidFill>
            </a:ln>
          </p:spPr>
        </p:pic>
        <p:sp>
          <p:nvSpPr>
            <p:cNvPr id="35" name="TextBox 34"/>
            <p:cNvSpPr txBox="1"/>
            <p:nvPr/>
          </p:nvSpPr>
          <p:spPr>
            <a:xfrm>
              <a:off x="3299633" y="1761087"/>
              <a:ext cx="206145" cy="522604"/>
            </a:xfrm>
            <a:prstGeom prst="rect">
              <a:avLst/>
            </a:prstGeom>
            <a:ln>
              <a:noFill/>
            </a:ln>
          </p:spPr>
          <p:txBody>
            <a:bodyPr wrap="square" lIns="0" tIns="0" rIns="0" bIns="0" rtlCol="0">
              <a:spAutoFit/>
            </a:bodyPr>
            <a:lstStyle/>
            <a:p>
              <a:pPr algn="l"/>
              <a:r>
                <a:rPr lang="en-US" sz="700" dirty="0" smtClean="0">
                  <a:solidFill>
                    <a:schemeClr val="tx2"/>
                  </a:solidFill>
                </a:rPr>
                <a:t>E</a:t>
              </a:r>
            </a:p>
            <a:p>
              <a:pPr algn="l"/>
              <a:r>
                <a:rPr lang="en-US" sz="700" dirty="0" smtClean="0">
                  <a:solidFill>
                    <a:schemeClr val="tx2"/>
                  </a:solidFill>
                </a:rPr>
                <a:t>I</a:t>
              </a:r>
            </a:p>
            <a:p>
              <a:pPr algn="l"/>
              <a:r>
                <a:rPr lang="en-US" sz="700" dirty="0" smtClean="0">
                  <a:solidFill>
                    <a:schemeClr val="tx2"/>
                  </a:solidFill>
                </a:rPr>
                <a:t>A</a:t>
              </a:r>
            </a:p>
          </p:txBody>
        </p:sp>
      </p:grpSp>
      <p:sp>
        <p:nvSpPr>
          <p:cNvPr id="7" name="Rectangle 6"/>
          <p:cNvSpPr/>
          <p:nvPr/>
        </p:nvSpPr>
        <p:spPr>
          <a:xfrm>
            <a:off x="525516" y="1103586"/>
            <a:ext cx="8061435" cy="113511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28155" y="1463860"/>
            <a:ext cx="3670475" cy="276999"/>
          </a:xfrm>
          <a:prstGeom prst="rect">
            <a:avLst/>
          </a:prstGeom>
        </p:spPr>
        <p:txBody>
          <a:bodyPr wrap="square" lIns="0" tIns="0" rIns="0" bIns="0" rtlCol="0">
            <a:spAutoFit/>
          </a:bodyPr>
          <a:lstStyle/>
          <a:p>
            <a:pPr algn="l"/>
            <a:r>
              <a:rPr lang="en-US" dirty="0" smtClean="0">
                <a:solidFill>
                  <a:schemeClr val="tx2"/>
                </a:solidFill>
              </a:rPr>
              <a:t>Emergency Intelligent Assistant Bot</a:t>
            </a:r>
            <a:endParaRPr lang="en-US" dirty="0" smtClean="0">
              <a:solidFill>
                <a:schemeClr val="tx2"/>
              </a:solidFill>
            </a:endParaRPr>
          </a:p>
        </p:txBody>
      </p:sp>
      <p:sp>
        <p:nvSpPr>
          <p:cNvPr id="9" name="Snip Single Corner Rectangle 8"/>
          <p:cNvSpPr/>
          <p:nvPr/>
        </p:nvSpPr>
        <p:spPr>
          <a:xfrm>
            <a:off x="525516" y="824319"/>
            <a:ext cx="2228193" cy="279267"/>
          </a:xfrm>
          <a:prstGeom prst="snip1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5517" y="824319"/>
            <a:ext cx="2228192" cy="276999"/>
          </a:xfrm>
          <a:prstGeom prst="rect">
            <a:avLst/>
          </a:prstGeom>
          <a:noFill/>
        </p:spPr>
        <p:txBody>
          <a:bodyPr wrap="square" lIns="0" tIns="0" rIns="0" bIns="0" rtlCol="0">
            <a:spAutoFit/>
          </a:bodyPr>
          <a:lstStyle/>
          <a:p>
            <a:pPr algn="ctr"/>
            <a:r>
              <a:rPr lang="en-US" dirty="0" smtClean="0">
                <a:solidFill>
                  <a:schemeClr val="tx2"/>
                </a:solidFill>
              </a:rPr>
              <a:t>Project Title</a:t>
            </a:r>
            <a:endParaRPr lang="en-US" dirty="0" smtClean="0">
              <a:solidFill>
                <a:schemeClr val="tx2"/>
              </a:solidFill>
            </a:endParaRPr>
          </a:p>
        </p:txBody>
      </p:sp>
      <p:sp>
        <p:nvSpPr>
          <p:cNvPr id="36" name="Rectangle 35"/>
          <p:cNvSpPr/>
          <p:nvPr/>
        </p:nvSpPr>
        <p:spPr>
          <a:xfrm>
            <a:off x="525516" y="3179379"/>
            <a:ext cx="8061435" cy="113511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p:cNvSpPr/>
          <p:nvPr/>
        </p:nvSpPr>
        <p:spPr>
          <a:xfrm>
            <a:off x="525516" y="2860641"/>
            <a:ext cx="2228192" cy="334073"/>
          </a:xfrm>
          <a:prstGeom prst="snip1Rect">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5516" y="2881511"/>
            <a:ext cx="2228192" cy="276999"/>
          </a:xfrm>
          <a:prstGeom prst="rect">
            <a:avLst/>
          </a:prstGeom>
        </p:spPr>
        <p:txBody>
          <a:bodyPr wrap="square" lIns="0" tIns="0" rIns="0" bIns="0" rtlCol="0">
            <a:spAutoFit/>
          </a:bodyPr>
          <a:lstStyle/>
          <a:p>
            <a:pPr algn="ctr"/>
            <a:r>
              <a:rPr lang="en-US" dirty="0" smtClean="0">
                <a:solidFill>
                  <a:schemeClr val="tx2"/>
                </a:solidFill>
              </a:rPr>
              <a:t>Project Description</a:t>
            </a:r>
            <a:endParaRPr lang="en-US" dirty="0" smtClean="0">
              <a:solidFill>
                <a:schemeClr val="tx2"/>
              </a:solidFill>
            </a:endParaRPr>
          </a:p>
        </p:txBody>
      </p:sp>
      <p:sp>
        <p:nvSpPr>
          <p:cNvPr id="42" name="TextBox 41"/>
          <p:cNvSpPr txBox="1"/>
          <p:nvPr/>
        </p:nvSpPr>
        <p:spPr>
          <a:xfrm>
            <a:off x="675288" y="3469938"/>
            <a:ext cx="7761890" cy="553998"/>
          </a:xfrm>
          <a:prstGeom prst="rect">
            <a:avLst/>
          </a:prstGeom>
        </p:spPr>
        <p:txBody>
          <a:bodyPr wrap="square" lIns="0" tIns="0" rIns="0" bIns="0" rtlCol="0">
            <a:spAutoFit/>
          </a:bodyPr>
          <a:lstStyle/>
          <a:p>
            <a:pPr algn="ctr"/>
            <a:r>
              <a:rPr lang="en-US" dirty="0" smtClean="0">
                <a:solidFill>
                  <a:schemeClr val="tx2"/>
                </a:solidFill>
              </a:rPr>
              <a:t>A software solution to sa</a:t>
            </a:r>
            <a:r>
              <a:rPr lang="en-US" dirty="0" smtClean="0">
                <a:solidFill>
                  <a:schemeClr val="tx2"/>
                </a:solidFill>
              </a:rPr>
              <a:t>feguard the victims during natural or manmade  disaster using the social media platform</a:t>
            </a:r>
            <a:endParaRPr lang="en-US" dirty="0" smtClean="0">
              <a:solidFill>
                <a:schemeClr val="tx2"/>
              </a:solidFill>
            </a:endParaRPr>
          </a:p>
        </p:txBody>
      </p:sp>
    </p:spTree>
    <p:extLst>
      <p:ext uri="{BB962C8B-B14F-4D97-AF65-F5344CB8AC3E}">
        <p14:creationId xmlns:p14="http://schemas.microsoft.com/office/powerpoint/2010/main" val="253134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22" y="142212"/>
            <a:ext cx="3012416" cy="354771"/>
          </a:xfrm>
        </p:spPr>
        <p:txBody>
          <a:bodyPr/>
          <a:lstStyle/>
          <a:p>
            <a:r>
              <a:rPr lang="en-US" b="1" dirty="0" smtClean="0"/>
              <a:t>Solution Description</a:t>
            </a:r>
            <a:endParaRPr lang="en-US" b="1" dirty="0"/>
          </a:p>
        </p:txBody>
      </p:sp>
      <p:sp>
        <p:nvSpPr>
          <p:cNvPr id="3" name="Wave 2"/>
          <p:cNvSpPr/>
          <p:nvPr/>
        </p:nvSpPr>
        <p:spPr>
          <a:xfrm>
            <a:off x="430925" y="610843"/>
            <a:ext cx="8513379" cy="4024217"/>
          </a:xfrm>
          <a:prstGeom prst="wave">
            <a:avLst>
              <a:gd name="adj1" fmla="val 12500"/>
              <a:gd name="adj2" fmla="val -255"/>
            </a:avLst>
          </a:prstGeom>
          <a:solidFill>
            <a:srgbClr val="088A98"/>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600" dirty="0">
                <a:solidFill>
                  <a:schemeClr val="tx2"/>
                </a:solidFill>
                <a:latin typeface="Calibri" panose="020F0502020204030204" pitchFamily="34" charset="0"/>
              </a:rPr>
              <a:t>User geolocation is send to </a:t>
            </a:r>
            <a:r>
              <a:rPr lang="en-US" sz="1600" dirty="0" smtClean="0">
                <a:solidFill>
                  <a:schemeClr val="tx2"/>
                </a:solidFill>
                <a:latin typeface="Calibri" panose="020F0502020204030204" pitchFamily="34" charset="0"/>
              </a:rPr>
              <a:t>IBM </a:t>
            </a:r>
            <a:r>
              <a:rPr lang="en-US" sz="1600" dirty="0" err="1" smtClean="0">
                <a:solidFill>
                  <a:schemeClr val="tx2"/>
                </a:solidFill>
                <a:latin typeface="Calibri" panose="020F0502020204030204" pitchFamily="34" charset="0"/>
              </a:rPr>
              <a:t>Cloudant</a:t>
            </a:r>
            <a:r>
              <a:rPr lang="en-US" sz="1600" dirty="0" smtClean="0">
                <a:solidFill>
                  <a:schemeClr val="tx2"/>
                </a:solidFill>
                <a:latin typeface="Calibri" panose="020F0502020204030204" pitchFamily="34" charset="0"/>
              </a:rPr>
              <a:t> </a:t>
            </a:r>
            <a:r>
              <a:rPr lang="en-US" sz="1600" dirty="0" err="1" smtClean="0">
                <a:solidFill>
                  <a:schemeClr val="tx2"/>
                </a:solidFill>
                <a:latin typeface="Calibri" panose="020F0502020204030204" pitchFamily="34" charset="0"/>
              </a:rPr>
              <a:t>GeoSpatial</a:t>
            </a:r>
            <a:r>
              <a:rPr lang="en-US" sz="1600" dirty="0">
                <a:solidFill>
                  <a:schemeClr val="tx2"/>
                </a:solidFill>
                <a:latin typeface="Calibri" panose="020F0502020204030204" pitchFamily="34" charset="0"/>
              </a:rPr>
              <a:t>.</a:t>
            </a:r>
          </a:p>
          <a:p>
            <a:pPr marL="171450" indent="-171450">
              <a:buFont typeface="Wingdings" panose="05000000000000000000" pitchFamily="2" charset="2"/>
              <a:buChar char="ü"/>
            </a:pPr>
            <a:r>
              <a:rPr lang="en-US" sz="1600" dirty="0">
                <a:solidFill>
                  <a:schemeClr val="tx2"/>
                </a:solidFill>
                <a:latin typeface="Calibri" panose="020F0502020204030204" pitchFamily="34" charset="0"/>
              </a:rPr>
              <a:t>Tweets are collected from Twitter based on user’s geolocation and saved into a </a:t>
            </a:r>
            <a:r>
              <a:rPr lang="en-US" sz="1600" dirty="0" err="1">
                <a:solidFill>
                  <a:schemeClr val="tx2"/>
                </a:solidFill>
                <a:latin typeface="Calibri" panose="020F0502020204030204" pitchFamily="34" charset="0"/>
              </a:rPr>
              <a:t>Cloudant</a:t>
            </a:r>
            <a:r>
              <a:rPr lang="en-US" sz="1600" dirty="0">
                <a:solidFill>
                  <a:schemeClr val="tx2"/>
                </a:solidFill>
                <a:latin typeface="Calibri" panose="020F0502020204030204" pitchFamily="34" charset="0"/>
              </a:rPr>
              <a:t> </a:t>
            </a:r>
            <a:r>
              <a:rPr lang="en-US" sz="1600" dirty="0" smtClean="0">
                <a:solidFill>
                  <a:schemeClr val="tx2"/>
                </a:solidFill>
                <a:latin typeface="Calibri" panose="020F0502020204030204" pitchFamily="34" charset="0"/>
              </a:rPr>
              <a:t>database </a:t>
            </a:r>
            <a:r>
              <a:rPr lang="en-US" sz="1600" dirty="0">
                <a:solidFill>
                  <a:schemeClr val="tx2"/>
                </a:solidFill>
                <a:latin typeface="Calibri" panose="020F0502020204030204" pitchFamily="34" charset="0"/>
              </a:rPr>
              <a:t>and imported to Object Storage.</a:t>
            </a:r>
          </a:p>
          <a:p>
            <a:pPr marL="171450" indent="-171450">
              <a:buFont typeface="Wingdings" panose="05000000000000000000" pitchFamily="2" charset="2"/>
              <a:buChar char="ü"/>
            </a:pPr>
            <a:r>
              <a:rPr lang="en-US" sz="1600" dirty="0">
                <a:solidFill>
                  <a:schemeClr val="tx2"/>
                </a:solidFill>
                <a:latin typeface="Calibri" panose="020F0502020204030204" pitchFamily="34" charset="0"/>
              </a:rPr>
              <a:t>Watson Studio ingests data from Object Storage and uses Spark for data curation, analysis.</a:t>
            </a:r>
          </a:p>
          <a:p>
            <a:pPr marL="171450" indent="-171450">
              <a:buFont typeface="Wingdings" panose="05000000000000000000" pitchFamily="2" charset="2"/>
              <a:buChar char="ü"/>
            </a:pPr>
            <a:r>
              <a:rPr lang="en-US" sz="1600" dirty="0">
                <a:solidFill>
                  <a:schemeClr val="tx2"/>
                </a:solidFill>
                <a:latin typeface="Calibri" panose="020F0502020204030204" pitchFamily="34" charset="0"/>
              </a:rPr>
              <a:t>The Watson Natural Language Understanding Service pulls out keywords and entities.</a:t>
            </a:r>
          </a:p>
          <a:p>
            <a:pPr marL="171450" indent="-171450">
              <a:buFont typeface="Wingdings" panose="05000000000000000000" pitchFamily="2" charset="2"/>
              <a:buChar char="ü"/>
            </a:pPr>
            <a:r>
              <a:rPr lang="en-US" sz="1600" dirty="0">
                <a:solidFill>
                  <a:schemeClr val="tx2"/>
                </a:solidFill>
                <a:latin typeface="Calibri" panose="020F0502020204030204" pitchFamily="34" charset="0"/>
              </a:rPr>
              <a:t>The Watson Assistant Service extracts the intents (verbs) from the tweets.</a:t>
            </a:r>
          </a:p>
          <a:p>
            <a:pPr marL="171450" indent="-171450">
              <a:buFont typeface="Wingdings" panose="05000000000000000000" pitchFamily="2" charset="2"/>
              <a:buChar char="ü"/>
            </a:pPr>
            <a:r>
              <a:rPr lang="en-US" sz="1600" dirty="0">
                <a:solidFill>
                  <a:schemeClr val="tx2"/>
                </a:solidFill>
                <a:latin typeface="Calibri" panose="020F0502020204030204" pitchFamily="34" charset="0"/>
              </a:rPr>
              <a:t>Based </a:t>
            </a:r>
            <a:r>
              <a:rPr lang="en-US" sz="1600" dirty="0" smtClean="0">
                <a:solidFill>
                  <a:schemeClr val="tx2"/>
                </a:solidFill>
                <a:latin typeface="Calibri" panose="020F0502020204030204" pitchFamily="34" charset="0"/>
              </a:rPr>
              <a:t>on disaster </a:t>
            </a:r>
            <a:r>
              <a:rPr lang="en-US" sz="1600" dirty="0">
                <a:solidFill>
                  <a:schemeClr val="tx2"/>
                </a:solidFill>
                <a:latin typeface="Calibri" panose="020F0502020204030204" pitchFamily="34" charset="0"/>
              </a:rPr>
              <a:t>twitter handle and user location, </a:t>
            </a:r>
            <a:r>
              <a:rPr lang="en-US" sz="1600" dirty="0" err="1">
                <a:solidFill>
                  <a:schemeClr val="tx2"/>
                </a:solidFill>
                <a:latin typeface="Calibri" panose="020F0502020204030204" pitchFamily="34" charset="0"/>
              </a:rPr>
              <a:t>Chatbot</a:t>
            </a:r>
            <a:r>
              <a:rPr lang="en-US" sz="1600" dirty="0">
                <a:solidFill>
                  <a:schemeClr val="tx2"/>
                </a:solidFill>
                <a:latin typeface="Calibri" panose="020F0502020204030204" pitchFamily="34" charset="0"/>
              </a:rPr>
              <a:t> sends the information like route to avoid, direction to rescue center  &amp; First Aid Tips.</a:t>
            </a:r>
            <a:endParaRPr lang="en-US" sz="1600" dirty="0">
              <a:latin typeface="Calibri" panose="020F0502020204030204" pitchFamily="34" charset="0"/>
            </a:endParaRPr>
          </a:p>
        </p:txBody>
      </p:sp>
      <p:grpSp>
        <p:nvGrpSpPr>
          <p:cNvPr id="31" name="Group 30"/>
          <p:cNvGrpSpPr/>
          <p:nvPr/>
        </p:nvGrpSpPr>
        <p:grpSpPr>
          <a:xfrm>
            <a:off x="7417750" y="105113"/>
            <a:ext cx="1610622" cy="784572"/>
            <a:chOff x="2148279" y="910404"/>
            <a:chExt cx="1839099" cy="1555874"/>
          </a:xfrm>
        </p:grpSpPr>
        <p:pic>
          <p:nvPicPr>
            <p:cNvPr id="32"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33" name="Up Ribbon 32"/>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a:off x="2616235" y="1752531"/>
              <a:ext cx="621633" cy="584121"/>
            </a:xfrm>
            <a:prstGeom prst="rect">
              <a:avLst/>
            </a:prstGeom>
            <a:ln>
              <a:solidFill>
                <a:schemeClr val="tx2"/>
              </a:solidFill>
            </a:ln>
          </p:spPr>
        </p:pic>
        <p:sp>
          <p:nvSpPr>
            <p:cNvPr id="35" name="TextBox 34"/>
            <p:cNvSpPr txBox="1"/>
            <p:nvPr/>
          </p:nvSpPr>
          <p:spPr>
            <a:xfrm>
              <a:off x="3299633" y="1761087"/>
              <a:ext cx="206145" cy="629386"/>
            </a:xfrm>
            <a:prstGeom prst="rect">
              <a:avLst/>
            </a:prstGeom>
            <a:ln>
              <a:noFill/>
            </a:ln>
          </p:spPr>
          <p:txBody>
            <a:bodyPr wrap="square" lIns="0" tIns="0" rIns="0" bIns="0" rtlCol="0">
              <a:spAutoFit/>
            </a:bodyPr>
            <a:lstStyle/>
            <a:p>
              <a:pPr algn="l"/>
              <a:r>
                <a:rPr lang="en-US" sz="500" dirty="0" smtClean="0">
                  <a:solidFill>
                    <a:schemeClr val="tx2"/>
                  </a:solidFill>
                </a:rPr>
                <a:t>E</a:t>
              </a:r>
            </a:p>
            <a:p>
              <a:pPr algn="l"/>
              <a:r>
                <a:rPr lang="en-US" sz="500" dirty="0" smtClean="0">
                  <a:solidFill>
                    <a:schemeClr val="tx2"/>
                  </a:solidFill>
                </a:rPr>
                <a:t>I</a:t>
              </a:r>
            </a:p>
            <a:p>
              <a:pPr algn="l"/>
              <a:r>
                <a:rPr lang="en-US" sz="500" dirty="0" smtClean="0">
                  <a:solidFill>
                    <a:schemeClr val="tx2"/>
                  </a:solidFill>
                </a:rPr>
                <a:t>A</a:t>
              </a:r>
            </a:p>
          </p:txBody>
        </p:sp>
      </p:grpSp>
    </p:spTree>
    <p:extLst>
      <p:ext uri="{BB962C8B-B14F-4D97-AF65-F5344CB8AC3E}">
        <p14:creationId xmlns:p14="http://schemas.microsoft.com/office/powerpoint/2010/main" val="730515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30" y="160236"/>
            <a:ext cx="8385048" cy="354771"/>
          </a:xfrm>
        </p:spPr>
        <p:txBody>
          <a:bodyPr/>
          <a:lstStyle/>
          <a:p>
            <a:r>
              <a:rPr lang="en-US" dirty="0" smtClean="0"/>
              <a:t>Component we used…</a:t>
            </a:r>
            <a:endParaRPr lang="en-US" dirty="0"/>
          </a:p>
        </p:txBody>
      </p:sp>
      <p:pic>
        <p:nvPicPr>
          <p:cNvPr id="18" name="Picture 17"/>
          <p:cNvPicPr>
            <a:picLocks noChangeAspect="1"/>
          </p:cNvPicPr>
          <p:nvPr/>
        </p:nvPicPr>
        <p:blipFill>
          <a:blip r:embed="rId2"/>
          <a:stretch>
            <a:fillRect/>
          </a:stretch>
        </p:blipFill>
        <p:spPr>
          <a:xfrm>
            <a:off x="417000" y="808050"/>
            <a:ext cx="1161824" cy="1161824"/>
          </a:xfrm>
          <a:prstGeom prst="rect">
            <a:avLst/>
          </a:prstGeom>
          <a:ln>
            <a:solidFill>
              <a:schemeClr val="tx2"/>
            </a:solidFill>
          </a:ln>
        </p:spPr>
      </p:pic>
      <p:sp>
        <p:nvSpPr>
          <p:cNvPr id="19" name="Rectangle 18"/>
          <p:cNvSpPr/>
          <p:nvPr/>
        </p:nvSpPr>
        <p:spPr>
          <a:xfrm>
            <a:off x="254662" y="2148820"/>
            <a:ext cx="1708074" cy="16854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7000" y="2152302"/>
            <a:ext cx="1658901" cy="161583"/>
          </a:xfrm>
          <a:prstGeom prst="rect">
            <a:avLst/>
          </a:prstGeom>
        </p:spPr>
        <p:txBody>
          <a:bodyPr wrap="square" lIns="0" tIns="0" rIns="0" bIns="0" rtlCol="0">
            <a:spAutoFit/>
          </a:bodyPr>
          <a:lstStyle/>
          <a:p>
            <a:r>
              <a:rPr lang="en-US" sz="1050" dirty="0">
                <a:solidFill>
                  <a:schemeClr val="tx2"/>
                </a:solidFill>
              </a:rPr>
              <a:t>IBM </a:t>
            </a:r>
            <a:r>
              <a:rPr lang="en-US" sz="1050" dirty="0" err="1">
                <a:solidFill>
                  <a:schemeClr val="tx2"/>
                </a:solidFill>
              </a:rPr>
              <a:t>Cloudant</a:t>
            </a:r>
            <a:r>
              <a:rPr lang="en-US" sz="1050" dirty="0">
                <a:solidFill>
                  <a:schemeClr val="tx2"/>
                </a:solidFill>
              </a:rPr>
              <a:t> </a:t>
            </a:r>
            <a:r>
              <a:rPr lang="en-US" sz="1050" dirty="0" smtClean="0">
                <a:solidFill>
                  <a:schemeClr val="tx2"/>
                </a:solidFill>
              </a:rPr>
              <a:t>Geospatial</a:t>
            </a:r>
            <a:endParaRPr lang="en-US" sz="1050" dirty="0" smtClean="0">
              <a:solidFill>
                <a:schemeClr val="tx2"/>
              </a:solidFill>
            </a:endParaRPr>
          </a:p>
        </p:txBody>
      </p:sp>
      <p:sp>
        <p:nvSpPr>
          <p:cNvPr id="24" name="TextBox 23"/>
          <p:cNvSpPr txBox="1"/>
          <p:nvPr/>
        </p:nvSpPr>
        <p:spPr>
          <a:xfrm>
            <a:off x="3186493" y="3812549"/>
            <a:ext cx="1169361" cy="138499"/>
          </a:xfrm>
          <a:prstGeom prst="rect">
            <a:avLst/>
          </a:prstGeom>
        </p:spPr>
        <p:txBody>
          <a:bodyPr wrap="square" lIns="0" tIns="0" rIns="0" bIns="0" rtlCol="0">
            <a:spAutoFit/>
          </a:bodyPr>
          <a:lstStyle/>
          <a:p>
            <a:pPr algn="l"/>
            <a:r>
              <a:rPr lang="en-US" sz="900" dirty="0" smtClean="0">
                <a:solidFill>
                  <a:schemeClr val="tx2"/>
                </a:solidFill>
              </a:rPr>
              <a:t>IBM Watson Studio </a:t>
            </a:r>
            <a:endParaRPr lang="en-US" sz="900" dirty="0" smtClean="0">
              <a:solidFill>
                <a:schemeClr val="tx2"/>
              </a:solidFill>
            </a:endParaRPr>
          </a:p>
        </p:txBody>
      </p:sp>
      <p:sp>
        <p:nvSpPr>
          <p:cNvPr id="25" name="Rectangle 24"/>
          <p:cNvSpPr/>
          <p:nvPr/>
        </p:nvSpPr>
        <p:spPr>
          <a:xfrm>
            <a:off x="2949945" y="3753578"/>
            <a:ext cx="1585370" cy="2564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Image result for ibm watson assistan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23" y="2906490"/>
            <a:ext cx="1253544" cy="1352203"/>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4"/>
          <a:stretch>
            <a:fillRect/>
          </a:stretch>
        </p:blipFill>
        <p:spPr>
          <a:xfrm>
            <a:off x="5680648" y="2304913"/>
            <a:ext cx="1419916" cy="1419916"/>
          </a:xfrm>
          <a:prstGeom prst="rect">
            <a:avLst/>
          </a:prstGeom>
          <a:ln>
            <a:solidFill>
              <a:schemeClr val="tx2"/>
            </a:solidFill>
          </a:ln>
        </p:spPr>
      </p:pic>
      <p:sp>
        <p:nvSpPr>
          <p:cNvPr id="29" name="TextBox 28"/>
          <p:cNvSpPr txBox="1"/>
          <p:nvPr/>
        </p:nvSpPr>
        <p:spPr>
          <a:xfrm>
            <a:off x="5826431" y="3978748"/>
            <a:ext cx="1128349" cy="138499"/>
          </a:xfrm>
          <a:prstGeom prst="rect">
            <a:avLst/>
          </a:prstGeom>
        </p:spPr>
        <p:txBody>
          <a:bodyPr wrap="square" lIns="0" tIns="0" rIns="0" bIns="0" rtlCol="0">
            <a:spAutoFit/>
          </a:bodyPr>
          <a:lstStyle/>
          <a:p>
            <a:pPr algn="l"/>
            <a:r>
              <a:rPr lang="en-US" sz="900" dirty="0" smtClean="0">
                <a:solidFill>
                  <a:schemeClr val="tx2"/>
                </a:solidFill>
              </a:rPr>
              <a:t>Social Media platform</a:t>
            </a:r>
            <a:endParaRPr lang="en-US" sz="900" dirty="0" smtClean="0">
              <a:solidFill>
                <a:schemeClr val="tx2"/>
              </a:solidFill>
            </a:endParaRPr>
          </a:p>
        </p:txBody>
      </p:sp>
      <p:sp>
        <p:nvSpPr>
          <p:cNvPr id="30" name="Rectangle 29"/>
          <p:cNvSpPr/>
          <p:nvPr/>
        </p:nvSpPr>
        <p:spPr>
          <a:xfrm>
            <a:off x="5680648" y="3920881"/>
            <a:ext cx="1536487" cy="25423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5"/>
          <a:stretch>
            <a:fillRect/>
          </a:stretch>
        </p:blipFill>
        <p:spPr>
          <a:xfrm>
            <a:off x="5445584" y="896699"/>
            <a:ext cx="1890045" cy="984525"/>
          </a:xfrm>
          <a:prstGeom prst="rect">
            <a:avLst/>
          </a:prstGeom>
          <a:ln>
            <a:solidFill>
              <a:schemeClr val="tx2"/>
            </a:solidFill>
          </a:ln>
        </p:spPr>
      </p:pic>
      <p:pic>
        <p:nvPicPr>
          <p:cNvPr id="34" name="Picture 33"/>
          <p:cNvPicPr>
            <a:picLocks noChangeAspect="1"/>
          </p:cNvPicPr>
          <p:nvPr/>
        </p:nvPicPr>
        <p:blipFill>
          <a:blip r:embed="rId6"/>
          <a:stretch>
            <a:fillRect/>
          </a:stretch>
        </p:blipFill>
        <p:spPr>
          <a:xfrm>
            <a:off x="2841715" y="1781768"/>
            <a:ext cx="1693600" cy="1693600"/>
          </a:xfrm>
          <a:prstGeom prst="rect">
            <a:avLst/>
          </a:prstGeom>
          <a:ln>
            <a:solidFill>
              <a:schemeClr val="tx2"/>
            </a:solidFill>
          </a:ln>
        </p:spPr>
      </p:pic>
    </p:spTree>
    <p:extLst>
      <p:ext uri="{BB962C8B-B14F-4D97-AF65-F5344CB8AC3E}">
        <p14:creationId xmlns:p14="http://schemas.microsoft.com/office/powerpoint/2010/main" val="276257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4" y="101344"/>
            <a:ext cx="5499928" cy="294638"/>
          </a:xfrm>
        </p:spPr>
        <p:txBody>
          <a:bodyPr>
            <a:normAutofit fontScale="90000"/>
          </a:bodyPr>
          <a:lstStyle/>
          <a:p>
            <a:r>
              <a:rPr lang="en-US" dirty="0" smtClean="0"/>
              <a:t>Architecture Diagram: EIA</a:t>
            </a:r>
            <a:endParaRPr lang="en-US" dirty="0"/>
          </a:p>
        </p:txBody>
      </p:sp>
      <p:sp>
        <p:nvSpPr>
          <p:cNvPr id="4" name="Slide Number"/>
          <p:cNvSpPr txBox="1"/>
          <p:nvPr/>
        </p:nvSpPr>
        <p:spPr>
          <a:xfrm>
            <a:off x="381000" y="4800600"/>
            <a:ext cx="226822" cy="138499"/>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Arial" panose="020B0604020202020204"/>
                <a:ea typeface="+mn-ea"/>
                <a:cs typeface="+mn-cs"/>
              </a:rPr>
              <a:t>2</a:t>
            </a:r>
            <a:endParaRPr kumimoji="0" lang="en-US" sz="9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sp>
        <p:nvSpPr>
          <p:cNvPr id="8" name="Rectangle 7"/>
          <p:cNvSpPr/>
          <p:nvPr/>
        </p:nvSpPr>
        <p:spPr>
          <a:xfrm>
            <a:off x="2325566" y="927647"/>
            <a:ext cx="4985312" cy="2620194"/>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7" name="TextBox 16"/>
          <p:cNvSpPr txBox="1"/>
          <p:nvPr/>
        </p:nvSpPr>
        <p:spPr>
          <a:xfrm flipH="1">
            <a:off x="5024016" y="2022917"/>
            <a:ext cx="262901" cy="276999"/>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panose="020B0604020202020204"/>
              <a:ea typeface="+mn-ea"/>
              <a:cs typeface="+mn-cs"/>
            </a:endParaRPr>
          </a:p>
        </p:txBody>
      </p:sp>
      <p:pic>
        <p:nvPicPr>
          <p:cNvPr id="75" name="Picture 4" descr="Image result for user icon"/>
          <p:cNvPicPr>
            <a:picLocks noChangeAspect="1" noChangeArrowheads="1"/>
          </p:cNvPicPr>
          <p:nvPr/>
        </p:nvPicPr>
        <p:blipFill rotWithShape="1">
          <a:blip r:embed="rId2">
            <a:extLst>
              <a:ext uri="{28A0092B-C50C-407E-A947-70E740481C1C}">
                <a14:useLocalDpi xmlns:a14="http://schemas.microsoft.com/office/drawing/2010/main" val="0"/>
              </a:ext>
            </a:extLst>
          </a:blip>
          <a:srcRect l="72424" t="69468" b="3914"/>
          <a:stretch/>
        </p:blipFill>
        <p:spPr bwMode="auto">
          <a:xfrm>
            <a:off x="142733" y="2031523"/>
            <a:ext cx="740470" cy="73740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grpSp>
        <p:nvGrpSpPr>
          <p:cNvPr id="76" name="Group 75"/>
          <p:cNvGrpSpPr/>
          <p:nvPr/>
        </p:nvGrpSpPr>
        <p:grpSpPr>
          <a:xfrm>
            <a:off x="7540618" y="491699"/>
            <a:ext cx="1544853" cy="1264055"/>
            <a:chOff x="2148279" y="910404"/>
            <a:chExt cx="1839099" cy="1555874"/>
          </a:xfrm>
        </p:grpSpPr>
        <p:pic>
          <p:nvPicPr>
            <p:cNvPr id="77"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78" name="Up Ribbon 77"/>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4"/>
            <a:stretch>
              <a:fillRect/>
            </a:stretch>
          </p:blipFill>
          <p:spPr>
            <a:xfrm>
              <a:off x="2616235" y="1752531"/>
              <a:ext cx="621633" cy="584121"/>
            </a:xfrm>
            <a:prstGeom prst="rect">
              <a:avLst/>
            </a:prstGeom>
            <a:ln>
              <a:solidFill>
                <a:schemeClr val="tx2"/>
              </a:solidFill>
            </a:ln>
          </p:spPr>
        </p:pic>
        <p:sp>
          <p:nvSpPr>
            <p:cNvPr id="80" name="TextBox 79"/>
            <p:cNvSpPr txBox="1"/>
            <p:nvPr/>
          </p:nvSpPr>
          <p:spPr>
            <a:xfrm>
              <a:off x="3299634" y="1761087"/>
              <a:ext cx="206145" cy="568245"/>
            </a:xfrm>
            <a:prstGeom prst="rect">
              <a:avLst/>
            </a:prstGeom>
            <a:ln>
              <a:noFill/>
            </a:ln>
          </p:spPr>
          <p:txBody>
            <a:bodyPr wrap="square" lIns="0" tIns="0" rIns="0" bIns="0" rtlCol="0">
              <a:spAutoFit/>
            </a:bodyPr>
            <a:lstStyle/>
            <a:p>
              <a:pPr algn="l"/>
              <a:r>
                <a:rPr lang="en-US" sz="1000" dirty="0" smtClean="0">
                  <a:solidFill>
                    <a:schemeClr val="tx2"/>
                  </a:solidFill>
                </a:rPr>
                <a:t>E</a:t>
              </a:r>
            </a:p>
            <a:p>
              <a:pPr algn="l"/>
              <a:r>
                <a:rPr lang="en-US" sz="1000" dirty="0" smtClean="0">
                  <a:solidFill>
                    <a:schemeClr val="tx2"/>
                  </a:solidFill>
                </a:rPr>
                <a:t>I</a:t>
              </a:r>
            </a:p>
            <a:p>
              <a:pPr algn="l"/>
              <a:r>
                <a:rPr lang="en-US" sz="1000" dirty="0" smtClean="0">
                  <a:solidFill>
                    <a:schemeClr val="tx2"/>
                  </a:solidFill>
                </a:rPr>
                <a:t>A</a:t>
              </a:r>
            </a:p>
          </p:txBody>
        </p:sp>
      </p:grpSp>
      <p:sp>
        <p:nvSpPr>
          <p:cNvPr id="14" name="TextBox 13"/>
          <p:cNvSpPr txBox="1"/>
          <p:nvPr/>
        </p:nvSpPr>
        <p:spPr>
          <a:xfrm>
            <a:off x="2404678" y="2031523"/>
            <a:ext cx="1134556" cy="830997"/>
          </a:xfrm>
          <a:prstGeom prst="rect">
            <a:avLst/>
          </a:prstGeom>
        </p:spPr>
        <p:txBody>
          <a:bodyPr wrap="square" lIns="0" tIns="0" rIns="0" bIns="0" rtlCol="0">
            <a:spAutoFit/>
          </a:bodyPr>
          <a:lstStyle/>
          <a:p>
            <a:pPr algn="ctr"/>
            <a:r>
              <a:rPr lang="en-US" dirty="0" smtClean="0">
                <a:solidFill>
                  <a:schemeClr val="tx2"/>
                </a:solidFill>
              </a:rPr>
              <a:t>IBM </a:t>
            </a:r>
            <a:r>
              <a:rPr lang="en-US" dirty="0" err="1" smtClean="0">
                <a:solidFill>
                  <a:schemeClr val="tx2"/>
                </a:solidFill>
              </a:rPr>
              <a:t>Cloudant</a:t>
            </a:r>
            <a:r>
              <a:rPr lang="en-US" dirty="0" smtClean="0">
                <a:solidFill>
                  <a:schemeClr val="tx2"/>
                </a:solidFill>
              </a:rPr>
              <a:t> Geospatial</a:t>
            </a:r>
            <a:endParaRPr lang="en-US" dirty="0" smtClean="0">
              <a:solidFill>
                <a:schemeClr val="tx2"/>
              </a:solidFill>
            </a:endParaRPr>
          </a:p>
        </p:txBody>
      </p:sp>
      <p:sp>
        <p:nvSpPr>
          <p:cNvPr id="15" name="Rectangle 14"/>
          <p:cNvSpPr/>
          <p:nvPr/>
        </p:nvSpPr>
        <p:spPr>
          <a:xfrm>
            <a:off x="2402545" y="1783935"/>
            <a:ext cx="1230330" cy="164281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975933" y="1764754"/>
            <a:ext cx="1213668" cy="166199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981475" y="2114010"/>
            <a:ext cx="1208126" cy="830997"/>
          </a:xfrm>
          <a:prstGeom prst="rect">
            <a:avLst/>
          </a:prstGeom>
        </p:spPr>
        <p:txBody>
          <a:bodyPr wrap="square" lIns="0" tIns="0" rIns="0" bIns="0" rtlCol="0">
            <a:spAutoFit/>
          </a:bodyPr>
          <a:lstStyle/>
          <a:p>
            <a:pPr algn="ctr"/>
            <a:r>
              <a:rPr lang="en-US" dirty="0" smtClean="0">
                <a:solidFill>
                  <a:schemeClr val="tx2"/>
                </a:solidFill>
              </a:rPr>
              <a:t>Mining Social </a:t>
            </a:r>
            <a:r>
              <a:rPr lang="en-US" dirty="0">
                <a:solidFill>
                  <a:schemeClr val="tx2"/>
                </a:solidFill>
              </a:rPr>
              <a:t>M</a:t>
            </a:r>
            <a:r>
              <a:rPr lang="en-US" dirty="0" smtClean="0">
                <a:solidFill>
                  <a:schemeClr val="tx2"/>
                </a:solidFill>
              </a:rPr>
              <a:t>edia</a:t>
            </a:r>
            <a:endParaRPr lang="en-US" dirty="0" smtClean="0">
              <a:solidFill>
                <a:schemeClr val="tx2"/>
              </a:solidFill>
            </a:endParaRPr>
          </a:p>
        </p:txBody>
      </p:sp>
      <p:sp>
        <p:nvSpPr>
          <p:cNvPr id="84" name="Rectangle 83"/>
          <p:cNvSpPr/>
          <p:nvPr/>
        </p:nvSpPr>
        <p:spPr>
          <a:xfrm>
            <a:off x="5694159" y="1774344"/>
            <a:ext cx="1475717" cy="16619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5793342" y="1815592"/>
            <a:ext cx="1238644" cy="1514735"/>
            <a:chOff x="5604151" y="1641573"/>
            <a:chExt cx="1238644" cy="1514735"/>
          </a:xfrm>
        </p:grpSpPr>
        <p:sp>
          <p:nvSpPr>
            <p:cNvPr id="83" name="TextBox 82"/>
            <p:cNvSpPr txBox="1"/>
            <p:nvPr/>
          </p:nvSpPr>
          <p:spPr>
            <a:xfrm>
              <a:off x="5604151" y="2910087"/>
              <a:ext cx="1208126" cy="246221"/>
            </a:xfrm>
            <a:prstGeom prst="rect">
              <a:avLst/>
            </a:prstGeom>
            <a:ln>
              <a:solidFill>
                <a:schemeClr val="tx2"/>
              </a:solidFill>
              <a:prstDash val="lgDashDot"/>
            </a:ln>
          </p:spPr>
          <p:txBody>
            <a:bodyPr wrap="square" lIns="0" tIns="0" rIns="0" bIns="0" rtlCol="0">
              <a:spAutoFit/>
            </a:bodyPr>
            <a:lstStyle/>
            <a:p>
              <a:pPr algn="ctr"/>
              <a:r>
                <a:rPr lang="en-US" sz="1600" dirty="0" smtClean="0">
                  <a:solidFill>
                    <a:schemeClr val="tx2"/>
                  </a:solidFill>
                </a:rPr>
                <a:t>First Aid Tips</a:t>
              </a:r>
              <a:endParaRPr lang="en-US" sz="1600" dirty="0" smtClean="0">
                <a:solidFill>
                  <a:schemeClr val="tx2"/>
                </a:solidFill>
              </a:endParaRPr>
            </a:p>
          </p:txBody>
        </p:sp>
        <p:sp>
          <p:nvSpPr>
            <p:cNvPr id="85" name="TextBox 84"/>
            <p:cNvSpPr txBox="1"/>
            <p:nvPr/>
          </p:nvSpPr>
          <p:spPr>
            <a:xfrm>
              <a:off x="5634669" y="1641573"/>
              <a:ext cx="1208126" cy="492443"/>
            </a:xfrm>
            <a:prstGeom prst="rect">
              <a:avLst/>
            </a:prstGeom>
            <a:ln>
              <a:solidFill>
                <a:schemeClr val="tx2"/>
              </a:solidFill>
              <a:prstDash val="lgDashDot"/>
            </a:ln>
          </p:spPr>
          <p:txBody>
            <a:bodyPr wrap="square" lIns="0" tIns="0" rIns="0" bIns="0" rtlCol="0">
              <a:spAutoFit/>
            </a:bodyPr>
            <a:lstStyle/>
            <a:p>
              <a:pPr algn="ctr"/>
              <a:r>
                <a:rPr lang="en-US" sz="1600" dirty="0" smtClean="0">
                  <a:solidFill>
                    <a:schemeClr val="tx2"/>
                  </a:solidFill>
                </a:rPr>
                <a:t>Evacuation Route</a:t>
              </a:r>
              <a:endParaRPr lang="en-US" sz="1600" dirty="0" smtClean="0">
                <a:solidFill>
                  <a:schemeClr val="tx2"/>
                </a:solidFill>
              </a:endParaRPr>
            </a:p>
          </p:txBody>
        </p:sp>
        <p:sp>
          <p:nvSpPr>
            <p:cNvPr id="87" name="TextBox 86"/>
            <p:cNvSpPr txBox="1"/>
            <p:nvPr/>
          </p:nvSpPr>
          <p:spPr>
            <a:xfrm>
              <a:off x="5613299" y="2251457"/>
              <a:ext cx="1208126" cy="492443"/>
            </a:xfrm>
            <a:prstGeom prst="rect">
              <a:avLst/>
            </a:prstGeom>
            <a:ln>
              <a:solidFill>
                <a:schemeClr val="tx2"/>
              </a:solidFill>
              <a:prstDash val="lgDashDot"/>
            </a:ln>
          </p:spPr>
          <p:txBody>
            <a:bodyPr wrap="square" lIns="0" tIns="0" rIns="0" bIns="0" rtlCol="0" anchor="ctr">
              <a:spAutoFit/>
            </a:bodyPr>
            <a:lstStyle/>
            <a:p>
              <a:pPr algn="ctr"/>
              <a:r>
                <a:rPr lang="en-US" sz="1600" dirty="0" smtClean="0">
                  <a:solidFill>
                    <a:schemeClr val="tx2"/>
                  </a:solidFill>
                </a:rPr>
                <a:t>Rescue Centre</a:t>
              </a:r>
              <a:endParaRPr lang="en-US" sz="1600" dirty="0" smtClean="0">
                <a:solidFill>
                  <a:schemeClr val="tx2"/>
                </a:solidFill>
              </a:endParaRPr>
            </a:p>
          </p:txBody>
        </p:sp>
      </p:grpSp>
      <p:sp>
        <p:nvSpPr>
          <p:cNvPr id="26" name="TextBox 25"/>
          <p:cNvSpPr txBox="1"/>
          <p:nvPr/>
        </p:nvSpPr>
        <p:spPr>
          <a:xfrm>
            <a:off x="253255" y="2817787"/>
            <a:ext cx="519425" cy="215444"/>
          </a:xfrm>
          <a:prstGeom prst="rect">
            <a:avLst/>
          </a:prstGeom>
        </p:spPr>
        <p:txBody>
          <a:bodyPr wrap="square" lIns="0" tIns="0" rIns="0" bIns="0" rtlCol="0">
            <a:spAutoFit/>
          </a:bodyPr>
          <a:lstStyle/>
          <a:p>
            <a:pPr algn="l"/>
            <a:r>
              <a:rPr lang="en-US" sz="1400" dirty="0" smtClean="0">
                <a:solidFill>
                  <a:schemeClr val="tx2"/>
                </a:solidFill>
              </a:rPr>
              <a:t>USER</a:t>
            </a:r>
            <a:endParaRPr lang="en-US" sz="1400" dirty="0" smtClean="0">
              <a:solidFill>
                <a:schemeClr val="tx2"/>
              </a:solidFill>
            </a:endParaRPr>
          </a:p>
        </p:txBody>
      </p:sp>
      <p:cxnSp>
        <p:nvCxnSpPr>
          <p:cNvPr id="29" name="Straight Arrow Connector 28"/>
          <p:cNvCxnSpPr/>
          <p:nvPr/>
        </p:nvCxnSpPr>
        <p:spPr>
          <a:xfrm>
            <a:off x="869843" y="2400223"/>
            <a:ext cx="37323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5"/>
          <a:stretch>
            <a:fillRect/>
          </a:stretch>
        </p:blipFill>
        <p:spPr>
          <a:xfrm>
            <a:off x="1269329" y="2061814"/>
            <a:ext cx="690559" cy="690559"/>
          </a:xfrm>
          <a:prstGeom prst="rect">
            <a:avLst/>
          </a:prstGeom>
          <a:ln>
            <a:solidFill>
              <a:schemeClr val="tx2"/>
            </a:solidFill>
          </a:ln>
        </p:spPr>
      </p:pic>
      <p:sp>
        <p:nvSpPr>
          <p:cNvPr id="88" name="TextBox 87"/>
          <p:cNvSpPr txBox="1"/>
          <p:nvPr/>
        </p:nvSpPr>
        <p:spPr>
          <a:xfrm>
            <a:off x="1357782" y="2817787"/>
            <a:ext cx="582156" cy="215444"/>
          </a:xfrm>
          <a:prstGeom prst="rect">
            <a:avLst/>
          </a:prstGeom>
        </p:spPr>
        <p:txBody>
          <a:bodyPr wrap="square" lIns="0" tIns="0" rIns="0" bIns="0" rtlCol="0">
            <a:spAutoFit/>
          </a:bodyPr>
          <a:lstStyle/>
          <a:p>
            <a:pPr algn="l"/>
            <a:r>
              <a:rPr lang="en-US" sz="1400" dirty="0" smtClean="0">
                <a:solidFill>
                  <a:schemeClr val="tx2"/>
                </a:solidFill>
              </a:rPr>
              <a:t>APP UI</a:t>
            </a:r>
            <a:endParaRPr lang="en-US" sz="1400" dirty="0" smtClean="0">
              <a:solidFill>
                <a:schemeClr val="tx2"/>
              </a:solidFill>
            </a:endParaRPr>
          </a:p>
        </p:txBody>
      </p:sp>
      <p:cxnSp>
        <p:nvCxnSpPr>
          <p:cNvPr id="89" name="Straight Arrow Connector 88"/>
          <p:cNvCxnSpPr/>
          <p:nvPr/>
        </p:nvCxnSpPr>
        <p:spPr>
          <a:xfrm>
            <a:off x="1967548" y="2392979"/>
            <a:ext cx="37323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ound Single Corner Rectangle 32"/>
          <p:cNvSpPr/>
          <p:nvPr/>
        </p:nvSpPr>
        <p:spPr>
          <a:xfrm>
            <a:off x="2787030" y="730191"/>
            <a:ext cx="4060983" cy="300377"/>
          </a:xfrm>
          <a:prstGeom prst="round1Rect">
            <a:avLst/>
          </a:prstGeom>
          <a:solidFill>
            <a:srgbClr val="FF99C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74825" y="755415"/>
            <a:ext cx="3397320" cy="276999"/>
          </a:xfrm>
          <a:prstGeom prst="rect">
            <a:avLst/>
          </a:prstGeom>
        </p:spPr>
        <p:txBody>
          <a:bodyPr wrap="square" lIns="0" tIns="0" rIns="0" bIns="0" rtlCol="0">
            <a:spAutoFit/>
          </a:bodyPr>
          <a:lstStyle/>
          <a:p>
            <a:pPr algn="l"/>
            <a:r>
              <a:rPr lang="en-US" dirty="0" smtClean="0">
                <a:solidFill>
                  <a:schemeClr val="tx2"/>
                </a:solidFill>
              </a:rPr>
              <a:t>IBM WATSON ASSISTANT</a:t>
            </a:r>
            <a:endParaRPr lang="en-US" dirty="0" smtClean="0">
              <a:solidFill>
                <a:schemeClr val="tx2"/>
              </a:solidFill>
            </a:endParaRPr>
          </a:p>
        </p:txBody>
      </p:sp>
      <p:sp>
        <p:nvSpPr>
          <p:cNvPr id="37" name="Flowchart: Connector 36"/>
          <p:cNvSpPr/>
          <p:nvPr/>
        </p:nvSpPr>
        <p:spPr>
          <a:xfrm>
            <a:off x="946303" y="2046902"/>
            <a:ext cx="264409" cy="28377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3" name="Flowchart: Connector 92"/>
          <p:cNvSpPr/>
          <p:nvPr/>
        </p:nvSpPr>
        <p:spPr>
          <a:xfrm>
            <a:off x="2003777" y="2044860"/>
            <a:ext cx="276976" cy="26684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5" name="Flowchart: Connector 94"/>
          <p:cNvSpPr/>
          <p:nvPr/>
        </p:nvSpPr>
        <p:spPr>
          <a:xfrm>
            <a:off x="3062523" y="1244736"/>
            <a:ext cx="276976" cy="26684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6" name="Flowchart: Connector 95"/>
          <p:cNvSpPr/>
          <p:nvPr/>
        </p:nvSpPr>
        <p:spPr>
          <a:xfrm>
            <a:off x="4619444" y="1192604"/>
            <a:ext cx="276976" cy="29789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7" name="Straight Arrow Connector 96"/>
          <p:cNvCxnSpPr>
            <a:stCxn id="15" idx="0"/>
          </p:cNvCxnSpPr>
          <p:nvPr/>
        </p:nvCxnSpPr>
        <p:spPr>
          <a:xfrm flipH="1" flipV="1">
            <a:off x="3013176" y="1030568"/>
            <a:ext cx="4534" cy="753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4566062" y="1003140"/>
            <a:ext cx="4534" cy="753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6362149" y="1015931"/>
            <a:ext cx="4534" cy="753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Flowchart: Connector 100"/>
          <p:cNvSpPr/>
          <p:nvPr/>
        </p:nvSpPr>
        <p:spPr>
          <a:xfrm>
            <a:off x="6421958" y="1197863"/>
            <a:ext cx="276976" cy="29789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03" name="Cloud Callout 102"/>
          <p:cNvSpPr/>
          <p:nvPr/>
        </p:nvSpPr>
        <p:spPr>
          <a:xfrm>
            <a:off x="6513961" y="8315"/>
            <a:ext cx="1144983" cy="746114"/>
          </a:xfrm>
          <a:prstGeom prst="cloudCallout">
            <a:avLst>
              <a:gd name="adj1" fmla="val 77696"/>
              <a:gd name="adj2" fmla="val 4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 </a:t>
            </a:r>
            <a:r>
              <a:rPr lang="en-US" sz="800" dirty="0" smtClean="0"/>
              <a:t>EIA</a:t>
            </a:r>
            <a:endParaRPr lang="en-US" sz="800" b="1" dirty="0"/>
          </a:p>
          <a:p>
            <a:pPr algn="ctr"/>
            <a:r>
              <a:rPr lang="en-US" sz="800" dirty="0"/>
              <a:t>How can </a:t>
            </a:r>
            <a:r>
              <a:rPr lang="en-US" sz="800" dirty="0" smtClean="0"/>
              <a:t>I help </a:t>
            </a:r>
            <a:r>
              <a:rPr lang="en-US" sz="800" dirty="0"/>
              <a:t>you </a:t>
            </a:r>
            <a:r>
              <a:rPr lang="en-US" sz="800" dirty="0" smtClean="0"/>
              <a:t>?</a:t>
            </a:r>
            <a:endParaRPr lang="en-US" sz="800" dirty="0"/>
          </a:p>
        </p:txBody>
      </p:sp>
      <p:sp>
        <p:nvSpPr>
          <p:cNvPr id="46" name="Up Ribbon 45"/>
          <p:cNvSpPr/>
          <p:nvPr/>
        </p:nvSpPr>
        <p:spPr>
          <a:xfrm>
            <a:off x="1124608" y="3720661"/>
            <a:ext cx="6337738" cy="919427"/>
          </a:xfrm>
          <a:prstGeom prst="ribbon2">
            <a:avLst/>
          </a:prstGeom>
          <a:noFill/>
          <a:ln w="19050">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817160" y="3981460"/>
            <a:ext cx="3006312" cy="461665"/>
          </a:xfrm>
          <a:prstGeom prst="rect">
            <a:avLst/>
          </a:prstGeom>
        </p:spPr>
        <p:txBody>
          <a:bodyPr wrap="square" lIns="0" tIns="0" rIns="0" bIns="0" rtlCol="0">
            <a:spAutoFit/>
          </a:bodyPr>
          <a:lstStyle/>
          <a:p>
            <a:pPr algn="l"/>
            <a:r>
              <a:rPr lang="en-US" sz="1500" b="1" dirty="0" smtClean="0">
                <a:solidFill>
                  <a:schemeClr val="tx2"/>
                </a:solidFill>
              </a:rPr>
              <a:t>Emergency Intelligent Assistant</a:t>
            </a:r>
          </a:p>
          <a:p>
            <a:pPr algn="l"/>
            <a:r>
              <a:rPr lang="en-US" sz="1500" b="1" dirty="0" smtClean="0">
                <a:solidFill>
                  <a:schemeClr val="tx2"/>
                </a:solidFill>
              </a:rPr>
              <a:t>                         (EIA)</a:t>
            </a:r>
            <a:endParaRPr lang="en-US" sz="1500" b="1" dirty="0" smtClean="0">
              <a:solidFill>
                <a:schemeClr val="tx2"/>
              </a:solidFill>
            </a:endParaRPr>
          </a:p>
        </p:txBody>
      </p:sp>
    </p:spTree>
    <p:extLst>
      <p:ext uri="{BB962C8B-B14F-4D97-AF65-F5344CB8AC3E}">
        <p14:creationId xmlns:p14="http://schemas.microsoft.com/office/powerpoint/2010/main" val="2200156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29" y="144006"/>
            <a:ext cx="6097206" cy="318449"/>
          </a:xfrm>
        </p:spPr>
        <p:txBody>
          <a:bodyPr>
            <a:normAutofit/>
          </a:bodyPr>
          <a:lstStyle/>
          <a:p>
            <a:r>
              <a:rPr lang="en-US" sz="2000" dirty="0" smtClean="0"/>
              <a:t>Technical Architecture Diagram – Mining Social Media</a:t>
            </a:r>
            <a:endParaRPr lang="en-US" sz="2000" dirty="0"/>
          </a:p>
        </p:txBody>
      </p:sp>
      <p:grpSp>
        <p:nvGrpSpPr>
          <p:cNvPr id="76" name="Group 75"/>
          <p:cNvGrpSpPr/>
          <p:nvPr/>
        </p:nvGrpSpPr>
        <p:grpSpPr>
          <a:xfrm>
            <a:off x="7546428" y="96967"/>
            <a:ext cx="1481958" cy="693682"/>
            <a:chOff x="2148279" y="910404"/>
            <a:chExt cx="1839099" cy="1555874"/>
          </a:xfrm>
        </p:grpSpPr>
        <p:pic>
          <p:nvPicPr>
            <p:cNvPr id="77"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66021" t="21211" r="1607" b="46416"/>
            <a:stretch/>
          </p:blipFill>
          <p:spPr bwMode="auto">
            <a:xfrm>
              <a:off x="2655092" y="910404"/>
              <a:ext cx="850686" cy="850684"/>
            </a:xfrm>
            <a:prstGeom prst="rect">
              <a:avLst/>
            </a:prstGeom>
            <a:noFill/>
            <a:extLst>
              <a:ext uri="{909E8E84-426E-40DD-AFC4-6F175D3DCCD1}">
                <a14:hiddenFill xmlns:a14="http://schemas.microsoft.com/office/drawing/2010/main">
                  <a:solidFill>
                    <a:srgbClr val="FFFFFF"/>
                  </a:solidFill>
                </a14:hiddenFill>
              </a:ext>
            </a:extLst>
          </p:spPr>
        </p:pic>
        <p:sp>
          <p:nvSpPr>
            <p:cNvPr id="78" name="Up Ribbon 77"/>
            <p:cNvSpPr/>
            <p:nvPr/>
          </p:nvSpPr>
          <p:spPr>
            <a:xfrm>
              <a:off x="2148279" y="1738776"/>
              <a:ext cx="1839099" cy="727502"/>
            </a:xfrm>
            <a:prstGeom prst="ribbon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3"/>
            <a:stretch>
              <a:fillRect/>
            </a:stretch>
          </p:blipFill>
          <p:spPr>
            <a:xfrm>
              <a:off x="2616235" y="1752531"/>
              <a:ext cx="621633" cy="584121"/>
            </a:xfrm>
            <a:prstGeom prst="rect">
              <a:avLst/>
            </a:prstGeom>
            <a:ln>
              <a:solidFill>
                <a:schemeClr val="tx2"/>
              </a:solidFill>
            </a:ln>
          </p:spPr>
        </p:pic>
        <p:sp>
          <p:nvSpPr>
            <p:cNvPr id="80" name="TextBox 79"/>
            <p:cNvSpPr txBox="1"/>
            <p:nvPr/>
          </p:nvSpPr>
          <p:spPr>
            <a:xfrm>
              <a:off x="3299634" y="1761088"/>
              <a:ext cx="206145" cy="621287"/>
            </a:xfrm>
            <a:prstGeom prst="rect">
              <a:avLst/>
            </a:prstGeom>
            <a:ln>
              <a:noFill/>
            </a:ln>
          </p:spPr>
          <p:txBody>
            <a:bodyPr wrap="square" lIns="0" tIns="0" rIns="0" bIns="0" rtlCol="0">
              <a:spAutoFit/>
            </a:bodyPr>
            <a:lstStyle/>
            <a:p>
              <a:pPr algn="l"/>
              <a:r>
                <a:rPr lang="en-US" sz="600" dirty="0" smtClean="0">
                  <a:solidFill>
                    <a:schemeClr val="tx2"/>
                  </a:solidFill>
                </a:rPr>
                <a:t>E</a:t>
              </a:r>
            </a:p>
            <a:p>
              <a:pPr algn="l"/>
              <a:r>
                <a:rPr lang="en-US" sz="600" dirty="0" smtClean="0">
                  <a:solidFill>
                    <a:schemeClr val="tx2"/>
                  </a:solidFill>
                </a:rPr>
                <a:t>I</a:t>
              </a:r>
            </a:p>
            <a:p>
              <a:pPr algn="l"/>
              <a:r>
                <a:rPr lang="en-US" sz="600" dirty="0" smtClean="0">
                  <a:solidFill>
                    <a:schemeClr val="tx2"/>
                  </a:solidFill>
                </a:rPr>
                <a:t>A</a:t>
              </a:r>
            </a:p>
          </p:txBody>
        </p:sp>
      </p:grpSp>
      <p:pic>
        <p:nvPicPr>
          <p:cNvPr id="3" name="Picture 2"/>
          <p:cNvPicPr>
            <a:picLocks noChangeAspect="1"/>
          </p:cNvPicPr>
          <p:nvPr/>
        </p:nvPicPr>
        <p:blipFill rotWithShape="1">
          <a:blip r:embed="rId4"/>
          <a:srcRect t="23014"/>
          <a:stretch/>
        </p:blipFill>
        <p:spPr>
          <a:xfrm>
            <a:off x="2001466" y="930835"/>
            <a:ext cx="7026920" cy="3402980"/>
          </a:xfrm>
          <a:prstGeom prst="rect">
            <a:avLst/>
          </a:prstGeom>
          <a:ln>
            <a:solidFill>
              <a:schemeClr val="tx2"/>
            </a:solidFill>
          </a:ln>
        </p:spPr>
      </p:pic>
      <p:sp>
        <p:nvSpPr>
          <p:cNvPr id="5" name="TextBox 4"/>
          <p:cNvSpPr txBox="1"/>
          <p:nvPr/>
        </p:nvSpPr>
        <p:spPr>
          <a:xfrm>
            <a:off x="135428" y="677042"/>
            <a:ext cx="1792471" cy="4001095"/>
          </a:xfrm>
          <a:prstGeom prst="rect">
            <a:avLst/>
          </a:prstGeom>
          <a:ln w="34925">
            <a:noFill/>
            <a:prstDash val="sysDot"/>
          </a:ln>
        </p:spPr>
        <p:txBody>
          <a:bodyPr wrap="square" lIns="0" tIns="0" rIns="0" bIns="0" rtlCol="0">
            <a:spAutoFit/>
          </a:bodyPr>
          <a:lstStyle/>
          <a:p>
            <a:pPr marL="171450" indent="-171450">
              <a:buFont typeface="Wingdings" panose="05000000000000000000" pitchFamily="2" charset="2"/>
              <a:buChar char="Ø"/>
            </a:pPr>
            <a:r>
              <a:rPr lang="en-US" sz="1000" dirty="0" smtClean="0">
                <a:solidFill>
                  <a:schemeClr val="tx2"/>
                </a:solidFill>
              </a:rPr>
              <a:t>Tweets </a:t>
            </a:r>
            <a:r>
              <a:rPr lang="en-US" sz="1000" dirty="0">
                <a:solidFill>
                  <a:schemeClr val="tx2"/>
                </a:solidFill>
              </a:rPr>
              <a:t>are collected from Twitter and saved into a </a:t>
            </a:r>
            <a:r>
              <a:rPr lang="en-US" sz="1000" dirty="0" err="1">
                <a:solidFill>
                  <a:schemeClr val="tx2"/>
                </a:solidFill>
              </a:rPr>
              <a:t>Cloudant</a:t>
            </a:r>
            <a:r>
              <a:rPr lang="en-US" sz="1000" dirty="0">
                <a:solidFill>
                  <a:schemeClr val="tx2"/>
                </a:solidFill>
              </a:rPr>
              <a:t> database. </a:t>
            </a:r>
            <a:endParaRPr lang="en-US" sz="1000" dirty="0" smtClean="0">
              <a:solidFill>
                <a:schemeClr val="tx2"/>
              </a:solidFill>
            </a:endParaRPr>
          </a:p>
          <a:p>
            <a:pPr marL="171450" indent="-171450">
              <a:buFont typeface="Wingdings" panose="05000000000000000000" pitchFamily="2" charset="2"/>
              <a:buChar char="Ø"/>
            </a:pPr>
            <a:r>
              <a:rPr lang="en-US" sz="1000" dirty="0" smtClean="0">
                <a:solidFill>
                  <a:schemeClr val="tx2"/>
                </a:solidFill>
              </a:rPr>
              <a:t>The </a:t>
            </a:r>
            <a:r>
              <a:rPr lang="en-US" sz="1000" dirty="0" err="1">
                <a:solidFill>
                  <a:schemeClr val="tx2"/>
                </a:solidFill>
              </a:rPr>
              <a:t>Cloudant</a:t>
            </a:r>
            <a:r>
              <a:rPr lang="en-US" sz="1000" dirty="0">
                <a:solidFill>
                  <a:schemeClr val="tx2"/>
                </a:solidFill>
              </a:rPr>
              <a:t> database is saved into a Db2 Warehouse on Cloud warehouse , which is then imported into Object Storage. </a:t>
            </a:r>
            <a:endParaRPr lang="en-US" sz="1000" dirty="0" smtClean="0">
              <a:solidFill>
                <a:schemeClr val="tx2"/>
              </a:solidFill>
            </a:endParaRPr>
          </a:p>
          <a:p>
            <a:pPr marL="171450" indent="-171450">
              <a:buFont typeface="Wingdings" panose="05000000000000000000" pitchFamily="2" charset="2"/>
              <a:buChar char="Ø"/>
            </a:pPr>
            <a:r>
              <a:rPr lang="en-US" sz="1000" dirty="0" smtClean="0">
                <a:solidFill>
                  <a:schemeClr val="tx2"/>
                </a:solidFill>
              </a:rPr>
              <a:t>The </a:t>
            </a:r>
            <a:r>
              <a:rPr lang="en-US" sz="1000" dirty="0">
                <a:solidFill>
                  <a:schemeClr val="tx2"/>
                </a:solidFill>
              </a:rPr>
              <a:t>notebook in Watson Studio ingests data from Object Storage and uses Spark for data curation, analysis, and </a:t>
            </a:r>
            <a:r>
              <a:rPr lang="en-US" sz="1000" dirty="0" smtClean="0">
                <a:solidFill>
                  <a:schemeClr val="tx2"/>
                </a:solidFill>
              </a:rPr>
              <a:t>visualization.</a:t>
            </a:r>
          </a:p>
          <a:p>
            <a:pPr marL="171450" indent="-171450">
              <a:buFont typeface="Wingdings" panose="05000000000000000000" pitchFamily="2" charset="2"/>
              <a:buChar char="Ø"/>
            </a:pPr>
            <a:r>
              <a:rPr lang="en-US" sz="1000" dirty="0">
                <a:solidFill>
                  <a:schemeClr val="tx2"/>
                </a:solidFill>
              </a:rPr>
              <a:t>N</a:t>
            </a:r>
            <a:r>
              <a:rPr lang="en-US" sz="1000" dirty="0" smtClean="0">
                <a:solidFill>
                  <a:schemeClr val="tx2"/>
                </a:solidFill>
              </a:rPr>
              <a:t>otebook </a:t>
            </a:r>
            <a:r>
              <a:rPr lang="en-US" sz="1000" dirty="0">
                <a:solidFill>
                  <a:schemeClr val="tx2"/>
                </a:solidFill>
              </a:rPr>
              <a:t>connects to Watson services (Natural Language </a:t>
            </a:r>
            <a:r>
              <a:rPr lang="en-US" sz="1000" dirty="0" smtClean="0">
                <a:solidFill>
                  <a:schemeClr val="tx2"/>
                </a:solidFill>
              </a:rPr>
              <a:t>Understanding) </a:t>
            </a:r>
            <a:r>
              <a:rPr lang="en-US" sz="1000" dirty="0">
                <a:solidFill>
                  <a:schemeClr val="tx2"/>
                </a:solidFill>
              </a:rPr>
              <a:t>to enrich the tweets and extract sentiment, </a:t>
            </a:r>
            <a:r>
              <a:rPr lang="en-US" sz="1000" dirty="0" smtClean="0">
                <a:solidFill>
                  <a:schemeClr val="tx2"/>
                </a:solidFill>
              </a:rPr>
              <a:t>keywords</a:t>
            </a:r>
            <a:endParaRPr lang="en-US" sz="1000" dirty="0">
              <a:solidFill>
                <a:schemeClr val="tx2"/>
              </a:solidFill>
            </a:endParaRPr>
          </a:p>
          <a:p>
            <a:pPr marL="171450" indent="-171450">
              <a:buFont typeface="Wingdings" panose="05000000000000000000" pitchFamily="2" charset="2"/>
              <a:buChar char="Ø"/>
            </a:pPr>
            <a:r>
              <a:rPr lang="en-US" sz="1000" dirty="0" smtClean="0">
                <a:solidFill>
                  <a:schemeClr val="tx2"/>
                </a:solidFill>
              </a:rPr>
              <a:t>Notebook </a:t>
            </a:r>
            <a:r>
              <a:rPr lang="en-US" sz="1000" dirty="0">
                <a:solidFill>
                  <a:schemeClr val="tx2"/>
                </a:solidFill>
              </a:rPr>
              <a:t>uses Spark </a:t>
            </a:r>
            <a:r>
              <a:rPr lang="en-US" sz="1000" dirty="0" err="1">
                <a:solidFill>
                  <a:schemeClr val="tx2"/>
                </a:solidFill>
              </a:rPr>
              <a:t>MLlib</a:t>
            </a:r>
            <a:r>
              <a:rPr lang="en-US" sz="1000" dirty="0">
                <a:solidFill>
                  <a:schemeClr val="tx2"/>
                </a:solidFill>
              </a:rPr>
              <a:t> to cluster the </a:t>
            </a:r>
            <a:r>
              <a:rPr lang="en-US" sz="1000" dirty="0" smtClean="0">
                <a:solidFill>
                  <a:schemeClr val="tx2"/>
                </a:solidFill>
              </a:rPr>
              <a:t>disaster </a:t>
            </a:r>
            <a:r>
              <a:rPr lang="en-US" sz="1000" dirty="0">
                <a:solidFill>
                  <a:schemeClr val="tx2"/>
                </a:solidFill>
              </a:rPr>
              <a:t>based on </a:t>
            </a:r>
            <a:r>
              <a:rPr lang="en-US" sz="1000" dirty="0" smtClean="0">
                <a:solidFill>
                  <a:schemeClr val="tx2"/>
                </a:solidFill>
              </a:rPr>
              <a:t>features </a:t>
            </a:r>
            <a:r>
              <a:rPr lang="en-US" sz="1000" dirty="0">
                <a:solidFill>
                  <a:schemeClr val="tx2"/>
                </a:solidFill>
              </a:rPr>
              <a:t>including </a:t>
            </a:r>
            <a:r>
              <a:rPr lang="en-US" sz="1000" dirty="0" smtClean="0">
                <a:solidFill>
                  <a:schemeClr val="tx2"/>
                </a:solidFill>
              </a:rPr>
              <a:t>current geolocation of user.</a:t>
            </a:r>
            <a:endParaRPr lang="en-US" sz="1000" dirty="0">
              <a:solidFill>
                <a:schemeClr val="tx2"/>
              </a:solidFill>
            </a:endParaRPr>
          </a:p>
          <a:p>
            <a:pPr marL="171450" indent="-171450">
              <a:buFont typeface="Wingdings" panose="05000000000000000000" pitchFamily="2" charset="2"/>
              <a:buChar char="Ø"/>
            </a:pPr>
            <a:r>
              <a:rPr lang="en-US" sz="1000" dirty="0" smtClean="0">
                <a:solidFill>
                  <a:schemeClr val="tx2"/>
                </a:solidFill>
              </a:rPr>
              <a:t>The </a:t>
            </a:r>
            <a:r>
              <a:rPr lang="en-US" sz="1000" dirty="0">
                <a:solidFill>
                  <a:schemeClr val="tx2"/>
                </a:solidFill>
              </a:rPr>
              <a:t>application can identify the right message to </a:t>
            </a:r>
            <a:r>
              <a:rPr lang="en-US" sz="1000" dirty="0" smtClean="0">
                <a:solidFill>
                  <a:schemeClr val="tx2"/>
                </a:solidFill>
              </a:rPr>
              <a:t>process.</a:t>
            </a:r>
            <a:endParaRPr lang="en-US" sz="1000" dirty="0" smtClean="0">
              <a:solidFill>
                <a:schemeClr val="tx2"/>
              </a:solidFill>
            </a:endParaRPr>
          </a:p>
        </p:txBody>
      </p:sp>
    </p:spTree>
    <p:extLst>
      <p:ext uri="{BB962C8B-B14F-4D97-AF65-F5344CB8AC3E}">
        <p14:creationId xmlns:p14="http://schemas.microsoft.com/office/powerpoint/2010/main" val="1815496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79807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Blue">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Blue" id="{BB645AF8-59F1-4649-8168-F7C8A11E4B0B}" vid="{CFBA6F9A-5265-421A-9DE9-8B0F29E55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CognizantTemplateBlue</Template>
  <TotalTime>11242</TotalTime>
  <Words>464</Words>
  <Application>Microsoft Office PowerPoint</Application>
  <PresentationFormat>On-screen Show (16:9)</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Wingdings</vt:lpstr>
      <vt:lpstr>2018 Blue</vt:lpstr>
      <vt:lpstr>Emergency Intelligent Assistant Bot Cognizant EIA – She is an intelligent Text based AI Bot</vt:lpstr>
      <vt:lpstr>Problem Statement</vt:lpstr>
      <vt:lpstr>Cognizant EIA</vt:lpstr>
      <vt:lpstr>Solution Description</vt:lpstr>
      <vt:lpstr>Component we used…</vt:lpstr>
      <vt:lpstr>Architecture Diagram: EIA</vt:lpstr>
      <vt:lpstr>Technical Architecture Diagram – Mining Social Media</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Vijay (Cognizant)</dc:creator>
  <cp:lastModifiedBy>Beangrand, Reagan (Cognizant)</cp:lastModifiedBy>
  <cp:revision>362</cp:revision>
  <dcterms:created xsi:type="dcterms:W3CDTF">2018-12-11T06:40:21Z</dcterms:created>
  <dcterms:modified xsi:type="dcterms:W3CDTF">2019-07-07T19:16:35Z</dcterms:modified>
</cp:coreProperties>
</file>