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9f1a2d2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9f1a2d2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9f1a2d22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9f1a2d22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9f1a2d2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9f1a2d2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9f1a2d22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9f1a2d2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9f1a2d22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9f1a2d22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9f1a2d22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9f1a2d22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ae10a7d9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ae10a7d9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ae10a7d9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ae10a7d9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ae10a7d9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ae10a7d9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ae10a7d9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ae10a7d9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c0d77bd2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c0d77bd2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9f1a2d22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9f1a2d22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9f1a2d22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9f1a2d22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9fe8bc37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9fe8bc3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9fe8bc37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9fe8bc37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a4144e9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a4144e9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a4144e9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a4144e9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a4144e9c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a4144e9c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a4144e9c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a4144e9c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ae10a7d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ae10a7d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ae10a7d9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ae10a7d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c0d77bd27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c0d77bd27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ae10a7d9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ae10a7d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ae10a7d9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ae10a7d9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ae10a7d9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ae10a7d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ae10a7d9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ae10a7d9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ae10a7d9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ae10a7d9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ae10a7d9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ae10a7d9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c0d77bd27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c0d77bd27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a4144e9c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a4144e9c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c0d77bd27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c0d77bd27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c0d77bd27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c0d77bd27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9f1a2d22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9f1a2d22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c0d77bd27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c0d77bd27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insideairbnb.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373500" y="4525650"/>
            <a:ext cx="273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By: Reagan L. Tiburan</a:t>
            </a:r>
            <a:endParaRPr sz="1800"/>
          </a:p>
        </p:txBody>
      </p:sp>
      <p:sp>
        <p:nvSpPr>
          <p:cNvPr id="55" name="Google Shape;55;p13"/>
          <p:cNvSpPr txBox="1"/>
          <p:nvPr/>
        </p:nvSpPr>
        <p:spPr>
          <a:xfrm>
            <a:off x="1498674" y="236825"/>
            <a:ext cx="5635500" cy="606900"/>
          </a:xfrm>
          <a:prstGeom prst="rect">
            <a:avLst/>
          </a:prstGeom>
          <a:noFill/>
          <a:ln>
            <a:noFill/>
          </a:ln>
        </p:spPr>
        <p:txBody>
          <a:bodyPr anchorCtr="0" anchor="t" bIns="91425" lIns="91425" spcFirstLastPara="1" rIns="91425" wrap="square" tIns="91425">
            <a:noAutofit/>
          </a:bodyPr>
          <a:lstStyle/>
          <a:p>
            <a:pPr indent="0" lvl="0" marL="0" rtl="0" algn="l">
              <a:lnSpc>
                <a:spcPct val="122222"/>
              </a:lnSpc>
              <a:spcBef>
                <a:spcPts val="0"/>
              </a:spcBef>
              <a:spcAft>
                <a:spcPts val="0"/>
              </a:spcAft>
              <a:buClr>
                <a:schemeClr val="dk1"/>
              </a:buClr>
              <a:buSzPts val="1100"/>
              <a:buFont typeface="Arial"/>
              <a:buNone/>
            </a:pPr>
            <a:r>
              <a:rPr b="1" lang="en" sz="2700">
                <a:solidFill>
                  <a:srgbClr val="202124"/>
                </a:solidFill>
                <a:highlight>
                  <a:srgbClr val="FFFFFF"/>
                </a:highlight>
              </a:rPr>
              <a:t>Data Exploration on NYC Airbnb</a:t>
            </a:r>
            <a:endParaRPr b="1" sz="2700">
              <a:solidFill>
                <a:srgbClr val="202124"/>
              </a:solidFill>
              <a:highlight>
                <a:srgbClr val="FFFFFF"/>
              </a:highlight>
            </a:endParaRPr>
          </a:p>
          <a:p>
            <a:pPr indent="0" lvl="0" marL="0" rtl="0" algn="l">
              <a:spcBef>
                <a:spcPts val="1200"/>
              </a:spcBef>
              <a:spcAft>
                <a:spcPts val="0"/>
              </a:spcAft>
              <a:buNone/>
            </a:pPr>
            <a:r>
              <a:t/>
            </a:r>
            <a:endParaRPr sz="1800"/>
          </a:p>
        </p:txBody>
      </p:sp>
      <p:pic>
        <p:nvPicPr>
          <p:cNvPr id="56" name="Google Shape;56;p13"/>
          <p:cNvPicPr preferRelativeResize="0"/>
          <p:nvPr/>
        </p:nvPicPr>
        <p:blipFill>
          <a:blip r:embed="rId3">
            <a:alphaModFix/>
          </a:blip>
          <a:stretch>
            <a:fillRect/>
          </a:stretch>
        </p:blipFill>
        <p:spPr>
          <a:xfrm>
            <a:off x="1189488" y="790038"/>
            <a:ext cx="6765025" cy="3805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9475"/>
            <a:ext cx="8520600" cy="45450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lang="en">
                <a:solidFill>
                  <a:schemeClr val="dk1"/>
                </a:solidFill>
              </a:rPr>
              <a:t>Missing Values Summary</a:t>
            </a:r>
            <a:endParaRPr/>
          </a:p>
        </p:txBody>
      </p:sp>
      <p:pic>
        <p:nvPicPr>
          <p:cNvPr id="109" name="Google Shape;109;p22"/>
          <p:cNvPicPr preferRelativeResize="0"/>
          <p:nvPr/>
        </p:nvPicPr>
        <p:blipFill>
          <a:blip r:embed="rId3">
            <a:alphaModFix/>
          </a:blip>
          <a:stretch>
            <a:fillRect/>
          </a:stretch>
        </p:blipFill>
        <p:spPr>
          <a:xfrm>
            <a:off x="1231750" y="362625"/>
            <a:ext cx="5702726" cy="470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238075"/>
            <a:ext cx="8520600" cy="46167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lang="en">
                <a:solidFill>
                  <a:schemeClr val="dk1"/>
                </a:solidFill>
              </a:rPr>
              <a:t>Remove less than 5% missing values from the dataset</a:t>
            </a:r>
            <a:endParaRPr>
              <a:solidFill>
                <a:schemeClr val="dk1"/>
              </a:solidFill>
            </a:endParaRPr>
          </a:p>
          <a:p>
            <a:pPr indent="0" lvl="0" marL="0" rtl="0" algn="l">
              <a:spcBef>
                <a:spcPts val="3000"/>
              </a:spcBef>
              <a:spcAft>
                <a:spcPts val="0"/>
              </a:spcAft>
              <a:buNone/>
            </a:pPr>
            <a:r>
              <a:t/>
            </a:r>
            <a:endParaRPr>
              <a:solidFill>
                <a:schemeClr val="dk1"/>
              </a:solidFill>
            </a:endParaRPr>
          </a:p>
          <a:p>
            <a:pPr indent="-317500" lvl="1" marL="914400" rtl="0" algn="l">
              <a:spcBef>
                <a:spcPts val="3000"/>
              </a:spcBef>
              <a:spcAft>
                <a:spcPts val="0"/>
              </a:spcAft>
              <a:buClr>
                <a:schemeClr val="dk1"/>
              </a:buClr>
              <a:buSzPts val="1400"/>
              <a:buChar char="○"/>
            </a:pPr>
            <a:r>
              <a:rPr lang="en">
                <a:solidFill>
                  <a:schemeClr val="dk1"/>
                </a:solidFill>
              </a:rPr>
              <a:t>Impute missing values</a:t>
            </a:r>
            <a:endParaRPr>
              <a:solidFill>
                <a:schemeClr val="dk1"/>
              </a:solidFill>
            </a:endParaRPr>
          </a:p>
          <a:p>
            <a:pPr indent="0" lvl="0" marL="914400" rtl="0" algn="l">
              <a:spcBef>
                <a:spcPts val="3000"/>
              </a:spcBef>
              <a:spcAft>
                <a:spcPts val="3000"/>
              </a:spcAft>
              <a:buNone/>
            </a:pPr>
            <a:r>
              <a:t/>
            </a:r>
            <a:endParaRPr>
              <a:solidFill>
                <a:schemeClr val="dk1"/>
              </a:solidFill>
            </a:endParaRPr>
          </a:p>
        </p:txBody>
      </p:sp>
      <p:pic>
        <p:nvPicPr>
          <p:cNvPr id="115" name="Google Shape;115;p23"/>
          <p:cNvPicPr preferRelativeResize="0"/>
          <p:nvPr/>
        </p:nvPicPr>
        <p:blipFill>
          <a:blip r:embed="rId3">
            <a:alphaModFix/>
          </a:blip>
          <a:stretch>
            <a:fillRect/>
          </a:stretch>
        </p:blipFill>
        <p:spPr>
          <a:xfrm>
            <a:off x="1262500" y="661575"/>
            <a:ext cx="5800725" cy="685800"/>
          </a:xfrm>
          <a:prstGeom prst="rect">
            <a:avLst/>
          </a:prstGeom>
          <a:noFill/>
          <a:ln>
            <a:noFill/>
          </a:ln>
        </p:spPr>
      </p:pic>
      <p:pic>
        <p:nvPicPr>
          <p:cNvPr id="116" name="Google Shape;116;p23"/>
          <p:cNvPicPr preferRelativeResize="0"/>
          <p:nvPr/>
        </p:nvPicPr>
        <p:blipFill>
          <a:blip r:embed="rId4">
            <a:alphaModFix/>
          </a:blip>
          <a:stretch>
            <a:fillRect/>
          </a:stretch>
        </p:blipFill>
        <p:spPr>
          <a:xfrm>
            <a:off x="1281538" y="2040238"/>
            <a:ext cx="5762625" cy="790575"/>
          </a:xfrm>
          <a:prstGeom prst="rect">
            <a:avLst/>
          </a:prstGeom>
          <a:noFill/>
          <a:ln>
            <a:noFill/>
          </a:ln>
        </p:spPr>
      </p:pic>
      <p:pic>
        <p:nvPicPr>
          <p:cNvPr id="117" name="Google Shape;117;p23"/>
          <p:cNvPicPr preferRelativeResize="0"/>
          <p:nvPr/>
        </p:nvPicPr>
        <p:blipFill>
          <a:blip r:embed="rId5">
            <a:alphaModFix/>
          </a:blip>
          <a:stretch>
            <a:fillRect/>
          </a:stretch>
        </p:blipFill>
        <p:spPr>
          <a:xfrm>
            <a:off x="1291063" y="4009775"/>
            <a:ext cx="6810375" cy="628650"/>
          </a:xfrm>
          <a:prstGeom prst="rect">
            <a:avLst/>
          </a:prstGeom>
          <a:noFill/>
          <a:ln>
            <a:noFill/>
          </a:ln>
        </p:spPr>
      </p:pic>
      <p:pic>
        <p:nvPicPr>
          <p:cNvPr id="118" name="Google Shape;118;p23"/>
          <p:cNvPicPr preferRelativeResize="0"/>
          <p:nvPr/>
        </p:nvPicPr>
        <p:blipFill>
          <a:blip r:embed="rId6">
            <a:alphaModFix/>
          </a:blip>
          <a:stretch>
            <a:fillRect/>
          </a:stretch>
        </p:blipFill>
        <p:spPr>
          <a:xfrm>
            <a:off x="1291075" y="2995925"/>
            <a:ext cx="6324600" cy="80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311700" y="85675"/>
            <a:ext cx="8520600" cy="49395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lang="en">
                <a:solidFill>
                  <a:schemeClr val="dk1"/>
                </a:solidFill>
              </a:rPr>
              <a:t>Changing Data types and Creating a new column</a:t>
            </a:r>
            <a:endParaRPr>
              <a:solidFill>
                <a:schemeClr val="dk1"/>
              </a:solidFill>
            </a:endParaRPr>
          </a:p>
          <a:p>
            <a:pPr indent="0" lvl="0" marL="0" rtl="0" algn="l">
              <a:spcBef>
                <a:spcPts val="3000"/>
              </a:spcBef>
              <a:spcAft>
                <a:spcPts val="0"/>
              </a:spcAft>
              <a:buNone/>
            </a:pPr>
            <a:r>
              <a:t/>
            </a:r>
            <a:endParaRPr>
              <a:solidFill>
                <a:schemeClr val="dk1"/>
              </a:solidFill>
            </a:endParaRPr>
          </a:p>
          <a:p>
            <a:pPr indent="0" lvl="0" marL="914400" rtl="0" algn="l">
              <a:spcBef>
                <a:spcPts val="3000"/>
              </a:spcBef>
              <a:spcAft>
                <a:spcPts val="0"/>
              </a:spcAft>
              <a:buNone/>
            </a:pPr>
            <a:r>
              <a:t/>
            </a:r>
            <a:endParaRPr>
              <a:solidFill>
                <a:schemeClr val="dk1"/>
              </a:solidFill>
            </a:endParaRPr>
          </a:p>
          <a:p>
            <a:pPr indent="0" lvl="0" marL="914400" rtl="0" algn="l">
              <a:spcBef>
                <a:spcPts val="3000"/>
              </a:spcBef>
              <a:spcAft>
                <a:spcPts val="0"/>
              </a:spcAft>
              <a:buNone/>
            </a:pPr>
            <a:r>
              <a:t/>
            </a:r>
            <a:endParaRPr>
              <a:solidFill>
                <a:schemeClr val="dk1"/>
              </a:solidFill>
            </a:endParaRPr>
          </a:p>
          <a:p>
            <a:pPr indent="0" lvl="0" marL="914400" rtl="0" algn="l">
              <a:spcBef>
                <a:spcPts val="3000"/>
              </a:spcBef>
              <a:spcAft>
                <a:spcPts val="3000"/>
              </a:spcAft>
              <a:buNone/>
            </a:pPr>
            <a:r>
              <a:t/>
            </a:r>
            <a:endParaRPr>
              <a:solidFill>
                <a:schemeClr val="dk1"/>
              </a:solidFill>
            </a:endParaRPr>
          </a:p>
        </p:txBody>
      </p:sp>
      <p:pic>
        <p:nvPicPr>
          <p:cNvPr id="124" name="Google Shape;124;p24"/>
          <p:cNvPicPr preferRelativeResize="0"/>
          <p:nvPr/>
        </p:nvPicPr>
        <p:blipFill>
          <a:blip r:embed="rId3">
            <a:alphaModFix/>
          </a:blip>
          <a:stretch>
            <a:fillRect/>
          </a:stretch>
        </p:blipFill>
        <p:spPr>
          <a:xfrm>
            <a:off x="1354325" y="569850"/>
            <a:ext cx="5927974" cy="433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 type="body"/>
          </p:nvPr>
        </p:nvSpPr>
        <p:spPr>
          <a:xfrm>
            <a:off x="311700" y="161875"/>
            <a:ext cx="8520600" cy="46782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lang="en">
                <a:solidFill>
                  <a:schemeClr val="dk1"/>
                </a:solidFill>
              </a:rPr>
              <a:t>Transformations</a:t>
            </a:r>
            <a:endParaRPr/>
          </a:p>
        </p:txBody>
      </p:sp>
      <p:pic>
        <p:nvPicPr>
          <p:cNvPr id="130" name="Google Shape;130;p25"/>
          <p:cNvPicPr preferRelativeResize="0"/>
          <p:nvPr/>
        </p:nvPicPr>
        <p:blipFill>
          <a:blip r:embed="rId3">
            <a:alphaModFix/>
          </a:blip>
          <a:stretch>
            <a:fillRect/>
          </a:stretch>
        </p:blipFill>
        <p:spPr>
          <a:xfrm>
            <a:off x="1028700" y="740075"/>
            <a:ext cx="7803599" cy="372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500"/>
              </a:spcAft>
              <a:buNone/>
            </a:pPr>
            <a:r>
              <a:rPr b="1" lang="en" sz="2000"/>
              <a:t>3. </a:t>
            </a:r>
            <a:r>
              <a:rPr b="1" lang="en" sz="2000"/>
              <a:t>EDA:</a:t>
            </a:r>
            <a:r>
              <a:rPr lang="en" sz="2000"/>
              <a:t> Using plots to find relations between the features.</a:t>
            </a:r>
            <a:endParaRPr sz="2000"/>
          </a:p>
        </p:txBody>
      </p:sp>
      <p:sp>
        <p:nvSpPr>
          <p:cNvPr id="136" name="Google Shape;136;p26"/>
          <p:cNvSpPr txBox="1"/>
          <p:nvPr>
            <p:ph idx="1" type="body"/>
          </p:nvPr>
        </p:nvSpPr>
        <p:spPr>
          <a:xfrm>
            <a:off x="245100" y="629075"/>
            <a:ext cx="8520600" cy="4262700"/>
          </a:xfrm>
          <a:prstGeom prst="rect">
            <a:avLst/>
          </a:prstGeom>
        </p:spPr>
        <p:txBody>
          <a:bodyPr anchorCtr="0" anchor="t" bIns="91425" lIns="91425" spcFirstLastPara="1" rIns="91425" wrap="square" tIns="91425">
            <a:normAutofit/>
          </a:bodyPr>
          <a:lstStyle/>
          <a:p>
            <a:pPr indent="-295275" lvl="1" marL="914400" rtl="0" algn="l">
              <a:spcBef>
                <a:spcPts val="2400"/>
              </a:spcBef>
              <a:spcAft>
                <a:spcPts val="0"/>
              </a:spcAft>
              <a:buClr>
                <a:schemeClr val="dk1"/>
              </a:buClr>
              <a:buSzPts val="1050"/>
              <a:buChar char="○"/>
            </a:pPr>
            <a:r>
              <a:rPr lang="en" sz="1050">
                <a:solidFill>
                  <a:schemeClr val="dk1"/>
                </a:solidFill>
              </a:rPr>
              <a:t>What are the Correlation between different features?</a:t>
            </a:r>
            <a:endParaRPr/>
          </a:p>
        </p:txBody>
      </p:sp>
      <p:pic>
        <p:nvPicPr>
          <p:cNvPr id="137" name="Google Shape;137;p26"/>
          <p:cNvPicPr preferRelativeResize="0"/>
          <p:nvPr/>
        </p:nvPicPr>
        <p:blipFill>
          <a:blip r:embed="rId3">
            <a:alphaModFix/>
          </a:blip>
          <a:stretch>
            <a:fillRect/>
          </a:stretch>
        </p:blipFill>
        <p:spPr>
          <a:xfrm>
            <a:off x="457900" y="1028700"/>
            <a:ext cx="7386876" cy="396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 type="body"/>
          </p:nvPr>
        </p:nvSpPr>
        <p:spPr>
          <a:xfrm>
            <a:off x="311700" y="161875"/>
            <a:ext cx="8621100" cy="47448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b="1" lang="en">
                <a:solidFill>
                  <a:schemeClr val="dk1"/>
                </a:solidFill>
              </a:rPr>
              <a:t>New York AirBnb Map</a:t>
            </a:r>
            <a:endParaRPr b="1">
              <a:solidFill>
                <a:schemeClr val="dk1"/>
              </a:solidFill>
            </a:endParaRPr>
          </a:p>
          <a:p>
            <a:pPr indent="0" lvl="0" marL="0" rtl="0" algn="l">
              <a:spcBef>
                <a:spcPts val="3000"/>
              </a:spcBef>
              <a:spcAft>
                <a:spcPts val="1200"/>
              </a:spcAft>
              <a:buNone/>
            </a:pPr>
            <a:r>
              <a:t/>
            </a:r>
            <a:endParaRPr/>
          </a:p>
        </p:txBody>
      </p:sp>
      <p:pic>
        <p:nvPicPr>
          <p:cNvPr id="143" name="Google Shape;143;p27"/>
          <p:cNvPicPr preferRelativeResize="0"/>
          <p:nvPr/>
        </p:nvPicPr>
        <p:blipFill>
          <a:blip r:embed="rId3">
            <a:alphaModFix/>
          </a:blip>
          <a:stretch>
            <a:fillRect/>
          </a:stretch>
        </p:blipFill>
        <p:spPr>
          <a:xfrm>
            <a:off x="432000" y="666075"/>
            <a:ext cx="8280000" cy="4477425"/>
          </a:xfrm>
          <a:prstGeom prst="rect">
            <a:avLst/>
          </a:prstGeom>
          <a:noFill/>
          <a:ln>
            <a:noFill/>
          </a:ln>
        </p:spPr>
      </p:pic>
      <p:pic>
        <p:nvPicPr>
          <p:cNvPr id="144" name="Google Shape;144;p27"/>
          <p:cNvPicPr preferRelativeResize="0"/>
          <p:nvPr/>
        </p:nvPicPr>
        <p:blipFill>
          <a:blip r:embed="rId4">
            <a:alphaModFix/>
          </a:blip>
          <a:stretch>
            <a:fillRect/>
          </a:stretch>
        </p:blipFill>
        <p:spPr>
          <a:xfrm>
            <a:off x="1131050" y="865875"/>
            <a:ext cx="2943724" cy="203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 type="body"/>
          </p:nvPr>
        </p:nvSpPr>
        <p:spPr>
          <a:xfrm>
            <a:off x="311700" y="168175"/>
            <a:ext cx="8520600" cy="4905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lang="en">
                <a:solidFill>
                  <a:schemeClr val="dk1"/>
                </a:solidFill>
              </a:rPr>
              <a:t>Word Cloud Neighbourhood</a:t>
            </a:r>
            <a:endParaRPr/>
          </a:p>
        </p:txBody>
      </p:sp>
      <p:pic>
        <p:nvPicPr>
          <p:cNvPr id="150" name="Google Shape;150;p28"/>
          <p:cNvPicPr preferRelativeResize="0"/>
          <p:nvPr/>
        </p:nvPicPr>
        <p:blipFill>
          <a:blip r:embed="rId3">
            <a:alphaModFix/>
          </a:blip>
          <a:stretch>
            <a:fillRect/>
          </a:stretch>
        </p:blipFill>
        <p:spPr>
          <a:xfrm>
            <a:off x="1181100" y="658675"/>
            <a:ext cx="7341263" cy="4180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311700" y="85675"/>
            <a:ext cx="8520600" cy="4323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lang="en">
                <a:solidFill>
                  <a:schemeClr val="dk1"/>
                </a:solidFill>
              </a:rPr>
              <a:t>Map per Neighbourhood </a:t>
            </a:r>
            <a:endParaRPr/>
          </a:p>
        </p:txBody>
      </p:sp>
      <p:pic>
        <p:nvPicPr>
          <p:cNvPr id="156" name="Google Shape;156;p29"/>
          <p:cNvPicPr preferRelativeResize="0"/>
          <p:nvPr/>
        </p:nvPicPr>
        <p:blipFill>
          <a:blip r:embed="rId3">
            <a:alphaModFix/>
          </a:blip>
          <a:stretch>
            <a:fillRect/>
          </a:stretch>
        </p:blipFill>
        <p:spPr>
          <a:xfrm>
            <a:off x="152400" y="441775"/>
            <a:ext cx="8839201" cy="2267025"/>
          </a:xfrm>
          <a:prstGeom prst="rect">
            <a:avLst/>
          </a:prstGeom>
          <a:noFill/>
          <a:ln>
            <a:noFill/>
          </a:ln>
        </p:spPr>
      </p:pic>
      <p:pic>
        <p:nvPicPr>
          <p:cNvPr id="157" name="Google Shape;157;p29"/>
          <p:cNvPicPr preferRelativeResize="0"/>
          <p:nvPr/>
        </p:nvPicPr>
        <p:blipFill rotWithShape="1">
          <a:blip r:embed="rId4">
            <a:alphaModFix/>
          </a:blip>
          <a:srcRect b="-11731" l="0" r="0" t="0"/>
          <a:stretch/>
        </p:blipFill>
        <p:spPr>
          <a:xfrm>
            <a:off x="120150" y="2674700"/>
            <a:ext cx="9144001" cy="2436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0"/>
          <p:cNvPicPr preferRelativeResize="0"/>
          <p:nvPr/>
        </p:nvPicPr>
        <p:blipFill>
          <a:blip r:embed="rId3">
            <a:alphaModFix/>
          </a:blip>
          <a:stretch>
            <a:fillRect/>
          </a:stretch>
        </p:blipFill>
        <p:spPr>
          <a:xfrm>
            <a:off x="152400" y="152400"/>
            <a:ext cx="8839201" cy="2605604"/>
          </a:xfrm>
          <a:prstGeom prst="rect">
            <a:avLst/>
          </a:prstGeom>
          <a:noFill/>
          <a:ln>
            <a:noFill/>
          </a:ln>
        </p:spPr>
      </p:pic>
      <p:pic>
        <p:nvPicPr>
          <p:cNvPr id="163" name="Google Shape;163;p30"/>
          <p:cNvPicPr preferRelativeResize="0"/>
          <p:nvPr/>
        </p:nvPicPr>
        <p:blipFill>
          <a:blip r:embed="rId4">
            <a:alphaModFix/>
          </a:blip>
          <a:stretch>
            <a:fillRect/>
          </a:stretch>
        </p:blipFill>
        <p:spPr>
          <a:xfrm>
            <a:off x="152400" y="2692675"/>
            <a:ext cx="8933376" cy="2298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1"/>
          <p:cNvPicPr preferRelativeResize="0"/>
          <p:nvPr/>
        </p:nvPicPr>
        <p:blipFill>
          <a:blip r:embed="rId3">
            <a:alphaModFix/>
          </a:blip>
          <a:stretch>
            <a:fillRect/>
          </a:stretch>
        </p:blipFill>
        <p:spPr>
          <a:xfrm>
            <a:off x="152400" y="152400"/>
            <a:ext cx="8839201" cy="316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52400" y="1613350"/>
            <a:ext cx="8839200" cy="3530150"/>
          </a:xfrm>
          <a:prstGeom prst="rect">
            <a:avLst/>
          </a:prstGeom>
          <a:noFill/>
          <a:ln>
            <a:noFill/>
          </a:ln>
        </p:spPr>
      </p:pic>
      <p:sp>
        <p:nvSpPr>
          <p:cNvPr id="62" name="Google Shape;62;p14"/>
          <p:cNvSpPr txBox="1"/>
          <p:nvPr/>
        </p:nvSpPr>
        <p:spPr>
          <a:xfrm>
            <a:off x="435000" y="377450"/>
            <a:ext cx="8274000" cy="1131300"/>
          </a:xfrm>
          <a:prstGeom prst="rect">
            <a:avLst/>
          </a:prstGeom>
          <a:noFill/>
          <a:ln>
            <a:noFill/>
          </a:ln>
        </p:spPr>
        <p:txBody>
          <a:bodyPr anchorCtr="0" anchor="t" bIns="91425" lIns="91425" spcFirstLastPara="1" rIns="91425" wrap="square" tIns="91425">
            <a:spAutoFit/>
          </a:bodyPr>
          <a:lstStyle/>
          <a:p>
            <a:pPr indent="0" lvl="0" marL="0" rtl="0" algn="l">
              <a:lnSpc>
                <a:spcPct val="137500"/>
              </a:lnSpc>
              <a:spcBef>
                <a:spcPts val="6000"/>
              </a:spcBef>
              <a:spcAft>
                <a:spcPts val="600"/>
              </a:spcAft>
              <a:buNone/>
            </a:pPr>
            <a:r>
              <a:rPr lang="en" sz="1200">
                <a:solidFill>
                  <a:srgbClr val="222222"/>
                </a:solidFill>
              </a:rPr>
              <a:t>Airbnb was born in 2007 when two Hosts welcomed three guests to their San Francisco home, and has since grown to 4 million Hosts who have welcomed more than 1 billion guest arrivals in almost every country across the globe. Every day, Hosts offer unique stays and one-of-a-kind activities that make it possible for guests to experience the world in a more authentic, connected way.</a:t>
            </a:r>
            <a:endParaRPr sz="120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idx="1" type="body"/>
          </p:nvPr>
        </p:nvSpPr>
        <p:spPr>
          <a:xfrm>
            <a:off x="328675" y="115275"/>
            <a:ext cx="8520600" cy="47841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b="1" lang="en">
                <a:solidFill>
                  <a:schemeClr val="dk1"/>
                </a:solidFill>
              </a:rPr>
              <a:t>Listings per Neighbourhood Group and Room Type.</a:t>
            </a:r>
            <a:endParaRPr b="1"/>
          </a:p>
        </p:txBody>
      </p:sp>
      <p:pic>
        <p:nvPicPr>
          <p:cNvPr id="174" name="Google Shape;174;p32"/>
          <p:cNvPicPr preferRelativeResize="0"/>
          <p:nvPr/>
        </p:nvPicPr>
        <p:blipFill>
          <a:blip r:embed="rId3">
            <a:alphaModFix/>
          </a:blip>
          <a:stretch>
            <a:fillRect/>
          </a:stretch>
        </p:blipFill>
        <p:spPr>
          <a:xfrm>
            <a:off x="3896400" y="784475"/>
            <a:ext cx="5153751" cy="3966775"/>
          </a:xfrm>
          <a:prstGeom prst="rect">
            <a:avLst/>
          </a:prstGeom>
          <a:noFill/>
          <a:ln>
            <a:noFill/>
          </a:ln>
        </p:spPr>
      </p:pic>
      <p:pic>
        <p:nvPicPr>
          <p:cNvPr id="175" name="Google Shape;175;p32"/>
          <p:cNvPicPr preferRelativeResize="0"/>
          <p:nvPr/>
        </p:nvPicPr>
        <p:blipFill>
          <a:blip r:embed="rId4">
            <a:alphaModFix/>
          </a:blip>
          <a:stretch>
            <a:fillRect/>
          </a:stretch>
        </p:blipFill>
        <p:spPr>
          <a:xfrm>
            <a:off x="128475" y="1124900"/>
            <a:ext cx="3672401" cy="3010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idx="1" type="body"/>
          </p:nvPr>
        </p:nvSpPr>
        <p:spPr>
          <a:xfrm>
            <a:off x="311700" y="161875"/>
            <a:ext cx="8520600" cy="34164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b="1" lang="en">
                <a:solidFill>
                  <a:schemeClr val="dk1"/>
                </a:solidFill>
              </a:rPr>
              <a:t>Listings per Neighbourhood Group and Year</a:t>
            </a:r>
            <a:endParaRPr b="1"/>
          </a:p>
        </p:txBody>
      </p:sp>
      <p:pic>
        <p:nvPicPr>
          <p:cNvPr id="181" name="Google Shape;181;p33"/>
          <p:cNvPicPr preferRelativeResize="0"/>
          <p:nvPr/>
        </p:nvPicPr>
        <p:blipFill>
          <a:blip r:embed="rId3">
            <a:alphaModFix/>
          </a:blip>
          <a:stretch>
            <a:fillRect/>
          </a:stretch>
        </p:blipFill>
        <p:spPr>
          <a:xfrm>
            <a:off x="3944575" y="710475"/>
            <a:ext cx="5165701" cy="4071774"/>
          </a:xfrm>
          <a:prstGeom prst="rect">
            <a:avLst/>
          </a:prstGeom>
          <a:noFill/>
          <a:ln>
            <a:noFill/>
          </a:ln>
        </p:spPr>
      </p:pic>
      <p:pic>
        <p:nvPicPr>
          <p:cNvPr id="182" name="Google Shape;182;p33"/>
          <p:cNvPicPr preferRelativeResize="0"/>
          <p:nvPr/>
        </p:nvPicPr>
        <p:blipFill>
          <a:blip r:embed="rId4">
            <a:alphaModFix/>
          </a:blip>
          <a:stretch>
            <a:fillRect/>
          </a:stretch>
        </p:blipFill>
        <p:spPr>
          <a:xfrm>
            <a:off x="66600" y="1028700"/>
            <a:ext cx="3821400" cy="309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159300" y="-12175"/>
            <a:ext cx="8520600" cy="5727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2400"/>
              </a:spcBef>
              <a:spcAft>
                <a:spcPts val="0"/>
              </a:spcAft>
              <a:buSzPts val="1400"/>
              <a:buChar char="○"/>
            </a:pPr>
            <a:r>
              <a:rPr b="1" lang="en" sz="1400"/>
              <a:t>Differences Between Neighbourhood Group and Room Type</a:t>
            </a:r>
            <a:endParaRPr b="1" sz="1400"/>
          </a:p>
          <a:p>
            <a:pPr indent="0" lvl="0" marL="0" rtl="0" algn="l">
              <a:spcBef>
                <a:spcPts val="3000"/>
              </a:spcBef>
              <a:spcAft>
                <a:spcPts val="0"/>
              </a:spcAft>
              <a:buNone/>
            </a:pPr>
            <a:r>
              <a:t/>
            </a:r>
            <a:endParaRPr/>
          </a:p>
        </p:txBody>
      </p:sp>
      <p:pic>
        <p:nvPicPr>
          <p:cNvPr id="188" name="Google Shape;188;p34"/>
          <p:cNvPicPr preferRelativeResize="0"/>
          <p:nvPr/>
        </p:nvPicPr>
        <p:blipFill>
          <a:blip r:embed="rId3">
            <a:alphaModFix/>
          </a:blip>
          <a:stretch>
            <a:fillRect/>
          </a:stretch>
        </p:blipFill>
        <p:spPr>
          <a:xfrm>
            <a:off x="159300" y="633450"/>
            <a:ext cx="8876976" cy="44110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idx="1" type="body"/>
          </p:nvPr>
        </p:nvSpPr>
        <p:spPr>
          <a:xfrm>
            <a:off x="311700" y="161875"/>
            <a:ext cx="8520600" cy="4227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b="1" lang="en">
                <a:solidFill>
                  <a:schemeClr val="dk1"/>
                </a:solidFill>
              </a:rPr>
              <a:t>Listings per Availability_365 (Fully / partially Booked)</a:t>
            </a:r>
            <a:endParaRPr b="1"/>
          </a:p>
        </p:txBody>
      </p:sp>
      <p:pic>
        <p:nvPicPr>
          <p:cNvPr id="194" name="Google Shape;194;p35"/>
          <p:cNvPicPr preferRelativeResize="0"/>
          <p:nvPr/>
        </p:nvPicPr>
        <p:blipFill>
          <a:blip r:embed="rId3">
            <a:alphaModFix/>
          </a:blip>
          <a:stretch>
            <a:fillRect/>
          </a:stretch>
        </p:blipFill>
        <p:spPr>
          <a:xfrm>
            <a:off x="691288" y="619125"/>
            <a:ext cx="6542224" cy="3905250"/>
          </a:xfrm>
          <a:prstGeom prst="rect">
            <a:avLst/>
          </a:prstGeom>
          <a:noFill/>
          <a:ln>
            <a:noFill/>
          </a:ln>
        </p:spPr>
      </p:pic>
      <p:pic>
        <p:nvPicPr>
          <p:cNvPr id="195" name="Google Shape;195;p35"/>
          <p:cNvPicPr preferRelativeResize="0"/>
          <p:nvPr/>
        </p:nvPicPr>
        <p:blipFill>
          <a:blip r:embed="rId4">
            <a:alphaModFix/>
          </a:blip>
          <a:stretch>
            <a:fillRect/>
          </a:stretch>
        </p:blipFill>
        <p:spPr>
          <a:xfrm>
            <a:off x="5211243" y="981250"/>
            <a:ext cx="3903483" cy="273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idx="1" type="body"/>
          </p:nvPr>
        </p:nvSpPr>
        <p:spPr>
          <a:xfrm>
            <a:off x="311700" y="161875"/>
            <a:ext cx="8520600" cy="34164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b="1" lang="en">
                <a:solidFill>
                  <a:schemeClr val="dk1"/>
                </a:solidFill>
              </a:rPr>
              <a:t>Fully Booked Listings per Neighbourhood Group and Room Type</a:t>
            </a:r>
            <a:endParaRPr b="1"/>
          </a:p>
        </p:txBody>
      </p:sp>
      <p:pic>
        <p:nvPicPr>
          <p:cNvPr id="201" name="Google Shape;201;p36"/>
          <p:cNvPicPr preferRelativeResize="0"/>
          <p:nvPr/>
        </p:nvPicPr>
        <p:blipFill>
          <a:blip r:embed="rId3">
            <a:alphaModFix/>
          </a:blip>
          <a:stretch>
            <a:fillRect/>
          </a:stretch>
        </p:blipFill>
        <p:spPr>
          <a:xfrm>
            <a:off x="594125" y="880676"/>
            <a:ext cx="4037275" cy="3164550"/>
          </a:xfrm>
          <a:prstGeom prst="rect">
            <a:avLst/>
          </a:prstGeom>
          <a:noFill/>
          <a:ln>
            <a:noFill/>
          </a:ln>
        </p:spPr>
      </p:pic>
      <p:pic>
        <p:nvPicPr>
          <p:cNvPr id="202" name="Google Shape;202;p36"/>
          <p:cNvPicPr preferRelativeResize="0"/>
          <p:nvPr/>
        </p:nvPicPr>
        <p:blipFill>
          <a:blip r:embed="rId4">
            <a:alphaModFix/>
          </a:blip>
          <a:stretch>
            <a:fillRect/>
          </a:stretch>
        </p:blipFill>
        <p:spPr>
          <a:xfrm>
            <a:off x="4871150" y="880675"/>
            <a:ext cx="4037301" cy="3164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idx="1" type="body"/>
          </p:nvPr>
        </p:nvSpPr>
        <p:spPr>
          <a:xfrm>
            <a:off x="311700" y="85675"/>
            <a:ext cx="8520600" cy="5508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lang="en">
                <a:solidFill>
                  <a:schemeClr val="dk1"/>
                </a:solidFill>
              </a:rPr>
              <a:t>Average Price of Neighbourhood Group per Year</a:t>
            </a:r>
            <a:endParaRPr/>
          </a:p>
        </p:txBody>
      </p:sp>
      <p:pic>
        <p:nvPicPr>
          <p:cNvPr id="208" name="Google Shape;208;p37"/>
          <p:cNvPicPr preferRelativeResize="0"/>
          <p:nvPr/>
        </p:nvPicPr>
        <p:blipFill>
          <a:blip r:embed="rId3">
            <a:alphaModFix/>
          </a:blip>
          <a:stretch>
            <a:fillRect/>
          </a:stretch>
        </p:blipFill>
        <p:spPr>
          <a:xfrm>
            <a:off x="1663413" y="679188"/>
            <a:ext cx="5953125" cy="3876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idx="1" type="body"/>
          </p:nvPr>
        </p:nvSpPr>
        <p:spPr>
          <a:xfrm>
            <a:off x="311700" y="85675"/>
            <a:ext cx="8280600" cy="547800"/>
          </a:xfrm>
          <a:prstGeom prst="rect">
            <a:avLst/>
          </a:prstGeom>
        </p:spPr>
        <p:txBody>
          <a:bodyPr anchorCtr="0" anchor="t" bIns="91425" lIns="91425" spcFirstLastPara="1" rIns="91425" wrap="square" tIns="91425">
            <a:noAutofit/>
          </a:bodyPr>
          <a:lstStyle/>
          <a:p>
            <a:pPr indent="-317500" lvl="1" marL="914400" rtl="0" algn="l">
              <a:spcBef>
                <a:spcPts val="2400"/>
              </a:spcBef>
              <a:spcAft>
                <a:spcPts val="0"/>
              </a:spcAft>
              <a:buClr>
                <a:schemeClr val="dk1"/>
              </a:buClr>
              <a:buSzPts val="1400"/>
              <a:buChar char="○"/>
            </a:pPr>
            <a:r>
              <a:rPr lang="en">
                <a:solidFill>
                  <a:schemeClr val="dk1"/>
                </a:solidFill>
              </a:rPr>
              <a:t>Total Price Rental $ per Year</a:t>
            </a:r>
            <a:endParaRPr>
              <a:solidFill>
                <a:schemeClr val="dk1"/>
              </a:solidFill>
            </a:endParaRPr>
          </a:p>
          <a:p>
            <a:pPr indent="0" lvl="0" marL="0" rtl="0" algn="l">
              <a:spcBef>
                <a:spcPts val="3000"/>
              </a:spcBef>
              <a:spcAft>
                <a:spcPts val="1200"/>
              </a:spcAft>
              <a:buNone/>
            </a:pPr>
            <a:r>
              <a:t/>
            </a:r>
            <a:endParaRPr/>
          </a:p>
        </p:txBody>
      </p:sp>
      <p:pic>
        <p:nvPicPr>
          <p:cNvPr id="214" name="Google Shape;214;p38"/>
          <p:cNvPicPr preferRelativeResize="0"/>
          <p:nvPr/>
        </p:nvPicPr>
        <p:blipFill>
          <a:blip r:embed="rId3">
            <a:alphaModFix/>
          </a:blip>
          <a:stretch>
            <a:fillRect/>
          </a:stretch>
        </p:blipFill>
        <p:spPr>
          <a:xfrm>
            <a:off x="1403125" y="682275"/>
            <a:ext cx="5753100" cy="3876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idx="1" type="body"/>
          </p:nvPr>
        </p:nvSpPr>
        <p:spPr>
          <a:xfrm>
            <a:off x="311700" y="161875"/>
            <a:ext cx="8520600" cy="548700"/>
          </a:xfrm>
          <a:prstGeom prst="rect">
            <a:avLst/>
          </a:prstGeom>
        </p:spPr>
        <p:txBody>
          <a:bodyPr anchorCtr="0" anchor="t" bIns="91425" lIns="91425" spcFirstLastPara="1" rIns="91425" wrap="square" tIns="91425">
            <a:normAutofit fontScale="25000" lnSpcReduction="20000"/>
          </a:bodyPr>
          <a:lstStyle/>
          <a:p>
            <a:pPr indent="-317500" lvl="1" marL="914400" rtl="0" algn="l">
              <a:spcBef>
                <a:spcPts val="2400"/>
              </a:spcBef>
              <a:spcAft>
                <a:spcPts val="0"/>
              </a:spcAft>
              <a:buClr>
                <a:schemeClr val="dk1"/>
              </a:buClr>
              <a:buSzPct val="100000"/>
              <a:buChar char="○"/>
            </a:pPr>
            <a:r>
              <a:rPr lang="en" sz="5600">
                <a:solidFill>
                  <a:schemeClr val="dk1"/>
                </a:solidFill>
              </a:rPr>
              <a:t>Busiest Host </a:t>
            </a:r>
            <a:endParaRPr sz="5600">
              <a:solidFill>
                <a:schemeClr val="dk1"/>
              </a:solidFill>
            </a:endParaRPr>
          </a:p>
          <a:p>
            <a:pPr indent="0" lvl="0" marL="0" rtl="0" algn="l">
              <a:spcBef>
                <a:spcPts val="3000"/>
              </a:spcBef>
              <a:spcAft>
                <a:spcPts val="1200"/>
              </a:spcAft>
              <a:buNone/>
            </a:pPr>
            <a:r>
              <a:t/>
            </a:r>
            <a:endParaRPr/>
          </a:p>
        </p:txBody>
      </p:sp>
      <p:pic>
        <p:nvPicPr>
          <p:cNvPr id="220" name="Google Shape;220;p39"/>
          <p:cNvPicPr preferRelativeResize="0"/>
          <p:nvPr/>
        </p:nvPicPr>
        <p:blipFill>
          <a:blip r:embed="rId3">
            <a:alphaModFix/>
          </a:blip>
          <a:stretch>
            <a:fillRect/>
          </a:stretch>
        </p:blipFill>
        <p:spPr>
          <a:xfrm>
            <a:off x="1721375" y="710575"/>
            <a:ext cx="5449849" cy="4128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121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500"/>
              </a:spcAft>
              <a:buClr>
                <a:schemeClr val="dk1"/>
              </a:buClr>
              <a:buSzPts val="1100"/>
              <a:buFont typeface="Arial"/>
              <a:buNone/>
            </a:pPr>
            <a:r>
              <a:rPr lang="en" sz="2000"/>
              <a:t>4.   </a:t>
            </a:r>
            <a:r>
              <a:rPr b="1" lang="en" sz="2000"/>
              <a:t>Algorithm (Price Prediction- Regression)</a:t>
            </a:r>
            <a:endParaRPr sz="2000"/>
          </a:p>
        </p:txBody>
      </p:sp>
      <p:pic>
        <p:nvPicPr>
          <p:cNvPr id="226" name="Google Shape;226;p40"/>
          <p:cNvPicPr preferRelativeResize="0"/>
          <p:nvPr/>
        </p:nvPicPr>
        <p:blipFill>
          <a:blip r:embed="rId3">
            <a:alphaModFix/>
          </a:blip>
          <a:stretch>
            <a:fillRect/>
          </a:stretch>
        </p:blipFill>
        <p:spPr>
          <a:xfrm>
            <a:off x="1435723" y="463875"/>
            <a:ext cx="5335400" cy="4509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idx="1" type="body"/>
          </p:nvPr>
        </p:nvSpPr>
        <p:spPr>
          <a:xfrm>
            <a:off x="311700" y="161875"/>
            <a:ext cx="8520600" cy="51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Choose the Best Model and applying parameter Tuning</a:t>
            </a:r>
            <a:endParaRPr sz="1400"/>
          </a:p>
        </p:txBody>
      </p:sp>
      <p:pic>
        <p:nvPicPr>
          <p:cNvPr id="232" name="Google Shape;232;p41"/>
          <p:cNvPicPr preferRelativeResize="0"/>
          <p:nvPr/>
        </p:nvPicPr>
        <p:blipFill>
          <a:blip r:embed="rId3">
            <a:alphaModFix/>
          </a:blip>
          <a:stretch>
            <a:fillRect/>
          </a:stretch>
        </p:blipFill>
        <p:spPr>
          <a:xfrm>
            <a:off x="2205400" y="629075"/>
            <a:ext cx="3626375" cy="4344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45200"/>
            <a:ext cx="8520600" cy="4513500"/>
          </a:xfrm>
          <a:prstGeom prst="rect">
            <a:avLst/>
          </a:prstGeom>
        </p:spPr>
        <p:txBody>
          <a:bodyPr anchorCtr="0" anchor="t" bIns="91425" lIns="91425" spcFirstLastPara="1" rIns="91425" wrap="square" tIns="91425">
            <a:normAutofit fontScale="90000"/>
          </a:bodyPr>
          <a:lstStyle/>
          <a:p>
            <a:pPr indent="0" lvl="0" marL="190500" marR="190500" rtl="0" algn="l">
              <a:lnSpc>
                <a:spcPct val="140000"/>
              </a:lnSpc>
              <a:spcBef>
                <a:spcPts val="2400"/>
              </a:spcBef>
              <a:spcAft>
                <a:spcPts val="0"/>
              </a:spcAft>
              <a:buNone/>
            </a:pPr>
            <a:r>
              <a:rPr lang="en" sz="1800"/>
              <a:t>Description of the data:</a:t>
            </a:r>
            <a:endParaRPr sz="1800"/>
          </a:p>
          <a:p>
            <a:pPr indent="0" lvl="0" marL="0" rtl="0" algn="l">
              <a:lnSpc>
                <a:spcPct val="170000"/>
              </a:lnSpc>
              <a:spcBef>
                <a:spcPts val="600"/>
              </a:spcBef>
              <a:spcAft>
                <a:spcPts val="0"/>
              </a:spcAft>
              <a:buNone/>
            </a:pPr>
            <a:r>
              <a:rPr b="1" lang="en" sz="1300"/>
              <a:t>Context:</a:t>
            </a:r>
            <a:endParaRPr b="1" sz="1300"/>
          </a:p>
          <a:p>
            <a:pPr indent="0" lvl="0" marL="457200" rtl="0" algn="l">
              <a:lnSpc>
                <a:spcPct val="170000"/>
              </a:lnSpc>
              <a:spcBef>
                <a:spcPts val="1200"/>
              </a:spcBef>
              <a:spcAft>
                <a:spcPts val="0"/>
              </a:spcAft>
              <a:buNone/>
            </a:pPr>
            <a:r>
              <a:rPr lang="en" sz="1150">
                <a:highlight>
                  <a:srgbClr val="FFFFFF"/>
                </a:highlight>
              </a:rPr>
              <a:t>Since 2008, guests and hosts have used Airbnb to expand on traveling possibilities and present more unique, personalized way of experiencing the world. This dataset describes the listing activity and metrics in NYC, NY for 2019.</a:t>
            </a:r>
            <a:endParaRPr sz="1150">
              <a:solidFill>
                <a:srgbClr val="222222"/>
              </a:solidFill>
            </a:endParaRPr>
          </a:p>
          <a:p>
            <a:pPr indent="0" lvl="0" marL="0" rtl="0" algn="l">
              <a:lnSpc>
                <a:spcPct val="170000"/>
              </a:lnSpc>
              <a:spcBef>
                <a:spcPts val="1200"/>
              </a:spcBef>
              <a:spcAft>
                <a:spcPts val="0"/>
              </a:spcAft>
              <a:buNone/>
            </a:pPr>
            <a:r>
              <a:rPr b="1" lang="en" sz="1300"/>
              <a:t>Content:</a:t>
            </a:r>
            <a:endParaRPr b="1" sz="1300"/>
          </a:p>
          <a:p>
            <a:pPr indent="0" lvl="0" marL="457200" marR="279400" rtl="0" algn="l">
              <a:lnSpc>
                <a:spcPct val="170000"/>
              </a:lnSpc>
              <a:spcBef>
                <a:spcPts val="1200"/>
              </a:spcBef>
              <a:spcAft>
                <a:spcPts val="0"/>
              </a:spcAft>
              <a:buNone/>
            </a:pPr>
            <a:r>
              <a:rPr lang="en" sz="1150"/>
              <a:t>This data file includes all needed information to find out more about hosts, geographical availability, necessary metrics to make predictions and draw conclusions. </a:t>
            </a:r>
            <a:r>
              <a:rPr lang="en" sz="1150">
                <a:highlight>
                  <a:srgbClr val="FFFFFF"/>
                </a:highlight>
              </a:rPr>
              <a:t>It has around 49,000 observations in it with 16 columns and it is a mix between categorical and numeric values.</a:t>
            </a:r>
            <a:endParaRPr sz="1150"/>
          </a:p>
          <a:p>
            <a:pPr indent="0" lvl="0" marL="0" rtl="0" algn="l">
              <a:lnSpc>
                <a:spcPct val="170000"/>
              </a:lnSpc>
              <a:spcBef>
                <a:spcPts val="1200"/>
              </a:spcBef>
              <a:spcAft>
                <a:spcPts val="0"/>
              </a:spcAft>
              <a:buNone/>
            </a:pPr>
            <a:r>
              <a:rPr b="1" lang="en" sz="1300"/>
              <a:t>Acknowledgements:</a:t>
            </a:r>
            <a:endParaRPr b="1" sz="1300"/>
          </a:p>
          <a:p>
            <a:pPr indent="0" lvl="0" marL="457200" marR="279400" rtl="0" algn="l">
              <a:lnSpc>
                <a:spcPct val="170000"/>
              </a:lnSpc>
              <a:spcBef>
                <a:spcPts val="1200"/>
              </a:spcBef>
              <a:spcAft>
                <a:spcPts val="0"/>
              </a:spcAft>
              <a:buNone/>
            </a:pPr>
            <a:r>
              <a:rPr lang="en" sz="1150"/>
              <a:t>This public dataset is part of Airbnb, and the original source can be found on this </a:t>
            </a:r>
            <a:r>
              <a:rPr lang="en" sz="1150">
                <a:solidFill>
                  <a:srgbClr val="008ABC"/>
                </a:solidFill>
                <a:uFill>
                  <a:noFill/>
                </a:uFill>
                <a:hlinkClick r:id="rId3">
                  <a:extLst>
                    <a:ext uri="{A12FA001-AC4F-418D-AE19-62706E023703}">
                      <ahyp:hlinkClr val="tx"/>
                    </a:ext>
                  </a:extLst>
                </a:hlinkClick>
              </a:rPr>
              <a:t>website</a:t>
            </a:r>
            <a:r>
              <a:rPr lang="en" sz="1150"/>
              <a:t>.(http://insideairbnb.com/)</a:t>
            </a:r>
            <a:endParaRPr sz="1150"/>
          </a:p>
          <a:p>
            <a:pPr indent="0" lvl="0" marL="0" rtl="0" algn="l">
              <a:spcBef>
                <a:spcPts val="12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64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000">
                <a:solidFill>
                  <a:schemeClr val="dk2"/>
                </a:solidFill>
              </a:rPr>
              <a:t>5. </a:t>
            </a:r>
            <a:r>
              <a:rPr b="1" lang="en" sz="2000">
                <a:solidFill>
                  <a:schemeClr val="dk2"/>
                </a:solidFill>
              </a:rPr>
              <a:t>Algorithm ( Room Type Prediction - Classification)</a:t>
            </a:r>
            <a:endParaRPr sz="2000"/>
          </a:p>
        </p:txBody>
      </p:sp>
      <p:pic>
        <p:nvPicPr>
          <p:cNvPr id="238" name="Google Shape;238;p42"/>
          <p:cNvPicPr preferRelativeResize="0"/>
          <p:nvPr/>
        </p:nvPicPr>
        <p:blipFill>
          <a:blip r:embed="rId3">
            <a:alphaModFix/>
          </a:blip>
          <a:stretch>
            <a:fillRect/>
          </a:stretch>
        </p:blipFill>
        <p:spPr>
          <a:xfrm>
            <a:off x="1869375" y="666350"/>
            <a:ext cx="4661059" cy="42019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idx="1" type="body"/>
          </p:nvPr>
        </p:nvSpPr>
        <p:spPr>
          <a:xfrm>
            <a:off x="311700" y="85675"/>
            <a:ext cx="8520600" cy="410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5600"/>
              <a:t>Model Selection with default parameters</a:t>
            </a:r>
            <a:endParaRPr sz="5600"/>
          </a:p>
          <a:p>
            <a:pPr indent="0" lvl="0" marL="0" rtl="0" algn="l">
              <a:spcBef>
                <a:spcPts val="1200"/>
              </a:spcBef>
              <a:spcAft>
                <a:spcPts val="1200"/>
              </a:spcAft>
              <a:buNone/>
            </a:pPr>
            <a:r>
              <a:t/>
            </a:r>
            <a:endParaRPr/>
          </a:p>
        </p:txBody>
      </p:sp>
      <p:pic>
        <p:nvPicPr>
          <p:cNvPr id="244" name="Google Shape;244;p43"/>
          <p:cNvPicPr preferRelativeResize="0"/>
          <p:nvPr/>
        </p:nvPicPr>
        <p:blipFill>
          <a:blip r:embed="rId3">
            <a:alphaModFix/>
          </a:blip>
          <a:stretch>
            <a:fillRect/>
          </a:stretch>
        </p:blipFill>
        <p:spPr>
          <a:xfrm>
            <a:off x="2368125" y="611175"/>
            <a:ext cx="4407746" cy="43429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idx="1" type="body"/>
          </p:nvPr>
        </p:nvSpPr>
        <p:spPr>
          <a:xfrm>
            <a:off x="311700" y="37975"/>
            <a:ext cx="8520600" cy="39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400"/>
              <a:t>Choose the Best Model and applying parameter Tuning</a:t>
            </a:r>
            <a:endParaRPr/>
          </a:p>
        </p:txBody>
      </p:sp>
      <p:pic>
        <p:nvPicPr>
          <p:cNvPr id="250" name="Google Shape;250;p44"/>
          <p:cNvPicPr preferRelativeResize="0"/>
          <p:nvPr/>
        </p:nvPicPr>
        <p:blipFill>
          <a:blip r:embed="rId3">
            <a:alphaModFix/>
          </a:blip>
          <a:stretch>
            <a:fillRect/>
          </a:stretch>
        </p:blipFill>
        <p:spPr>
          <a:xfrm>
            <a:off x="2874525" y="367100"/>
            <a:ext cx="3527100" cy="4739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idx="1" type="body"/>
          </p:nvPr>
        </p:nvSpPr>
        <p:spPr>
          <a:xfrm>
            <a:off x="311700" y="161875"/>
            <a:ext cx="8520600" cy="47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400"/>
              <a:t>Choose the Best Model and applying parameter Tuning</a:t>
            </a:r>
            <a:endParaRPr/>
          </a:p>
        </p:txBody>
      </p:sp>
      <p:pic>
        <p:nvPicPr>
          <p:cNvPr id="256" name="Google Shape;256;p45"/>
          <p:cNvPicPr preferRelativeResize="0"/>
          <p:nvPr/>
        </p:nvPicPr>
        <p:blipFill>
          <a:blip r:embed="rId3">
            <a:alphaModFix/>
          </a:blip>
          <a:stretch>
            <a:fillRect/>
          </a:stretch>
        </p:blipFill>
        <p:spPr>
          <a:xfrm>
            <a:off x="1950775" y="700075"/>
            <a:ext cx="5897241" cy="42022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idx="1" type="body"/>
          </p:nvPr>
        </p:nvSpPr>
        <p:spPr>
          <a:xfrm>
            <a:off x="311700" y="238075"/>
            <a:ext cx="8520600" cy="51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Metric to evaluate the model</a:t>
            </a:r>
            <a:endParaRPr sz="1400"/>
          </a:p>
        </p:txBody>
      </p:sp>
      <p:pic>
        <p:nvPicPr>
          <p:cNvPr id="262" name="Google Shape;262;p46"/>
          <p:cNvPicPr preferRelativeResize="0"/>
          <p:nvPr/>
        </p:nvPicPr>
        <p:blipFill>
          <a:blip r:embed="rId3">
            <a:alphaModFix/>
          </a:blip>
          <a:stretch>
            <a:fillRect/>
          </a:stretch>
        </p:blipFill>
        <p:spPr>
          <a:xfrm>
            <a:off x="2042600" y="788975"/>
            <a:ext cx="4847474" cy="4083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22025" y="0"/>
            <a:ext cx="8481300" cy="5047200"/>
          </a:xfrm>
          <a:prstGeom prst="rect">
            <a:avLst/>
          </a:prstGeom>
          <a:noFill/>
          <a:ln>
            <a:noFill/>
          </a:ln>
        </p:spPr>
        <p:txBody>
          <a:bodyPr anchorCtr="0" anchor="t" bIns="91425" lIns="91425" spcFirstLastPara="1" rIns="91425" wrap="square" tIns="91425">
            <a:noAutofit/>
          </a:bodyPr>
          <a:lstStyle/>
          <a:p>
            <a:pPr indent="0" lvl="0" marL="190500" marR="190500" rtl="0" algn="l">
              <a:lnSpc>
                <a:spcPct val="140000"/>
              </a:lnSpc>
              <a:spcBef>
                <a:spcPts val="0"/>
              </a:spcBef>
              <a:spcAft>
                <a:spcPts val="0"/>
              </a:spcAft>
              <a:buNone/>
            </a:pPr>
            <a:r>
              <a:rPr lang="en" sz="1800">
                <a:solidFill>
                  <a:schemeClr val="dk1"/>
                </a:solidFill>
              </a:rPr>
              <a:t>Breakdown of this presentation:</a:t>
            </a:r>
            <a:endParaRPr sz="1800">
              <a:solidFill>
                <a:schemeClr val="dk1"/>
              </a:solidFill>
            </a:endParaRPr>
          </a:p>
          <a:p>
            <a:pPr indent="-295275" lvl="0" marL="457200" rtl="0" algn="l">
              <a:lnSpc>
                <a:spcPct val="115000"/>
              </a:lnSpc>
              <a:spcBef>
                <a:spcPts val="1200"/>
              </a:spcBef>
              <a:spcAft>
                <a:spcPts val="0"/>
              </a:spcAft>
              <a:buClr>
                <a:schemeClr val="dk1"/>
              </a:buClr>
              <a:buSzPts val="1050"/>
              <a:buAutoNum type="arabicPeriod"/>
            </a:pPr>
            <a:r>
              <a:rPr b="1" lang="en" sz="1050">
                <a:solidFill>
                  <a:schemeClr val="dk1"/>
                </a:solidFill>
              </a:rPr>
              <a:t>Data Information</a:t>
            </a:r>
            <a:endParaRPr b="1"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Data Dictionary</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Data info / Head</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b="1" lang="en" sz="1050">
                <a:solidFill>
                  <a:schemeClr val="dk1"/>
                </a:solidFill>
              </a:rPr>
              <a:t>Data Cleaning:</a:t>
            </a:r>
            <a:endParaRPr b="1"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Dropping duplicates, </a:t>
            </a:r>
            <a:r>
              <a:rPr lang="en" sz="1050">
                <a:solidFill>
                  <a:schemeClr val="dk1"/>
                </a:solidFill>
              </a:rPr>
              <a:t>unnecessary</a:t>
            </a:r>
            <a:r>
              <a:rPr lang="en" sz="1050">
                <a:solidFill>
                  <a:schemeClr val="dk1"/>
                </a:solidFill>
              </a:rPr>
              <a:t> values</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Creating a new columns</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Missing Values Summary</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Remove less than 5% missing values from the dataset</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Impute missing values</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Changing Data types and creating a new column</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Transformations</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b="1" lang="en" sz="1050">
                <a:solidFill>
                  <a:schemeClr val="dk1"/>
                </a:solidFill>
              </a:rPr>
              <a:t>EDA</a:t>
            </a:r>
            <a:r>
              <a:rPr b="1" lang="en" sz="1050">
                <a:solidFill>
                  <a:schemeClr val="dk1"/>
                </a:solidFill>
              </a:rPr>
              <a:t>:</a:t>
            </a:r>
            <a:r>
              <a:rPr lang="en" sz="1050">
                <a:solidFill>
                  <a:schemeClr val="dk1"/>
                </a:solidFill>
              </a:rPr>
              <a:t> Using plots to find relations between the features.</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Correlation between different features</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New York AirBnb Map</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Word Cloud Neighbourhood </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Map per Neighbourhood </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Listings per Neighbourhood Group and Room Type</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Listings per Neighbourhood Group and Year</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Differences Between Neighbourhood Group and Room Type</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Listings per Availability_365 (Fully / partially Booked)</a:t>
            </a:r>
            <a:endParaRPr sz="1050">
              <a:solidFill>
                <a:schemeClr val="dk2"/>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Fully Booked Listings per Neighbourhood Group and Room Type</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Average Price of Neighbourhood Group per Year</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Total Rentals $ per Year</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Busiest Host </a:t>
            </a:r>
            <a:endParaRPr sz="1050">
              <a:solidFill>
                <a:schemeClr val="dk1"/>
              </a:solidFill>
            </a:endParaRPr>
          </a:p>
          <a:p>
            <a:pPr indent="0" lvl="0" marL="914400" rtl="0" algn="l">
              <a:lnSpc>
                <a:spcPct val="115000"/>
              </a:lnSpc>
              <a:spcBef>
                <a:spcPts val="3000"/>
              </a:spcBef>
              <a:spcAft>
                <a:spcPts val="0"/>
              </a:spcAft>
              <a:buNone/>
            </a:pPr>
            <a:r>
              <a:t/>
            </a:r>
            <a:endParaRPr sz="1050">
              <a:solidFill>
                <a:schemeClr val="dk1"/>
              </a:solidFill>
            </a:endParaRPr>
          </a:p>
          <a:p>
            <a:pPr indent="0" lvl="0" marL="457200" rtl="0" algn="l">
              <a:lnSpc>
                <a:spcPct val="115000"/>
              </a:lnSpc>
              <a:spcBef>
                <a:spcPts val="3000"/>
              </a:spcBef>
              <a:spcAft>
                <a:spcPts val="0"/>
              </a:spcAft>
              <a:buNone/>
            </a:pPr>
            <a:r>
              <a:t/>
            </a:r>
            <a:endParaRPr sz="1050">
              <a:solidFill>
                <a:schemeClr val="dk1"/>
              </a:solidFill>
            </a:endParaRPr>
          </a:p>
          <a:p>
            <a:pPr indent="0" lvl="0" marL="914400" rtl="0" algn="l">
              <a:lnSpc>
                <a:spcPct val="115000"/>
              </a:lnSpc>
              <a:spcBef>
                <a:spcPts val="2400"/>
              </a:spcBef>
              <a:spcAft>
                <a:spcPts val="3000"/>
              </a:spcAft>
              <a:buNone/>
            </a:pPr>
            <a:r>
              <a:t/>
            </a:r>
            <a:endParaRPr sz="10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314275"/>
            <a:ext cx="8520600" cy="4592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050">
                <a:solidFill>
                  <a:schemeClr val="dk1"/>
                </a:solidFill>
              </a:rPr>
              <a:t>4.   </a:t>
            </a:r>
            <a:r>
              <a:rPr b="1" lang="en" sz="1050">
                <a:solidFill>
                  <a:schemeClr val="dk1"/>
                </a:solidFill>
              </a:rPr>
              <a:t>Algorithm (Price Prediction- Regression)</a:t>
            </a:r>
            <a:endParaRPr b="1" sz="1050">
              <a:solidFill>
                <a:schemeClr val="dk1"/>
              </a:solidFill>
            </a:endParaRPr>
          </a:p>
          <a:p>
            <a:pPr indent="-295275" lvl="1" marL="914400" rtl="0" algn="l">
              <a:spcBef>
                <a:spcPts val="1500"/>
              </a:spcBef>
              <a:spcAft>
                <a:spcPts val="0"/>
              </a:spcAft>
              <a:buClr>
                <a:schemeClr val="dk1"/>
              </a:buClr>
              <a:buSzPts val="1050"/>
              <a:buChar char="○"/>
            </a:pPr>
            <a:r>
              <a:rPr lang="en" sz="1050">
                <a:solidFill>
                  <a:schemeClr val="dk1"/>
                </a:solidFill>
              </a:rPr>
              <a:t>BaggingTreesRegression</a:t>
            </a:r>
            <a:endParaRPr sz="1050">
              <a:solidFill>
                <a:schemeClr val="dk1"/>
              </a:solidFill>
            </a:endParaRPr>
          </a:p>
          <a:p>
            <a:pPr indent="-295275" lvl="1" marL="914400" rtl="0" algn="l">
              <a:spcBef>
                <a:spcPts val="0"/>
              </a:spcBef>
              <a:spcAft>
                <a:spcPts val="0"/>
              </a:spcAft>
              <a:buClr>
                <a:schemeClr val="dk1"/>
              </a:buClr>
              <a:buSzPts val="1050"/>
              <a:buChar char="○"/>
            </a:pPr>
            <a:r>
              <a:rPr lang="en" sz="1050">
                <a:solidFill>
                  <a:schemeClr val="dk1"/>
                </a:solidFill>
              </a:rPr>
              <a:t>RandomForestRegression</a:t>
            </a:r>
            <a:endParaRPr sz="1050">
              <a:solidFill>
                <a:schemeClr val="dk1"/>
              </a:solidFill>
            </a:endParaRPr>
          </a:p>
          <a:p>
            <a:pPr indent="-295275" lvl="1" marL="914400" rtl="0" algn="l">
              <a:spcBef>
                <a:spcPts val="0"/>
              </a:spcBef>
              <a:spcAft>
                <a:spcPts val="0"/>
              </a:spcAft>
              <a:buClr>
                <a:schemeClr val="dk1"/>
              </a:buClr>
              <a:buSzPts val="1050"/>
              <a:buChar char="○"/>
            </a:pPr>
            <a:r>
              <a:rPr lang="en" sz="1050">
                <a:solidFill>
                  <a:schemeClr val="dk1"/>
                </a:solidFill>
              </a:rPr>
              <a:t>DecisionTreeRegressor</a:t>
            </a:r>
            <a:endParaRPr sz="1050">
              <a:solidFill>
                <a:schemeClr val="dk1"/>
              </a:solidFill>
            </a:endParaRPr>
          </a:p>
          <a:p>
            <a:pPr indent="-295275" lvl="1" marL="914400" rtl="0" algn="l">
              <a:spcBef>
                <a:spcPts val="0"/>
              </a:spcBef>
              <a:spcAft>
                <a:spcPts val="0"/>
              </a:spcAft>
              <a:buClr>
                <a:schemeClr val="dk1"/>
              </a:buClr>
              <a:buSzPts val="1050"/>
              <a:buChar char="○"/>
            </a:pPr>
            <a:r>
              <a:rPr lang="en" sz="1050">
                <a:solidFill>
                  <a:schemeClr val="dk1"/>
                </a:solidFill>
              </a:rPr>
              <a:t>LinearRegression</a:t>
            </a:r>
            <a:endParaRPr sz="1050">
              <a:solidFill>
                <a:schemeClr val="dk1"/>
              </a:solidFill>
            </a:endParaRPr>
          </a:p>
          <a:p>
            <a:pPr indent="-295275" lvl="1" marL="914400" rtl="0" algn="l">
              <a:spcBef>
                <a:spcPts val="0"/>
              </a:spcBef>
              <a:spcAft>
                <a:spcPts val="0"/>
              </a:spcAft>
              <a:buClr>
                <a:schemeClr val="dk1"/>
              </a:buClr>
              <a:buSzPts val="1050"/>
              <a:buChar char="○"/>
            </a:pPr>
            <a:r>
              <a:rPr lang="en" sz="1050">
                <a:solidFill>
                  <a:schemeClr val="dk1"/>
                </a:solidFill>
              </a:rPr>
              <a:t>XGBRegressor</a:t>
            </a:r>
            <a:endParaRPr sz="1050">
              <a:solidFill>
                <a:schemeClr val="dk1"/>
              </a:solidFill>
            </a:endParaRPr>
          </a:p>
          <a:p>
            <a:pPr indent="0" lvl="0" marL="0" rtl="0" algn="l">
              <a:spcBef>
                <a:spcPts val="3000"/>
              </a:spcBef>
              <a:spcAft>
                <a:spcPts val="0"/>
              </a:spcAft>
              <a:buNone/>
            </a:pPr>
            <a:r>
              <a:rPr lang="en" sz="1050"/>
              <a:t>5.</a:t>
            </a:r>
            <a:r>
              <a:rPr lang="en"/>
              <a:t> </a:t>
            </a:r>
            <a:r>
              <a:rPr b="1" lang="en" sz="1050"/>
              <a:t>Algorithm ( Room Type Prediction - Classification)</a:t>
            </a:r>
            <a:endParaRPr b="1" sz="1050"/>
          </a:p>
          <a:p>
            <a:pPr indent="-295275" lvl="1" marL="914400" rtl="0" algn="l">
              <a:spcBef>
                <a:spcPts val="1200"/>
              </a:spcBef>
              <a:spcAft>
                <a:spcPts val="0"/>
              </a:spcAft>
              <a:buClr>
                <a:schemeClr val="dk1"/>
              </a:buClr>
              <a:buSzPts val="1050"/>
              <a:buChar char="○"/>
            </a:pPr>
            <a:r>
              <a:rPr lang="en" sz="1050">
                <a:solidFill>
                  <a:schemeClr val="dk1"/>
                </a:solidFill>
              </a:rPr>
              <a:t>LogisticRegression</a:t>
            </a:r>
            <a:endParaRPr sz="1050">
              <a:solidFill>
                <a:schemeClr val="dk1"/>
              </a:solidFill>
            </a:endParaRPr>
          </a:p>
          <a:p>
            <a:pPr indent="-295275" lvl="1" marL="914400" rtl="0" algn="l">
              <a:spcBef>
                <a:spcPts val="0"/>
              </a:spcBef>
              <a:spcAft>
                <a:spcPts val="0"/>
              </a:spcAft>
              <a:buClr>
                <a:schemeClr val="dk1"/>
              </a:buClr>
              <a:buSzPts val="1050"/>
              <a:buChar char="○"/>
            </a:pPr>
            <a:r>
              <a:rPr lang="en" sz="1050">
                <a:solidFill>
                  <a:schemeClr val="dk1"/>
                </a:solidFill>
              </a:rPr>
              <a:t>RandomForestClassifier</a:t>
            </a:r>
            <a:endParaRPr sz="1050">
              <a:solidFill>
                <a:schemeClr val="dk1"/>
              </a:solidFill>
            </a:endParaRPr>
          </a:p>
          <a:p>
            <a:pPr indent="-295275" lvl="1" marL="914400" rtl="0" algn="l">
              <a:spcBef>
                <a:spcPts val="0"/>
              </a:spcBef>
              <a:spcAft>
                <a:spcPts val="0"/>
              </a:spcAft>
              <a:buClr>
                <a:schemeClr val="dk1"/>
              </a:buClr>
              <a:buSzPts val="1050"/>
              <a:buChar char="○"/>
            </a:pPr>
            <a:r>
              <a:rPr lang="en" sz="1050">
                <a:solidFill>
                  <a:schemeClr val="dk1"/>
                </a:solidFill>
              </a:rPr>
              <a:t>DecisionTreeClassifier</a:t>
            </a:r>
            <a:endParaRPr sz="1050">
              <a:solidFill>
                <a:schemeClr val="dk1"/>
              </a:solidFill>
            </a:endParaRPr>
          </a:p>
          <a:p>
            <a:pPr indent="-295275" lvl="1" marL="914400" rtl="0" algn="l">
              <a:spcBef>
                <a:spcPts val="0"/>
              </a:spcBef>
              <a:spcAft>
                <a:spcPts val="0"/>
              </a:spcAft>
              <a:buClr>
                <a:schemeClr val="dk1"/>
              </a:buClr>
              <a:buSzPts val="1050"/>
              <a:buChar char="○"/>
            </a:pPr>
            <a:r>
              <a:rPr lang="en" sz="1050">
                <a:solidFill>
                  <a:schemeClr val="dk1"/>
                </a:solidFill>
              </a:rPr>
              <a:t>KneighborsClassifier</a:t>
            </a:r>
            <a:endParaRPr sz="1050">
              <a:solidFill>
                <a:schemeClr val="dk1"/>
              </a:solidFill>
            </a:endParaRPr>
          </a:p>
          <a:p>
            <a:pPr indent="0" lvl="0" marL="0" rtl="0" algn="l">
              <a:spcBef>
                <a:spcPts val="1500"/>
              </a:spcBef>
              <a:spcAft>
                <a:spcPts val="1200"/>
              </a:spcAft>
              <a:buNone/>
            </a:pPr>
            <a:r>
              <a:rPr b="1" lang="en" sz="1050"/>
              <a:t>6.  Conclusions and Recommendations</a:t>
            </a:r>
            <a:endParaRPr b="1" sz="10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208200"/>
            <a:ext cx="8520600" cy="4816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000"/>
              <a:t>1. </a:t>
            </a:r>
            <a:r>
              <a:rPr b="1" lang="en" sz="2000"/>
              <a:t>Data Information</a:t>
            </a:r>
            <a:endParaRPr b="1" sz="2000"/>
          </a:p>
          <a:p>
            <a:pPr indent="-308610" lvl="1" marL="914400" rtl="0" algn="l">
              <a:lnSpc>
                <a:spcPct val="115000"/>
              </a:lnSpc>
              <a:spcBef>
                <a:spcPts val="1500"/>
              </a:spcBef>
              <a:spcAft>
                <a:spcPts val="0"/>
              </a:spcAft>
              <a:buSzPct val="100000"/>
              <a:buChar char="○"/>
            </a:pPr>
            <a:r>
              <a:rPr lang="en" sz="1400"/>
              <a:t>Data Dictionary</a:t>
            </a:r>
            <a:endParaRPr sz="1400"/>
          </a:p>
          <a:p>
            <a:pPr indent="0" lvl="0" marL="0" rtl="0" algn="l">
              <a:lnSpc>
                <a:spcPct val="115000"/>
              </a:lnSpc>
              <a:spcBef>
                <a:spcPts val="1500"/>
              </a:spcBef>
              <a:spcAft>
                <a:spcPts val="0"/>
              </a:spcAft>
              <a:buNone/>
            </a:pPr>
            <a:r>
              <a:t/>
            </a:r>
            <a:endParaRPr sz="1400"/>
          </a:p>
          <a:p>
            <a:pPr indent="0" lvl="0" marL="0" rtl="0" algn="l">
              <a:lnSpc>
                <a:spcPct val="115000"/>
              </a:lnSpc>
              <a:spcBef>
                <a:spcPts val="1500"/>
              </a:spcBef>
              <a:spcAft>
                <a:spcPts val="0"/>
              </a:spcAft>
              <a:buNone/>
            </a:pPr>
            <a:r>
              <a:t/>
            </a:r>
            <a:endParaRPr sz="1400"/>
          </a:p>
          <a:p>
            <a:pPr indent="0" lvl="0" marL="0" rtl="0" algn="l">
              <a:lnSpc>
                <a:spcPct val="115000"/>
              </a:lnSpc>
              <a:spcBef>
                <a:spcPts val="1500"/>
              </a:spcBef>
              <a:spcAft>
                <a:spcPts val="0"/>
              </a:spcAft>
              <a:buNone/>
            </a:pPr>
            <a:r>
              <a:t/>
            </a:r>
            <a:endParaRPr sz="1400"/>
          </a:p>
          <a:p>
            <a:pPr indent="0" lvl="0" marL="0" rtl="0" algn="l">
              <a:lnSpc>
                <a:spcPct val="115000"/>
              </a:lnSpc>
              <a:spcBef>
                <a:spcPts val="1500"/>
              </a:spcBef>
              <a:spcAft>
                <a:spcPts val="0"/>
              </a:spcAft>
              <a:buNone/>
            </a:pPr>
            <a:r>
              <a:t/>
            </a:r>
            <a:endParaRPr sz="1400"/>
          </a:p>
          <a:p>
            <a:pPr indent="0" lvl="0" marL="0" rtl="0" algn="l">
              <a:lnSpc>
                <a:spcPct val="115000"/>
              </a:lnSpc>
              <a:spcBef>
                <a:spcPts val="1500"/>
              </a:spcBef>
              <a:spcAft>
                <a:spcPts val="0"/>
              </a:spcAft>
              <a:buNone/>
            </a:pPr>
            <a:r>
              <a:t/>
            </a:r>
            <a:endParaRPr sz="1400"/>
          </a:p>
          <a:p>
            <a:pPr indent="0" lvl="0" marL="0" rtl="0" algn="l">
              <a:lnSpc>
                <a:spcPct val="115000"/>
              </a:lnSpc>
              <a:spcBef>
                <a:spcPts val="1500"/>
              </a:spcBef>
              <a:spcAft>
                <a:spcPts val="0"/>
              </a:spcAft>
              <a:buNone/>
            </a:pPr>
            <a:r>
              <a:t/>
            </a:r>
            <a:endParaRPr sz="1400"/>
          </a:p>
          <a:p>
            <a:pPr indent="0" lvl="0" marL="0" rtl="0" algn="l">
              <a:lnSpc>
                <a:spcPct val="115000"/>
              </a:lnSpc>
              <a:spcBef>
                <a:spcPts val="1500"/>
              </a:spcBef>
              <a:spcAft>
                <a:spcPts val="0"/>
              </a:spcAft>
              <a:buNone/>
            </a:pPr>
            <a:r>
              <a:t/>
            </a:r>
            <a:endParaRPr sz="1400"/>
          </a:p>
          <a:p>
            <a:pPr indent="0" lvl="0" marL="0" rtl="0" algn="l">
              <a:lnSpc>
                <a:spcPct val="115000"/>
              </a:lnSpc>
              <a:spcBef>
                <a:spcPts val="1500"/>
              </a:spcBef>
              <a:spcAft>
                <a:spcPts val="0"/>
              </a:spcAft>
              <a:buNone/>
            </a:pPr>
            <a:r>
              <a:t/>
            </a:r>
            <a:endParaRPr sz="1400"/>
          </a:p>
          <a:p>
            <a:pPr indent="0" lvl="0" marL="914400" rtl="0" algn="l">
              <a:lnSpc>
                <a:spcPct val="115000"/>
              </a:lnSpc>
              <a:spcBef>
                <a:spcPts val="1500"/>
              </a:spcBef>
              <a:spcAft>
                <a:spcPts val="0"/>
              </a:spcAft>
              <a:buNone/>
            </a:pPr>
            <a:r>
              <a:t/>
            </a:r>
            <a:endParaRPr sz="1400"/>
          </a:p>
          <a:p>
            <a:pPr indent="0" lvl="0" marL="457200" rtl="0" algn="l">
              <a:lnSpc>
                <a:spcPct val="115000"/>
              </a:lnSpc>
              <a:spcBef>
                <a:spcPts val="1500"/>
              </a:spcBef>
              <a:spcAft>
                <a:spcPts val="0"/>
              </a:spcAft>
              <a:buNone/>
            </a:pPr>
            <a:r>
              <a:t/>
            </a:r>
            <a:endParaRPr sz="1400"/>
          </a:p>
          <a:p>
            <a:pPr indent="0" lvl="0" marL="914400" rtl="0" algn="l">
              <a:lnSpc>
                <a:spcPct val="115000"/>
              </a:lnSpc>
              <a:spcBef>
                <a:spcPts val="1500"/>
              </a:spcBef>
              <a:spcAft>
                <a:spcPts val="1500"/>
              </a:spcAft>
              <a:buNone/>
            </a:pPr>
            <a:r>
              <a:t/>
            </a:r>
            <a:endParaRPr sz="1000"/>
          </a:p>
        </p:txBody>
      </p:sp>
      <p:pic>
        <p:nvPicPr>
          <p:cNvPr id="83" name="Google Shape;83;p18"/>
          <p:cNvPicPr preferRelativeResize="0"/>
          <p:nvPr/>
        </p:nvPicPr>
        <p:blipFill>
          <a:blip r:embed="rId3">
            <a:alphaModFix/>
          </a:blip>
          <a:stretch>
            <a:fillRect/>
          </a:stretch>
        </p:blipFill>
        <p:spPr>
          <a:xfrm>
            <a:off x="999100" y="991200"/>
            <a:ext cx="8014974" cy="310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1200"/>
              </a:spcBef>
              <a:spcAft>
                <a:spcPts val="0"/>
              </a:spcAft>
              <a:buClr>
                <a:schemeClr val="dk1"/>
              </a:buClr>
              <a:buSzPts val="1400"/>
              <a:buChar char="○"/>
            </a:pPr>
            <a:r>
              <a:rPr lang="en">
                <a:solidFill>
                  <a:schemeClr val="dk1"/>
                </a:solidFill>
              </a:rPr>
              <a:t>Data Info / Head</a:t>
            </a:r>
            <a:endParaRPr/>
          </a:p>
        </p:txBody>
      </p:sp>
      <p:pic>
        <p:nvPicPr>
          <p:cNvPr id="89" name="Google Shape;89;p19"/>
          <p:cNvPicPr preferRelativeResize="0"/>
          <p:nvPr/>
        </p:nvPicPr>
        <p:blipFill>
          <a:blip r:embed="rId3">
            <a:alphaModFix/>
          </a:blip>
          <a:stretch>
            <a:fillRect/>
          </a:stretch>
        </p:blipFill>
        <p:spPr>
          <a:xfrm>
            <a:off x="118400" y="636450"/>
            <a:ext cx="9025601" cy="438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232925" y="259025"/>
            <a:ext cx="5648125" cy="469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64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500"/>
              </a:spcAft>
              <a:buNone/>
            </a:pPr>
            <a:r>
              <a:rPr b="1" lang="en" sz="2000"/>
              <a:t>2.  </a:t>
            </a:r>
            <a:r>
              <a:rPr b="1" lang="en" sz="2000"/>
              <a:t>Data Cleaning:</a:t>
            </a:r>
            <a:endParaRPr sz="2000"/>
          </a:p>
        </p:txBody>
      </p:sp>
      <p:sp>
        <p:nvSpPr>
          <p:cNvPr id="100" name="Google Shape;100;p21"/>
          <p:cNvSpPr txBox="1"/>
          <p:nvPr>
            <p:ph idx="1" type="body"/>
          </p:nvPr>
        </p:nvSpPr>
        <p:spPr>
          <a:xfrm>
            <a:off x="311700" y="542875"/>
            <a:ext cx="8520600" cy="4467300"/>
          </a:xfrm>
          <a:prstGeom prst="rect">
            <a:avLst/>
          </a:prstGeom>
        </p:spPr>
        <p:txBody>
          <a:bodyPr anchorCtr="0" anchor="t" bIns="91425" lIns="91425" spcFirstLastPara="1" rIns="91425" wrap="square" tIns="91425">
            <a:normAutofit/>
          </a:bodyPr>
          <a:lstStyle/>
          <a:p>
            <a:pPr indent="-317500" lvl="1" marL="914400" rtl="0" algn="l">
              <a:spcBef>
                <a:spcPts val="2400"/>
              </a:spcBef>
              <a:spcAft>
                <a:spcPts val="0"/>
              </a:spcAft>
              <a:buClr>
                <a:schemeClr val="dk1"/>
              </a:buClr>
              <a:buSzPts val="1400"/>
              <a:buChar char="○"/>
            </a:pPr>
            <a:r>
              <a:rPr lang="en">
                <a:solidFill>
                  <a:schemeClr val="dk1"/>
                </a:solidFill>
              </a:rPr>
              <a:t>Dropping duplicates, unnecessary values</a:t>
            </a:r>
            <a:endParaRPr>
              <a:solidFill>
                <a:schemeClr val="dk1"/>
              </a:solidFill>
            </a:endParaRPr>
          </a:p>
          <a:p>
            <a:pPr indent="0" lvl="0" marL="914400" rtl="0" algn="l">
              <a:spcBef>
                <a:spcPts val="3000"/>
              </a:spcBef>
              <a:spcAft>
                <a:spcPts val="0"/>
              </a:spcAft>
              <a:buNone/>
            </a:pPr>
            <a:r>
              <a:t/>
            </a:r>
            <a:endParaRPr sz="1600">
              <a:solidFill>
                <a:schemeClr val="dk1"/>
              </a:solidFill>
            </a:endParaRPr>
          </a:p>
          <a:p>
            <a:pPr indent="0" lvl="0" marL="0" rtl="0" algn="l">
              <a:spcBef>
                <a:spcPts val="3000"/>
              </a:spcBef>
              <a:spcAft>
                <a:spcPts val="1200"/>
              </a:spcAft>
              <a:buNone/>
            </a:pPr>
            <a:r>
              <a:t/>
            </a:r>
            <a:endParaRPr/>
          </a:p>
        </p:txBody>
      </p:sp>
      <p:pic>
        <p:nvPicPr>
          <p:cNvPr id="101" name="Google Shape;101;p21"/>
          <p:cNvPicPr preferRelativeResize="0"/>
          <p:nvPr/>
        </p:nvPicPr>
        <p:blipFill>
          <a:blip r:embed="rId3">
            <a:alphaModFix/>
          </a:blip>
          <a:stretch>
            <a:fillRect/>
          </a:stretch>
        </p:blipFill>
        <p:spPr>
          <a:xfrm>
            <a:off x="1302000" y="941975"/>
            <a:ext cx="3319625" cy="738000"/>
          </a:xfrm>
          <a:prstGeom prst="rect">
            <a:avLst/>
          </a:prstGeom>
          <a:noFill/>
          <a:ln>
            <a:noFill/>
          </a:ln>
        </p:spPr>
      </p:pic>
      <p:pic>
        <p:nvPicPr>
          <p:cNvPr id="102" name="Google Shape;102;p21"/>
          <p:cNvPicPr preferRelativeResize="0"/>
          <p:nvPr/>
        </p:nvPicPr>
        <p:blipFill>
          <a:blip r:embed="rId4">
            <a:alphaModFix/>
          </a:blip>
          <a:stretch>
            <a:fillRect/>
          </a:stretch>
        </p:blipFill>
        <p:spPr>
          <a:xfrm>
            <a:off x="1261925" y="3858150"/>
            <a:ext cx="7186626" cy="1033750"/>
          </a:xfrm>
          <a:prstGeom prst="rect">
            <a:avLst/>
          </a:prstGeom>
          <a:noFill/>
          <a:ln>
            <a:noFill/>
          </a:ln>
        </p:spPr>
      </p:pic>
      <p:pic>
        <p:nvPicPr>
          <p:cNvPr id="103" name="Google Shape;103;p21"/>
          <p:cNvPicPr preferRelativeResize="0"/>
          <p:nvPr/>
        </p:nvPicPr>
        <p:blipFill>
          <a:blip r:embed="rId5">
            <a:alphaModFix/>
          </a:blip>
          <a:stretch>
            <a:fillRect/>
          </a:stretch>
        </p:blipFill>
        <p:spPr>
          <a:xfrm>
            <a:off x="1261925" y="1780463"/>
            <a:ext cx="5438775" cy="197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