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f29bb1e68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f29bb1e68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f29bb1e68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f29bb1e68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f29bb1e68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f29bb1e68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f29bb1e68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f29bb1e68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f29bb1e68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f29bb1e68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4469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Sales-Predicition Project</a:t>
            </a:r>
            <a:endParaRPr/>
          </a:p>
        </p:txBody>
      </p:sp>
      <p:sp>
        <p:nvSpPr>
          <p:cNvPr id="67" name="Google Shape;67;p13"/>
          <p:cNvSpPr txBox="1"/>
          <p:nvPr>
            <p:ph idx="1" type="subTitle"/>
          </p:nvPr>
        </p:nvSpPr>
        <p:spPr>
          <a:xfrm>
            <a:off x="2137225" y="27738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Reagan L. Tiburan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352533" y="1465725"/>
            <a:ext cx="8520600" cy="2052600"/>
          </a:xfrm>
          <a:prstGeom prst="rect">
            <a:avLst/>
          </a:prstGeom>
        </p:spPr>
        <p:txBody>
          <a:bodyPr anchorCtr="0" anchor="b" bIns="91425" lIns="91425" spcFirstLastPara="1" rIns="91425" wrap="square" tIns="91425">
            <a:noAutofit/>
          </a:bodyPr>
          <a:lstStyle/>
          <a:p>
            <a:pPr indent="0" lvl="0" marL="0" rtl="0" algn="l">
              <a:lnSpc>
                <a:spcPct val="131250"/>
              </a:lnSpc>
              <a:spcBef>
                <a:spcPts val="0"/>
              </a:spcBef>
              <a:spcAft>
                <a:spcPts val="0"/>
              </a:spcAft>
              <a:buClr>
                <a:schemeClr val="dk1"/>
              </a:buClr>
              <a:buSzPts val="1100"/>
              <a:buFont typeface="Arial"/>
              <a:buNone/>
            </a:pPr>
            <a:r>
              <a:rPr lang="en" sz="2000">
                <a:solidFill>
                  <a:srgbClr val="505050"/>
                </a:solidFill>
                <a:highlight>
                  <a:srgbClr val="FFFFFF"/>
                </a:highlight>
              </a:rPr>
              <a:t>This project will be a sales prediction for food items sold at various stores. The goal of this is to help the retailer understand the properties of products and outlets that play crucial roles in predicting sales.</a:t>
            </a:r>
            <a:endParaRPr sz="2000">
              <a:solidFill>
                <a:srgbClr val="D4D4D4"/>
              </a:solidFill>
              <a:highlight>
                <a:srgbClr val="1E1E1E"/>
              </a:highlight>
              <a:latin typeface="Courier New"/>
              <a:ea typeface="Courier New"/>
              <a:cs typeface="Courier New"/>
              <a:sym typeface="Courier New"/>
            </a:endParaRPr>
          </a:p>
          <a:p>
            <a:pPr indent="0" lvl="0" marL="0" rtl="0" algn="ctr">
              <a:spcBef>
                <a:spcPts val="0"/>
              </a:spcBef>
              <a:spcAft>
                <a:spcPts val="0"/>
              </a:spcAft>
              <a:buNone/>
            </a:pPr>
            <a:r>
              <a:t/>
            </a:r>
            <a:endParaRPr/>
          </a:p>
        </p:txBody>
      </p:sp>
      <p:sp>
        <p:nvSpPr>
          <p:cNvPr id="73" name="Google Shape;73;p14"/>
          <p:cNvSpPr txBox="1"/>
          <p:nvPr>
            <p:ph idx="1" type="subTitle"/>
          </p:nvPr>
        </p:nvSpPr>
        <p:spPr>
          <a:xfrm>
            <a:off x="311700" y="414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Description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251625"/>
            <a:ext cx="8520600" cy="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graph below illustrates the total number of Sold per Item, We can see that Fruit and Vegetables are the most bought product, followed by Snack Foods, Household, Frozen Foods and Diary.</a:t>
            </a:r>
            <a:endParaRPr sz="1600"/>
          </a:p>
        </p:txBody>
      </p:sp>
      <p:pic>
        <p:nvPicPr>
          <p:cNvPr id="79" name="Google Shape;79;p15"/>
          <p:cNvPicPr preferRelativeResize="0"/>
          <p:nvPr/>
        </p:nvPicPr>
        <p:blipFill>
          <a:blip r:embed="rId3">
            <a:alphaModFix/>
          </a:blip>
          <a:stretch>
            <a:fillRect/>
          </a:stretch>
        </p:blipFill>
        <p:spPr>
          <a:xfrm>
            <a:off x="495850" y="1147100"/>
            <a:ext cx="8473825" cy="387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92000" y="1803850"/>
            <a:ext cx="5073676" cy="2605050"/>
          </a:xfrm>
          <a:prstGeom prst="rect">
            <a:avLst/>
          </a:prstGeom>
          <a:noFill/>
          <a:ln>
            <a:noFill/>
          </a:ln>
        </p:spPr>
      </p:pic>
      <p:pic>
        <p:nvPicPr>
          <p:cNvPr id="85" name="Google Shape;85;p16"/>
          <p:cNvPicPr preferRelativeResize="0"/>
          <p:nvPr/>
        </p:nvPicPr>
        <p:blipFill>
          <a:blip r:embed="rId4">
            <a:alphaModFix/>
          </a:blip>
          <a:stretch>
            <a:fillRect/>
          </a:stretch>
        </p:blipFill>
        <p:spPr>
          <a:xfrm>
            <a:off x="3641150" y="1880050"/>
            <a:ext cx="5454325" cy="2283600"/>
          </a:xfrm>
          <a:prstGeom prst="rect">
            <a:avLst/>
          </a:prstGeom>
          <a:noFill/>
          <a:ln>
            <a:noFill/>
          </a:ln>
        </p:spPr>
      </p:pic>
      <p:sp>
        <p:nvSpPr>
          <p:cNvPr id="86" name="Google Shape;86;p16"/>
          <p:cNvSpPr txBox="1"/>
          <p:nvPr>
            <p:ph type="title"/>
          </p:nvPr>
        </p:nvSpPr>
        <p:spPr>
          <a:xfrm>
            <a:off x="395300" y="354025"/>
            <a:ext cx="85206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donut chart below gives us a visualization on which  Outlet Location Type and Outlet Type has the most Outlet Sales. We can see from the chart that “</a:t>
            </a:r>
            <a:r>
              <a:rPr b="1" lang="en" sz="1600"/>
              <a:t>Tier 2</a:t>
            </a:r>
            <a:r>
              <a:rPr lang="en" sz="1600"/>
              <a:t>”</a:t>
            </a:r>
            <a:r>
              <a:rPr lang="en" sz="1600"/>
              <a:t> outlet location and “</a:t>
            </a:r>
            <a:r>
              <a:rPr b="1" lang="en" sz="1600"/>
              <a:t>Supermarket Type 1</a:t>
            </a:r>
            <a:r>
              <a:rPr lang="en" sz="1600"/>
              <a:t>”</a:t>
            </a:r>
            <a:r>
              <a:rPr lang="en" sz="1600"/>
              <a:t> outlet type has the most sales output. While “</a:t>
            </a:r>
            <a:r>
              <a:rPr b="1" lang="en" sz="1600"/>
              <a:t>Tier 1</a:t>
            </a:r>
            <a:r>
              <a:rPr lang="en" sz="1600"/>
              <a:t>”</a:t>
            </a:r>
            <a:r>
              <a:rPr lang="en" sz="1600"/>
              <a:t> location type and</a:t>
            </a:r>
            <a:r>
              <a:rPr b="1" lang="en" sz="1600"/>
              <a:t> </a:t>
            </a:r>
            <a:r>
              <a:rPr lang="en" sz="1600"/>
              <a:t>“</a:t>
            </a:r>
            <a:r>
              <a:rPr b="1" lang="en" sz="1600"/>
              <a:t>Grocery Store</a:t>
            </a:r>
            <a:r>
              <a:rPr lang="en" sz="1600"/>
              <a:t>”</a:t>
            </a:r>
            <a:r>
              <a:rPr lang="en" sz="1600"/>
              <a:t> outlet type has the least sales.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35500" y="3776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Machine Learning Models</a:t>
            </a:r>
            <a:endParaRPr sz="2000"/>
          </a:p>
        </p:txBody>
      </p:sp>
      <p:sp>
        <p:nvSpPr>
          <p:cNvPr id="92" name="Google Shape;92;p17"/>
          <p:cNvSpPr txBox="1"/>
          <p:nvPr>
            <p:ph idx="1" type="body"/>
          </p:nvPr>
        </p:nvSpPr>
        <p:spPr>
          <a:xfrm>
            <a:off x="170225" y="1076275"/>
            <a:ext cx="8940300" cy="38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For Machine Learning Models we tried 2 different models to test our Dataset and see which will provide the better result.</a:t>
            </a:r>
            <a:endParaRPr sz="1200"/>
          </a:p>
          <a:p>
            <a:pPr indent="0" lvl="0" marL="0" rtl="0" algn="l">
              <a:spcBef>
                <a:spcPts val="1200"/>
              </a:spcBef>
              <a:spcAft>
                <a:spcPts val="0"/>
              </a:spcAft>
              <a:buNone/>
            </a:pPr>
            <a:r>
              <a:rPr lang="en" sz="1200"/>
              <a:t>1. </a:t>
            </a:r>
            <a:r>
              <a:rPr lang="en" sz="1200" u="sng"/>
              <a:t>Linear Regression Model</a:t>
            </a:r>
            <a:endParaRPr sz="1200" u="sng"/>
          </a:p>
          <a:p>
            <a:pPr indent="0" lvl="0" marL="0" rtl="0" algn="l">
              <a:spcBef>
                <a:spcPts val="1200"/>
              </a:spcBef>
              <a:spcAft>
                <a:spcPts val="0"/>
              </a:spcAft>
              <a:buNone/>
            </a:pPr>
            <a:r>
              <a:rPr lang="en" sz="1200"/>
              <a:t> - based on the score result, our dataset is not fit for this model due to high error on its test result.</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2. </a:t>
            </a:r>
            <a:r>
              <a:rPr lang="en" sz="1200" u="sng"/>
              <a:t>Decision</a:t>
            </a:r>
            <a:r>
              <a:rPr lang="en" sz="1200" u="sng"/>
              <a:t> Tree Regression Model</a:t>
            </a:r>
            <a:endParaRPr sz="1200" u="sng"/>
          </a:p>
          <a:p>
            <a:pPr indent="0" lvl="0" marL="0" rtl="0" algn="l">
              <a:spcBef>
                <a:spcPts val="1200"/>
              </a:spcBef>
              <a:spcAft>
                <a:spcPts val="1200"/>
              </a:spcAft>
              <a:buNone/>
            </a:pPr>
            <a:r>
              <a:rPr lang="en" sz="1200"/>
              <a:t>- the result of this model is better than Linear Regression, we can see that we have result of train and test difference are not so big.</a:t>
            </a:r>
            <a:endParaRPr sz="1200"/>
          </a:p>
        </p:txBody>
      </p:sp>
      <p:pic>
        <p:nvPicPr>
          <p:cNvPr id="93" name="Google Shape;93;p17"/>
          <p:cNvPicPr preferRelativeResize="0"/>
          <p:nvPr/>
        </p:nvPicPr>
        <p:blipFill>
          <a:blip r:embed="rId3">
            <a:alphaModFix/>
          </a:blip>
          <a:stretch>
            <a:fillRect/>
          </a:stretch>
        </p:blipFill>
        <p:spPr>
          <a:xfrm>
            <a:off x="497650" y="2149775"/>
            <a:ext cx="2727025" cy="669900"/>
          </a:xfrm>
          <a:prstGeom prst="rect">
            <a:avLst/>
          </a:prstGeom>
          <a:noFill/>
          <a:ln>
            <a:noFill/>
          </a:ln>
        </p:spPr>
      </p:pic>
      <p:pic>
        <p:nvPicPr>
          <p:cNvPr id="94" name="Google Shape;94;p17"/>
          <p:cNvPicPr preferRelativeResize="0"/>
          <p:nvPr/>
        </p:nvPicPr>
        <p:blipFill>
          <a:blip r:embed="rId4">
            <a:alphaModFix/>
          </a:blip>
          <a:stretch>
            <a:fillRect/>
          </a:stretch>
        </p:blipFill>
        <p:spPr>
          <a:xfrm>
            <a:off x="475263" y="3824988"/>
            <a:ext cx="2619375" cy="58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Model Recommendation</a:t>
            </a:r>
            <a:endParaRPr sz="2400"/>
          </a:p>
        </p:txBody>
      </p:sp>
      <p:sp>
        <p:nvSpPr>
          <p:cNvPr id="100" name="Google Shape;100;p18"/>
          <p:cNvSpPr txBox="1"/>
          <p:nvPr>
            <p:ph idx="1" type="body"/>
          </p:nvPr>
        </p:nvSpPr>
        <p:spPr>
          <a:xfrm>
            <a:off x="311700" y="1236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result of the two Models, we can recommend that the best Model for our dataset would be the </a:t>
            </a:r>
            <a:r>
              <a:rPr lang="en"/>
              <a:t>Decision</a:t>
            </a:r>
            <a:r>
              <a:rPr lang="en"/>
              <a:t> Tree R</a:t>
            </a:r>
            <a:r>
              <a:rPr lang="en"/>
              <a:t>egression</a:t>
            </a:r>
            <a:r>
              <a:rPr lang="en"/>
              <a:t> Model. It provides better score result during our Model test.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