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64" r:id="rId6"/>
    <p:sldId id="280" r:id="rId7"/>
    <p:sldId id="287" r:id="rId8"/>
    <p:sldId id="281" r:id="rId9"/>
    <p:sldId id="282" r:id="rId10"/>
    <p:sldId id="283" r:id="rId11"/>
    <p:sldId id="284" r:id="rId12"/>
    <p:sldId id="285" r:id="rId13"/>
    <p:sldId id="286" r:id="rId14"/>
    <p:sldId id="288" r:id="rId15"/>
    <p:sldId id="291" r:id="rId16"/>
    <p:sldId id="289" r:id="rId17"/>
    <p:sldId id="294" r:id="rId18"/>
    <p:sldId id="292" r:id="rId19"/>
    <p:sldId id="29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GAN OUTLAW" userId="b5602bf0611a799a" providerId="LiveId" clId="{48E03FDB-4924-4A7E-AB3B-0565E8B5F589}"/>
    <pc:docChg chg="custSel delSld modSld">
      <pc:chgData name="REAGAN OUTLAW" userId="b5602bf0611a799a" providerId="LiveId" clId="{48E03FDB-4924-4A7E-AB3B-0565E8B5F589}" dt="2023-11-14T16:39:20.369" v="62" actId="47"/>
      <pc:docMkLst>
        <pc:docMk/>
      </pc:docMkLst>
      <pc:sldChg chg="addSp delSp modSp mod">
        <pc:chgData name="REAGAN OUTLAW" userId="b5602bf0611a799a" providerId="LiveId" clId="{48E03FDB-4924-4A7E-AB3B-0565E8B5F589}" dt="2023-11-14T16:38:04.778" v="22" actId="14100"/>
        <pc:sldMkLst>
          <pc:docMk/>
          <pc:sldMk cId="1136250268" sldId="256"/>
        </pc:sldMkLst>
        <pc:spChg chg="mod">
          <ac:chgData name="REAGAN OUTLAW" userId="b5602bf0611a799a" providerId="LiveId" clId="{48E03FDB-4924-4A7E-AB3B-0565E8B5F589}" dt="2023-11-14T16:37:24.945" v="15" actId="20577"/>
          <ac:spMkLst>
            <pc:docMk/>
            <pc:sldMk cId="1136250268" sldId="256"/>
            <ac:spMk id="4" creationId="{E10C5037-DA4A-44E2-A9FB-84B1498768A7}"/>
          </ac:spMkLst>
        </pc:spChg>
        <pc:picChg chg="del">
          <ac:chgData name="REAGAN OUTLAW" userId="b5602bf0611a799a" providerId="LiveId" clId="{48E03FDB-4924-4A7E-AB3B-0565E8B5F589}" dt="2023-11-14T16:37:41.499" v="16" actId="478"/>
          <ac:picMkLst>
            <pc:docMk/>
            <pc:sldMk cId="1136250268" sldId="256"/>
            <ac:picMk id="2" creationId="{97996503-D477-866E-7E84-D3766C2CA1EA}"/>
          </ac:picMkLst>
        </pc:picChg>
        <pc:picChg chg="add mod">
          <ac:chgData name="REAGAN OUTLAW" userId="b5602bf0611a799a" providerId="LiveId" clId="{48E03FDB-4924-4A7E-AB3B-0565E8B5F589}" dt="2023-11-14T16:38:04.778" v="22" actId="14100"/>
          <ac:picMkLst>
            <pc:docMk/>
            <pc:sldMk cId="1136250268" sldId="256"/>
            <ac:picMk id="1026" creationId="{5F2F44EC-ACBE-B0DF-AFF5-2807B4439659}"/>
          </ac:picMkLst>
        </pc:picChg>
      </pc:sldChg>
      <pc:sldChg chg="modSp mod">
        <pc:chgData name="REAGAN OUTLAW" userId="b5602bf0611a799a" providerId="LiveId" clId="{48E03FDB-4924-4A7E-AB3B-0565E8B5F589}" dt="2023-11-14T16:39:13.428" v="61"/>
        <pc:sldMkLst>
          <pc:docMk/>
          <pc:sldMk cId="3591110019" sldId="264"/>
        </pc:sldMkLst>
        <pc:spChg chg="mod">
          <ac:chgData name="REAGAN OUTLAW" userId="b5602bf0611a799a" providerId="LiveId" clId="{48E03FDB-4924-4A7E-AB3B-0565E8B5F589}" dt="2023-11-14T16:38:20.009" v="59" actId="20577"/>
          <ac:spMkLst>
            <pc:docMk/>
            <pc:sldMk cId="3591110019" sldId="264"/>
            <ac:spMk id="7" creationId="{EE9285F5-95CE-4C27-AFDD-991FC2758000}"/>
          </ac:spMkLst>
        </pc:spChg>
        <pc:spChg chg="mod">
          <ac:chgData name="REAGAN OUTLAW" userId="b5602bf0611a799a" providerId="LiveId" clId="{48E03FDB-4924-4A7E-AB3B-0565E8B5F589}" dt="2023-11-14T16:39:13.428" v="61"/>
          <ac:spMkLst>
            <pc:docMk/>
            <pc:sldMk cId="3591110019" sldId="264"/>
            <ac:spMk id="8" creationId="{37DC587C-F1B0-4098-B84F-5860DBC3AF7D}"/>
          </ac:spMkLst>
        </pc:spChg>
      </pc:sldChg>
      <pc:sldChg chg="del">
        <pc:chgData name="REAGAN OUTLAW" userId="b5602bf0611a799a" providerId="LiveId" clId="{48E03FDB-4924-4A7E-AB3B-0565E8B5F589}" dt="2023-11-14T16:39:20.369" v="62" actId="47"/>
        <pc:sldMkLst>
          <pc:docMk/>
          <pc:sldMk cId="541657251" sldId="265"/>
        </pc:sldMkLst>
      </pc:sldChg>
      <pc:sldChg chg="del">
        <pc:chgData name="REAGAN OUTLAW" userId="b5602bf0611a799a" providerId="LiveId" clId="{48E03FDB-4924-4A7E-AB3B-0565E8B5F589}" dt="2023-11-14T16:39:20.369" v="62" actId="47"/>
        <pc:sldMkLst>
          <pc:docMk/>
          <pc:sldMk cId="396836552" sldId="266"/>
        </pc:sldMkLst>
      </pc:sldChg>
      <pc:sldChg chg="del">
        <pc:chgData name="REAGAN OUTLAW" userId="b5602bf0611a799a" providerId="LiveId" clId="{48E03FDB-4924-4A7E-AB3B-0565E8B5F589}" dt="2023-11-14T16:39:20.369" v="62" actId="47"/>
        <pc:sldMkLst>
          <pc:docMk/>
          <pc:sldMk cId="3833166808" sldId="269"/>
        </pc:sldMkLst>
      </pc:sldChg>
      <pc:sldChg chg="del">
        <pc:chgData name="REAGAN OUTLAW" userId="b5602bf0611a799a" providerId="LiveId" clId="{48E03FDB-4924-4A7E-AB3B-0565E8B5F589}" dt="2023-11-14T16:39:20.369" v="62" actId="47"/>
        <pc:sldMkLst>
          <pc:docMk/>
          <pc:sldMk cId="2071957108" sldId="270"/>
        </pc:sldMkLst>
      </pc:sldChg>
      <pc:sldChg chg="del">
        <pc:chgData name="REAGAN OUTLAW" userId="b5602bf0611a799a" providerId="LiveId" clId="{48E03FDB-4924-4A7E-AB3B-0565E8B5F589}" dt="2023-11-14T16:39:20.369" v="62" actId="47"/>
        <pc:sldMkLst>
          <pc:docMk/>
          <pc:sldMk cId="2580570944" sldId="271"/>
        </pc:sldMkLst>
      </pc:sldChg>
      <pc:sldChg chg="del">
        <pc:chgData name="REAGAN OUTLAW" userId="b5602bf0611a799a" providerId="LiveId" clId="{48E03FDB-4924-4A7E-AB3B-0565E8B5F589}" dt="2023-11-14T16:39:20.369" v="62" actId="47"/>
        <pc:sldMkLst>
          <pc:docMk/>
          <pc:sldMk cId="1113689611" sldId="272"/>
        </pc:sldMkLst>
      </pc:sldChg>
      <pc:sldChg chg="del">
        <pc:chgData name="REAGAN OUTLAW" userId="b5602bf0611a799a" providerId="LiveId" clId="{48E03FDB-4924-4A7E-AB3B-0565E8B5F589}" dt="2023-11-14T16:39:20.369" v="62" actId="47"/>
        <pc:sldMkLst>
          <pc:docMk/>
          <pc:sldMk cId="2182673656" sldId="273"/>
        </pc:sldMkLst>
      </pc:sldChg>
      <pc:sldChg chg="del">
        <pc:chgData name="REAGAN OUTLAW" userId="b5602bf0611a799a" providerId="LiveId" clId="{48E03FDB-4924-4A7E-AB3B-0565E8B5F589}" dt="2023-11-14T16:39:20.369" v="62" actId="47"/>
        <pc:sldMkLst>
          <pc:docMk/>
          <pc:sldMk cId="3772793253" sldId="274"/>
        </pc:sldMkLst>
      </pc:sldChg>
      <pc:sldChg chg="del">
        <pc:chgData name="REAGAN OUTLAW" userId="b5602bf0611a799a" providerId="LiveId" clId="{48E03FDB-4924-4A7E-AB3B-0565E8B5F589}" dt="2023-11-14T16:39:20.369" v="62" actId="47"/>
        <pc:sldMkLst>
          <pc:docMk/>
          <pc:sldMk cId="1059639576" sldId="275"/>
        </pc:sldMkLst>
      </pc:sldChg>
    </pc:docChg>
  </pc:docChgLst>
  <pc:docChgLst>
    <pc:chgData name="REAGAN OUTLAW" userId="b5602bf0611a799a" providerId="LiveId" clId="{771B0497-5531-4E33-B7AA-0D5A7913E3AB}"/>
    <pc:docChg chg="modSld">
      <pc:chgData name="REAGAN OUTLAW" userId="b5602bf0611a799a" providerId="LiveId" clId="{771B0497-5531-4E33-B7AA-0D5A7913E3AB}" dt="2023-11-15T17:17:30.471" v="13"/>
      <pc:docMkLst>
        <pc:docMk/>
      </pc:docMkLst>
      <pc:sldChg chg="addSp delSp modSp mod">
        <pc:chgData name="REAGAN OUTLAW" userId="b5602bf0611a799a" providerId="LiveId" clId="{771B0497-5531-4E33-B7AA-0D5A7913E3AB}" dt="2023-11-15T17:17:18.113" v="12" actId="1076"/>
        <pc:sldMkLst>
          <pc:docMk/>
          <pc:sldMk cId="1136250268" sldId="256"/>
        </pc:sldMkLst>
        <pc:spChg chg="mod">
          <ac:chgData name="REAGAN OUTLAW" userId="b5602bf0611a799a" providerId="LiveId" clId="{771B0497-5531-4E33-B7AA-0D5A7913E3AB}" dt="2023-11-15T17:17:01.765" v="9" actId="20577"/>
          <ac:spMkLst>
            <pc:docMk/>
            <pc:sldMk cId="1136250268" sldId="256"/>
            <ac:spMk id="4" creationId="{E10C5037-DA4A-44E2-A9FB-84B1498768A7}"/>
          </ac:spMkLst>
        </pc:spChg>
        <pc:picChg chg="add mod">
          <ac:chgData name="REAGAN OUTLAW" userId="b5602bf0611a799a" providerId="LiveId" clId="{771B0497-5531-4E33-B7AA-0D5A7913E3AB}" dt="2023-11-15T17:17:18.113" v="12" actId="1076"/>
          <ac:picMkLst>
            <pc:docMk/>
            <pc:sldMk cId="1136250268" sldId="256"/>
            <ac:picMk id="2" creationId="{79136EEB-6343-D585-96B3-2C0A6EC82789}"/>
          </ac:picMkLst>
        </pc:picChg>
        <pc:picChg chg="del">
          <ac:chgData name="REAGAN OUTLAW" userId="b5602bf0611a799a" providerId="LiveId" clId="{771B0497-5531-4E33-B7AA-0D5A7913E3AB}" dt="2023-11-15T17:17:13.183" v="10" actId="478"/>
          <ac:picMkLst>
            <pc:docMk/>
            <pc:sldMk cId="1136250268" sldId="256"/>
            <ac:picMk id="1026" creationId="{5F2F44EC-ACBE-B0DF-AFF5-2807B4439659}"/>
          </ac:picMkLst>
        </pc:picChg>
      </pc:sldChg>
      <pc:sldChg chg="modSp mod">
        <pc:chgData name="REAGAN OUTLAW" userId="b5602bf0611a799a" providerId="LiveId" clId="{771B0497-5531-4E33-B7AA-0D5A7913E3AB}" dt="2023-11-15T17:17:30.471" v="13"/>
        <pc:sldMkLst>
          <pc:docMk/>
          <pc:sldMk cId="3591110019" sldId="264"/>
        </pc:sldMkLst>
        <pc:spChg chg="mod">
          <ac:chgData name="REAGAN OUTLAW" userId="b5602bf0611a799a" providerId="LiveId" clId="{771B0497-5531-4E33-B7AA-0D5A7913E3AB}" dt="2023-11-15T17:17:30.471" v="13"/>
          <ac:spMkLst>
            <pc:docMk/>
            <pc:sldMk cId="3591110019" sldId="264"/>
            <ac:spMk id="8" creationId="{37DC587C-F1B0-4098-B84F-5860DBC3AF7D}"/>
          </ac:spMkLst>
        </pc:spChg>
      </pc:sldChg>
    </pc:docChg>
  </pc:docChgLst>
  <pc:docChgLst>
    <pc:chgData name="REAGAN OUTLAW" userId="b5602bf0611a799a" providerId="LiveId" clId="{7E85C96D-DD9D-4E7D-B34D-67EA40FCF20E}"/>
    <pc:docChg chg="modSld">
      <pc:chgData name="REAGAN OUTLAW" userId="b5602bf0611a799a" providerId="LiveId" clId="{7E85C96D-DD9D-4E7D-B34D-67EA40FCF20E}" dt="2023-11-15T17:40:11.719" v="47"/>
      <pc:docMkLst>
        <pc:docMk/>
      </pc:docMkLst>
      <pc:sldChg chg="addSp delSp modSp mod">
        <pc:chgData name="REAGAN OUTLAW" userId="b5602bf0611a799a" providerId="LiveId" clId="{7E85C96D-DD9D-4E7D-B34D-67EA40FCF20E}" dt="2023-11-15T17:39:38.693" v="46" actId="1076"/>
        <pc:sldMkLst>
          <pc:docMk/>
          <pc:sldMk cId="1136250268" sldId="256"/>
        </pc:sldMkLst>
        <pc:spChg chg="mod">
          <ac:chgData name="REAGAN OUTLAW" userId="b5602bf0611a799a" providerId="LiveId" clId="{7E85C96D-DD9D-4E7D-B34D-67EA40FCF20E}" dt="2023-11-15T17:38:33.392" v="41" actId="6549"/>
          <ac:spMkLst>
            <pc:docMk/>
            <pc:sldMk cId="1136250268" sldId="256"/>
            <ac:spMk id="4" creationId="{E10C5037-DA4A-44E2-A9FB-84B1498768A7}"/>
          </ac:spMkLst>
        </pc:spChg>
        <pc:picChg chg="del">
          <ac:chgData name="REAGAN OUTLAW" userId="b5602bf0611a799a" providerId="LiveId" clId="{7E85C96D-DD9D-4E7D-B34D-67EA40FCF20E}" dt="2023-11-15T17:21:53.437" v="14" actId="478"/>
          <ac:picMkLst>
            <pc:docMk/>
            <pc:sldMk cId="1136250268" sldId="256"/>
            <ac:picMk id="2" creationId="{79136EEB-6343-D585-96B3-2C0A6EC82789}"/>
          </ac:picMkLst>
        </pc:picChg>
        <pc:picChg chg="add del">
          <ac:chgData name="REAGAN OUTLAW" userId="b5602bf0611a799a" providerId="LiveId" clId="{7E85C96D-DD9D-4E7D-B34D-67EA40FCF20E}" dt="2023-11-15T17:39:31.716" v="44" actId="478"/>
          <ac:picMkLst>
            <pc:docMk/>
            <pc:sldMk cId="1136250268" sldId="256"/>
            <ac:picMk id="2" creationId="{8F0809AE-151C-E38D-4C4F-80A686EB78FF}"/>
          </ac:picMkLst>
        </pc:picChg>
        <pc:picChg chg="add del mod">
          <ac:chgData name="REAGAN OUTLAW" userId="b5602bf0611a799a" providerId="LiveId" clId="{7E85C96D-DD9D-4E7D-B34D-67EA40FCF20E}" dt="2023-11-15T17:39:05.468" v="42" actId="478"/>
          <ac:picMkLst>
            <pc:docMk/>
            <pc:sldMk cId="1136250268" sldId="256"/>
            <ac:picMk id="1026" creationId="{222D8662-C56B-EC6A-5AAA-059175BF0C09}"/>
          </ac:picMkLst>
        </pc:picChg>
        <pc:picChg chg="add mod">
          <ac:chgData name="REAGAN OUTLAW" userId="b5602bf0611a799a" providerId="LiveId" clId="{7E85C96D-DD9D-4E7D-B34D-67EA40FCF20E}" dt="2023-11-15T17:39:38.693" v="46" actId="1076"/>
          <ac:picMkLst>
            <pc:docMk/>
            <pc:sldMk cId="1136250268" sldId="256"/>
            <ac:picMk id="1028" creationId="{948FEC04-7DF9-7F26-DA18-6DFFF61B6AC1}"/>
          </ac:picMkLst>
        </pc:picChg>
      </pc:sldChg>
      <pc:sldChg chg="modSp mod">
        <pc:chgData name="REAGAN OUTLAW" userId="b5602bf0611a799a" providerId="LiveId" clId="{7E85C96D-DD9D-4E7D-B34D-67EA40FCF20E}" dt="2023-11-15T17:40:11.719" v="47"/>
        <pc:sldMkLst>
          <pc:docMk/>
          <pc:sldMk cId="3591110019" sldId="264"/>
        </pc:sldMkLst>
        <pc:spChg chg="mod">
          <ac:chgData name="REAGAN OUTLAW" userId="b5602bf0611a799a" providerId="LiveId" clId="{7E85C96D-DD9D-4E7D-B34D-67EA40FCF20E}" dt="2023-11-15T17:40:11.719" v="47"/>
          <ac:spMkLst>
            <pc:docMk/>
            <pc:sldMk cId="3591110019" sldId="264"/>
            <ac:spMk id="8" creationId="{37DC587C-F1B0-4098-B84F-5860DBC3AF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25/11/2023</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25/11/2023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778487" y="2164360"/>
            <a:ext cx="3798913" cy="2116420"/>
          </a:xfrm>
        </p:spPr>
        <p:txBody>
          <a:bodyPr/>
          <a:lstStyle/>
          <a:p>
            <a:r>
              <a:rPr lang="en-US" sz="3600" dirty="0"/>
              <a:t>Warehouse and analytical build </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43959" y="4525446"/>
            <a:ext cx="3924000" cy="684000"/>
          </a:xfrm>
        </p:spPr>
        <p:txBody>
          <a:bodyPr/>
          <a:lstStyle/>
          <a:p>
            <a:r>
              <a:rPr lang="en-US" dirty="0"/>
              <a:t>Practical</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8" name="Picture 4" descr="3 Basic Data Modeling Techniques - ERD, UML and Data Dictionary - Dataedo  Blog">
            <a:extLst>
              <a:ext uri="{FF2B5EF4-FFF2-40B4-BE49-F238E27FC236}">
                <a16:creationId xmlns:a16="http://schemas.microsoft.com/office/drawing/2014/main" id="{948FEC04-7DF9-7F26-DA18-6DFFF61B6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41" y="2274359"/>
            <a:ext cx="695325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8 – Date</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938992"/>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date dimension. </a:t>
            </a:r>
          </a:p>
          <a:p>
            <a:pPr marL="285750" indent="-285750">
              <a:buFont typeface="Arial" panose="020B0604020202020204" pitchFamily="34" charset="0"/>
              <a:buChar char="•"/>
            </a:pPr>
            <a:r>
              <a:rPr lang="en-ZA" sz="2400" dirty="0">
                <a:solidFill>
                  <a:schemeClr val="bg1"/>
                </a:solidFill>
              </a:rPr>
              <a:t>This dimension should be a type 1, so no need to track history. </a:t>
            </a:r>
          </a:p>
          <a:p>
            <a:pPr marL="285750" indent="-285750">
              <a:buFont typeface="Arial" panose="020B0604020202020204" pitchFamily="34" charset="0"/>
              <a:buChar char="•"/>
            </a:pPr>
            <a:r>
              <a:rPr lang="en-ZA" sz="2400" dirty="0">
                <a:solidFill>
                  <a:schemeClr val="bg1"/>
                </a:solidFill>
              </a:rPr>
              <a:t>The dimension should consist of the following columns. </a:t>
            </a:r>
          </a:p>
          <a:p>
            <a:pPr marL="285750" indent="-285750">
              <a:buFont typeface="Arial" panose="020B0604020202020204" pitchFamily="34" charset="0"/>
              <a:buChar char="•"/>
            </a:pPr>
            <a:r>
              <a:rPr lang="en-ZA" sz="2400" dirty="0">
                <a:solidFill>
                  <a:schemeClr val="bg1"/>
                </a:solidFill>
              </a:rPr>
              <a:t>For the date dimension you can use a truncate and insert because the </a:t>
            </a:r>
            <a:r>
              <a:rPr lang="en-ZA" sz="2400" dirty="0" err="1">
                <a:solidFill>
                  <a:schemeClr val="bg1"/>
                </a:solidFill>
              </a:rPr>
              <a:t>sk</a:t>
            </a:r>
            <a:r>
              <a:rPr lang="en-ZA" sz="2400" dirty="0">
                <a:solidFill>
                  <a:schemeClr val="bg1"/>
                </a:solidFill>
              </a:rPr>
              <a:t> will be the date as an integer (</a:t>
            </a:r>
            <a:r>
              <a:rPr lang="en-ZA" sz="2400" dirty="0" err="1">
                <a:solidFill>
                  <a:schemeClr val="bg1"/>
                </a:solidFill>
              </a:rPr>
              <a:t>date_id</a:t>
            </a:r>
            <a:r>
              <a:rPr lang="en-ZA" sz="2400" dirty="0">
                <a:solidFill>
                  <a:schemeClr val="bg1"/>
                </a:solidFill>
              </a:rPr>
              <a:t>)</a:t>
            </a:r>
          </a:p>
        </p:txBody>
      </p:sp>
      <p:pic>
        <p:nvPicPr>
          <p:cNvPr id="2" name="Picture 1">
            <a:extLst>
              <a:ext uri="{FF2B5EF4-FFF2-40B4-BE49-F238E27FC236}">
                <a16:creationId xmlns:a16="http://schemas.microsoft.com/office/drawing/2014/main" id="{6EBA4E53-676A-44B1-B9E5-A9C5B22496E6}"/>
              </a:ext>
            </a:extLst>
          </p:cNvPr>
          <p:cNvPicPr>
            <a:picLocks noChangeAspect="1"/>
          </p:cNvPicPr>
          <p:nvPr/>
        </p:nvPicPr>
        <p:blipFill>
          <a:blip r:embed="rId2"/>
          <a:stretch>
            <a:fillRect/>
          </a:stretch>
        </p:blipFill>
        <p:spPr>
          <a:xfrm>
            <a:off x="4269996" y="3301766"/>
            <a:ext cx="2408689" cy="2932317"/>
          </a:xfrm>
          <a:prstGeom prst="rect">
            <a:avLst/>
          </a:prstGeom>
        </p:spPr>
      </p:pic>
    </p:spTree>
    <p:extLst>
      <p:ext uri="{BB962C8B-B14F-4D97-AF65-F5344CB8AC3E}">
        <p14:creationId xmlns:p14="http://schemas.microsoft.com/office/powerpoint/2010/main" val="138762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9 – Validation</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341632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Write validation scripts for the customer dimension and the truck dimension to compare the dimensions to source. No need to do full validation, we just want to check for completeness in terms of records (all truck id’s or customer ids from the table must be in the dim)</a:t>
            </a:r>
          </a:p>
          <a:p>
            <a:pPr marL="285750" indent="-285750">
              <a:buFont typeface="Arial" panose="020B0604020202020204" pitchFamily="34" charset="0"/>
              <a:buChar char="•"/>
            </a:pPr>
            <a:r>
              <a:rPr lang="en-ZA" sz="2400" dirty="0">
                <a:solidFill>
                  <a:schemeClr val="bg1"/>
                </a:solidFill>
              </a:rPr>
              <a:t>Write test logic to test our load procedures. For the truck type 1 dimensions, manually update a record in the dim table and then run the load and see if it updates back, this will be a simulated change. </a:t>
            </a:r>
          </a:p>
          <a:p>
            <a:pPr marL="285750" indent="-285750">
              <a:buFont typeface="Arial" panose="020B0604020202020204" pitchFamily="34" charset="0"/>
              <a:buChar char="•"/>
            </a:pPr>
            <a:r>
              <a:rPr lang="en-ZA" sz="2400" dirty="0">
                <a:solidFill>
                  <a:schemeClr val="bg1"/>
                </a:solidFill>
              </a:rPr>
              <a:t>Do the same for the customer type 2 dimension however you should see a newer record in the type 2 instead of the original being updated. </a:t>
            </a:r>
          </a:p>
        </p:txBody>
      </p:sp>
    </p:spTree>
    <p:extLst>
      <p:ext uri="{BB962C8B-B14F-4D97-AF65-F5344CB8AC3E}">
        <p14:creationId xmlns:p14="http://schemas.microsoft.com/office/powerpoint/2010/main" val="41944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Fact Tables</a:t>
            </a:r>
          </a:p>
        </p:txBody>
      </p:sp>
      <p:sp>
        <p:nvSpPr>
          <p:cNvPr id="4" name="TextBox 3">
            <a:extLst>
              <a:ext uri="{FF2B5EF4-FFF2-40B4-BE49-F238E27FC236}">
                <a16:creationId xmlns:a16="http://schemas.microsoft.com/office/drawing/2014/main" id="{655E3362-AC74-4380-9735-7ACD8486A3E4}"/>
              </a:ext>
            </a:extLst>
          </p:cNvPr>
          <p:cNvSpPr txBox="1"/>
          <p:nvPr/>
        </p:nvSpPr>
        <p:spPr>
          <a:xfrm>
            <a:off x="0" y="1024061"/>
            <a:ext cx="10935094" cy="1200329"/>
          </a:xfrm>
          <a:prstGeom prst="rect">
            <a:avLst/>
          </a:prstGeom>
          <a:noFill/>
        </p:spPr>
        <p:txBody>
          <a:bodyPr wrap="square" rtlCol="0">
            <a:spAutoFit/>
          </a:bodyPr>
          <a:lstStyle/>
          <a:p>
            <a:pPr marL="342900" indent="-342900">
              <a:buFont typeface="Arial" panose="020B0604020202020204" pitchFamily="34" charset="0"/>
              <a:buChar char="•"/>
            </a:pPr>
            <a:r>
              <a:rPr lang="en-ZA" sz="2400" dirty="0">
                <a:solidFill>
                  <a:schemeClr val="bg1"/>
                </a:solidFill>
              </a:rPr>
              <a:t>The Fact table loads should include a start date and end date parameter so that the fact tables can be loaded for a date range. </a:t>
            </a:r>
          </a:p>
          <a:p>
            <a:pPr marL="342900" indent="-342900">
              <a:buFont typeface="Arial" panose="020B0604020202020204" pitchFamily="34" charset="0"/>
              <a:buChar char="•"/>
            </a:pPr>
            <a:r>
              <a:rPr lang="en-ZA" sz="2400" dirty="0">
                <a:solidFill>
                  <a:schemeClr val="bg1"/>
                </a:solidFill>
              </a:rPr>
              <a:t>Fact tables should fit this pattern. </a:t>
            </a:r>
          </a:p>
        </p:txBody>
      </p:sp>
      <p:pic>
        <p:nvPicPr>
          <p:cNvPr id="5" name="Picture 4">
            <a:extLst>
              <a:ext uri="{FF2B5EF4-FFF2-40B4-BE49-F238E27FC236}">
                <a16:creationId xmlns:a16="http://schemas.microsoft.com/office/drawing/2014/main" id="{F8AACB99-4293-4A44-AB91-21E942C614B4}"/>
              </a:ext>
            </a:extLst>
          </p:cNvPr>
          <p:cNvPicPr>
            <a:picLocks noChangeAspect="1"/>
          </p:cNvPicPr>
          <p:nvPr/>
        </p:nvPicPr>
        <p:blipFill>
          <a:blip r:embed="rId2"/>
          <a:stretch>
            <a:fillRect/>
          </a:stretch>
        </p:blipFill>
        <p:spPr>
          <a:xfrm>
            <a:off x="2139193" y="2963053"/>
            <a:ext cx="7357144" cy="3681665"/>
          </a:xfrm>
          <a:prstGeom prst="rect">
            <a:avLst/>
          </a:prstGeom>
        </p:spPr>
      </p:pic>
    </p:spTree>
    <p:extLst>
      <p:ext uri="{BB962C8B-B14F-4D97-AF65-F5344CB8AC3E}">
        <p14:creationId xmlns:p14="http://schemas.microsoft.com/office/powerpoint/2010/main" val="288344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10 – Aggregated Fact Tables</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938992"/>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Create an aggregated fact table that contains high level orders. </a:t>
            </a:r>
          </a:p>
          <a:p>
            <a:pPr marL="285750" indent="-285750">
              <a:buFont typeface="Arial" panose="020B0604020202020204" pitchFamily="34" charset="0"/>
              <a:buChar char="•"/>
            </a:pPr>
            <a:r>
              <a:rPr lang="en-ZA" sz="2400" dirty="0">
                <a:solidFill>
                  <a:schemeClr val="bg1"/>
                </a:solidFill>
              </a:rPr>
              <a:t>Just a reminder that the customer key is not populated for all records and customer is a type 2 dimension.</a:t>
            </a:r>
          </a:p>
          <a:p>
            <a:pPr marL="285750" indent="-285750">
              <a:buFont typeface="Arial" panose="020B0604020202020204" pitchFamily="34" charset="0"/>
              <a:buChar char="•"/>
            </a:pPr>
            <a:r>
              <a:rPr lang="en-ZA" sz="2400" dirty="0">
                <a:solidFill>
                  <a:schemeClr val="bg1"/>
                </a:solidFill>
              </a:rPr>
              <a:t>Your fact table should contain the following columns. </a:t>
            </a:r>
          </a:p>
          <a:p>
            <a:pPr marL="285750" indent="-285750">
              <a:buFont typeface="Arial" panose="020B0604020202020204" pitchFamily="34" charset="0"/>
              <a:buChar char="•"/>
            </a:pPr>
            <a:endParaRPr lang="en-ZA" sz="2400" dirty="0">
              <a:solidFill>
                <a:schemeClr val="bg1"/>
              </a:solidFill>
            </a:endParaRPr>
          </a:p>
        </p:txBody>
      </p:sp>
      <p:pic>
        <p:nvPicPr>
          <p:cNvPr id="2" name="Picture 1">
            <a:extLst>
              <a:ext uri="{FF2B5EF4-FFF2-40B4-BE49-F238E27FC236}">
                <a16:creationId xmlns:a16="http://schemas.microsoft.com/office/drawing/2014/main" id="{33B0CB7D-D89E-4A93-B3DD-E5CA2867AA28}"/>
              </a:ext>
            </a:extLst>
          </p:cNvPr>
          <p:cNvPicPr>
            <a:picLocks noChangeAspect="1"/>
          </p:cNvPicPr>
          <p:nvPr/>
        </p:nvPicPr>
        <p:blipFill>
          <a:blip r:embed="rId2"/>
          <a:stretch>
            <a:fillRect/>
          </a:stretch>
        </p:blipFill>
        <p:spPr>
          <a:xfrm>
            <a:off x="4268249" y="3021872"/>
            <a:ext cx="2067755" cy="2481306"/>
          </a:xfrm>
          <a:prstGeom prst="rect">
            <a:avLst/>
          </a:prstGeom>
        </p:spPr>
      </p:pic>
    </p:spTree>
    <p:extLst>
      <p:ext uri="{BB962C8B-B14F-4D97-AF65-F5344CB8AC3E}">
        <p14:creationId xmlns:p14="http://schemas.microsoft.com/office/powerpoint/2010/main" val="373445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11 – Detailed Fact Tables</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938992"/>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Create an detail fact table that contains all the order details. </a:t>
            </a:r>
          </a:p>
          <a:p>
            <a:pPr marL="285750" indent="-285750">
              <a:buFont typeface="Arial" panose="020B0604020202020204" pitchFamily="34" charset="0"/>
              <a:buChar char="•"/>
            </a:pPr>
            <a:r>
              <a:rPr lang="en-ZA" sz="2400" dirty="0">
                <a:solidFill>
                  <a:schemeClr val="bg1"/>
                </a:solidFill>
              </a:rPr>
              <a:t>Just a reminder that the customer key is not populated for all records and customer is a type 2 dimension.</a:t>
            </a:r>
          </a:p>
          <a:p>
            <a:pPr marL="285750" indent="-285750">
              <a:buFont typeface="Arial" panose="020B0604020202020204" pitchFamily="34" charset="0"/>
              <a:buChar char="•"/>
            </a:pPr>
            <a:r>
              <a:rPr lang="en-ZA" sz="2400" dirty="0">
                <a:solidFill>
                  <a:schemeClr val="bg1"/>
                </a:solidFill>
              </a:rPr>
              <a:t>Your fact table should contain the following columns. </a:t>
            </a:r>
          </a:p>
          <a:p>
            <a:pPr marL="285750" indent="-285750">
              <a:buFont typeface="Arial" panose="020B0604020202020204" pitchFamily="34" charset="0"/>
              <a:buChar char="•"/>
            </a:pPr>
            <a:endParaRPr lang="en-ZA" sz="2400" dirty="0">
              <a:solidFill>
                <a:schemeClr val="bg1"/>
              </a:solidFill>
            </a:endParaRPr>
          </a:p>
        </p:txBody>
      </p:sp>
      <p:pic>
        <p:nvPicPr>
          <p:cNvPr id="3" name="Picture 2">
            <a:extLst>
              <a:ext uri="{FF2B5EF4-FFF2-40B4-BE49-F238E27FC236}">
                <a16:creationId xmlns:a16="http://schemas.microsoft.com/office/drawing/2014/main" id="{BDC6F278-F99F-4B2D-9C4B-4E173EC82603}"/>
              </a:ext>
            </a:extLst>
          </p:cNvPr>
          <p:cNvPicPr>
            <a:picLocks noChangeAspect="1"/>
          </p:cNvPicPr>
          <p:nvPr/>
        </p:nvPicPr>
        <p:blipFill>
          <a:blip r:embed="rId2"/>
          <a:stretch>
            <a:fillRect/>
          </a:stretch>
        </p:blipFill>
        <p:spPr>
          <a:xfrm>
            <a:off x="4789983" y="3147232"/>
            <a:ext cx="1597359" cy="2567717"/>
          </a:xfrm>
          <a:prstGeom prst="rect">
            <a:avLst/>
          </a:prstGeom>
        </p:spPr>
      </p:pic>
    </p:spTree>
    <p:extLst>
      <p:ext uri="{BB962C8B-B14F-4D97-AF65-F5344CB8AC3E}">
        <p14:creationId xmlns:p14="http://schemas.microsoft.com/office/powerpoint/2010/main" val="156820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Extra time task– Timeseries</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1635530" cy="3046988"/>
          </a:xfrm>
          <a:prstGeom prst="rect">
            <a:avLst/>
          </a:prstGeom>
          <a:noFill/>
        </p:spPr>
        <p:txBody>
          <a:bodyPr wrap="square" rtlCol="0">
            <a:spAutoFit/>
          </a:bodyPr>
          <a:lstStyle/>
          <a:p>
            <a:r>
              <a:rPr lang="en-ZA" sz="2400" dirty="0">
                <a:solidFill>
                  <a:schemeClr val="bg1"/>
                </a:solidFill>
              </a:rPr>
              <a:t>If we have time after we are done with the requirements thus far, this is an extra task to teach some useful skills.</a:t>
            </a:r>
          </a:p>
          <a:p>
            <a:endParaRPr lang="en-ZA" sz="2400" dirty="0">
              <a:solidFill>
                <a:schemeClr val="bg1"/>
              </a:solidFill>
            </a:endParaRPr>
          </a:p>
          <a:p>
            <a:r>
              <a:rPr lang="en-ZA" sz="2400" dirty="0">
                <a:solidFill>
                  <a:schemeClr val="bg1"/>
                </a:solidFill>
              </a:rPr>
              <a:t>Sometimes we may need to create data to fill out gaps when the client wants to look at things in a timeseries fashion.  Use the Starting query below in a CTE to explode the data using the date dimension. So for each part key, we have one record per day and fill in the price for the days where we do not have a price using an analytical function. The query below will be in your pack of files. </a:t>
            </a:r>
          </a:p>
        </p:txBody>
      </p:sp>
      <p:pic>
        <p:nvPicPr>
          <p:cNvPr id="5" name="Picture 4">
            <a:extLst>
              <a:ext uri="{FF2B5EF4-FFF2-40B4-BE49-F238E27FC236}">
                <a16:creationId xmlns:a16="http://schemas.microsoft.com/office/drawing/2014/main" id="{DFD07616-BE83-48A9-A300-402CC44626BB}"/>
              </a:ext>
            </a:extLst>
          </p:cNvPr>
          <p:cNvPicPr>
            <a:picLocks noChangeAspect="1"/>
          </p:cNvPicPr>
          <p:nvPr/>
        </p:nvPicPr>
        <p:blipFill>
          <a:blip r:embed="rId2"/>
          <a:stretch>
            <a:fillRect/>
          </a:stretch>
        </p:blipFill>
        <p:spPr>
          <a:xfrm>
            <a:off x="3478460" y="4320942"/>
            <a:ext cx="5067300" cy="1924050"/>
          </a:xfrm>
          <a:prstGeom prst="rect">
            <a:avLst/>
          </a:prstGeom>
        </p:spPr>
      </p:pic>
    </p:spTree>
    <p:extLst>
      <p:ext uri="{BB962C8B-B14F-4D97-AF65-F5344CB8AC3E}">
        <p14:creationId xmlns:p14="http://schemas.microsoft.com/office/powerpoint/2010/main" val="237725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Extra time task - output</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Your results should look like so</a:t>
            </a:r>
          </a:p>
        </p:txBody>
      </p:sp>
      <p:pic>
        <p:nvPicPr>
          <p:cNvPr id="2" name="Picture 1">
            <a:extLst>
              <a:ext uri="{FF2B5EF4-FFF2-40B4-BE49-F238E27FC236}">
                <a16:creationId xmlns:a16="http://schemas.microsoft.com/office/drawing/2014/main" id="{F1F67EF4-0E75-4F48-834E-0B3A0396A0C6}"/>
              </a:ext>
            </a:extLst>
          </p:cNvPr>
          <p:cNvPicPr>
            <a:picLocks noChangeAspect="1"/>
          </p:cNvPicPr>
          <p:nvPr/>
        </p:nvPicPr>
        <p:blipFill>
          <a:blip r:embed="rId2"/>
          <a:stretch>
            <a:fillRect/>
          </a:stretch>
        </p:blipFill>
        <p:spPr>
          <a:xfrm>
            <a:off x="864066" y="1669905"/>
            <a:ext cx="10189696" cy="4735358"/>
          </a:xfrm>
          <a:prstGeom prst="rect">
            <a:avLst/>
          </a:prstGeom>
        </p:spPr>
      </p:pic>
    </p:spTree>
    <p:extLst>
      <p:ext uri="{BB962C8B-B14F-4D97-AF65-F5344CB8AC3E}">
        <p14:creationId xmlns:p14="http://schemas.microsoft.com/office/powerpoint/2010/main" val="274981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266630" y="159995"/>
            <a:ext cx="8946038" cy="646331"/>
          </a:xfrm>
          <a:prstGeom prst="rect">
            <a:avLst/>
          </a:prstGeom>
          <a:noFill/>
        </p:spPr>
        <p:txBody>
          <a:bodyPr wrap="square" rtlCol="0">
            <a:spAutoFit/>
          </a:bodyPr>
          <a:lstStyle/>
          <a:p>
            <a:r>
              <a:rPr lang="en-ZA" sz="3600" dirty="0">
                <a:solidFill>
                  <a:schemeClr val="bg1"/>
                </a:solidFill>
              </a:rPr>
              <a:t>Questions?</a:t>
            </a:r>
            <a:endParaRPr lang="en-GB" sz="3600" dirty="0">
              <a:solidFill>
                <a:schemeClr val="bg1"/>
              </a:solidFill>
            </a:endParaRPr>
          </a:p>
        </p:txBody>
      </p:sp>
    </p:spTree>
    <p:extLst>
      <p:ext uri="{BB962C8B-B14F-4D97-AF65-F5344CB8AC3E}">
        <p14:creationId xmlns:p14="http://schemas.microsoft.com/office/powerpoint/2010/main" val="122862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Dimensions</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Dimensions can be type 1 or type 2. Follow the direction for the requested dimension. </a:t>
            </a:r>
          </a:p>
          <a:p>
            <a:pPr marL="285750" indent="-285750">
              <a:buFont typeface="Arial" panose="020B0604020202020204" pitchFamily="34" charset="0"/>
              <a:buChar char="•"/>
            </a:pPr>
            <a:r>
              <a:rPr lang="en-ZA" sz="2400" dirty="0">
                <a:solidFill>
                  <a:schemeClr val="bg1"/>
                </a:solidFill>
              </a:rPr>
              <a:t>Only the date dimension which is type 1 should be built with a truncate and insert. </a:t>
            </a:r>
          </a:p>
          <a:p>
            <a:pPr marL="285750" indent="-285750">
              <a:buFont typeface="Arial" panose="020B0604020202020204" pitchFamily="34" charset="0"/>
              <a:buChar char="•"/>
            </a:pPr>
            <a:r>
              <a:rPr lang="en-ZA" sz="2400" dirty="0">
                <a:solidFill>
                  <a:schemeClr val="bg1"/>
                </a:solidFill>
              </a:rPr>
              <a:t>Each Dimension should be built using the following method. </a:t>
            </a:r>
          </a:p>
        </p:txBody>
      </p:sp>
      <p:pic>
        <p:nvPicPr>
          <p:cNvPr id="5" name="Picture 4">
            <a:extLst>
              <a:ext uri="{FF2B5EF4-FFF2-40B4-BE49-F238E27FC236}">
                <a16:creationId xmlns:a16="http://schemas.microsoft.com/office/drawing/2014/main" id="{C7AC92B2-D45D-465E-9947-2922DFC4FAEF}"/>
              </a:ext>
            </a:extLst>
          </p:cNvPr>
          <p:cNvPicPr>
            <a:picLocks noChangeAspect="1"/>
          </p:cNvPicPr>
          <p:nvPr/>
        </p:nvPicPr>
        <p:blipFill>
          <a:blip r:embed="rId2"/>
          <a:stretch>
            <a:fillRect/>
          </a:stretch>
        </p:blipFill>
        <p:spPr>
          <a:xfrm>
            <a:off x="2004969" y="2764410"/>
            <a:ext cx="7088698" cy="3506238"/>
          </a:xfrm>
          <a:prstGeom prst="rect">
            <a:avLst/>
          </a:prstGeom>
        </p:spPr>
      </p:pic>
    </p:spTree>
    <p:extLst>
      <p:ext uri="{BB962C8B-B14F-4D97-AF65-F5344CB8AC3E}">
        <p14:creationId xmlns:p14="http://schemas.microsoft.com/office/powerpoint/2010/main" val="359111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1 – Geography Dimension</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Geographic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5" name="Picture 4">
            <a:extLst>
              <a:ext uri="{FF2B5EF4-FFF2-40B4-BE49-F238E27FC236}">
                <a16:creationId xmlns:a16="http://schemas.microsoft.com/office/drawing/2014/main" id="{EE006BB6-40CA-4AF2-8CD8-A113190D4961}"/>
              </a:ext>
            </a:extLst>
          </p:cNvPr>
          <p:cNvPicPr>
            <a:picLocks noChangeAspect="1"/>
          </p:cNvPicPr>
          <p:nvPr/>
        </p:nvPicPr>
        <p:blipFill>
          <a:blip r:embed="rId2"/>
          <a:stretch>
            <a:fillRect/>
          </a:stretch>
        </p:blipFill>
        <p:spPr>
          <a:xfrm>
            <a:off x="4246650" y="3080330"/>
            <a:ext cx="2421811" cy="1838242"/>
          </a:xfrm>
          <a:prstGeom prst="rect">
            <a:avLst/>
          </a:prstGeom>
        </p:spPr>
      </p:pic>
    </p:spTree>
    <p:extLst>
      <p:ext uri="{BB962C8B-B14F-4D97-AF65-F5344CB8AC3E}">
        <p14:creationId xmlns:p14="http://schemas.microsoft.com/office/powerpoint/2010/main" val="139861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2 – Customer Dimension</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2308324"/>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customer dimension. </a:t>
            </a:r>
          </a:p>
          <a:p>
            <a:pPr marL="285750" indent="-285750">
              <a:buFont typeface="Arial" panose="020B0604020202020204" pitchFamily="34" charset="0"/>
              <a:buChar char="•"/>
            </a:pPr>
            <a:r>
              <a:rPr lang="en-ZA" sz="2400" dirty="0">
                <a:solidFill>
                  <a:schemeClr val="bg1"/>
                </a:solidFill>
              </a:rPr>
              <a:t>This dimension needs to be persisted and track history changes over time, so it should be built as a type 2 dimension. </a:t>
            </a:r>
          </a:p>
          <a:p>
            <a:pPr marL="285750" indent="-285750">
              <a:buFont typeface="Arial" panose="020B0604020202020204" pitchFamily="34" charset="0"/>
              <a:buChar char="•"/>
            </a:pPr>
            <a:r>
              <a:rPr lang="en-ZA" sz="2400" dirty="0">
                <a:solidFill>
                  <a:schemeClr val="bg1"/>
                </a:solidFill>
              </a:rPr>
              <a:t>The dimension should consist of the following columns. But also include change tracking columns.</a:t>
            </a:r>
          </a:p>
          <a:p>
            <a:pPr marL="285750" indent="-285750">
              <a:buFont typeface="Arial" panose="020B0604020202020204" pitchFamily="34" charset="0"/>
              <a:buChar char="•"/>
            </a:pPr>
            <a:r>
              <a:rPr lang="en-ZA" sz="2400" dirty="0">
                <a:solidFill>
                  <a:schemeClr val="bg1"/>
                </a:solidFill>
              </a:rPr>
              <a:t>Your load should cater for a ghost record, for this use the -1 </a:t>
            </a:r>
            <a:r>
              <a:rPr lang="en-ZA" sz="2400" dirty="0" err="1">
                <a:solidFill>
                  <a:schemeClr val="bg1"/>
                </a:solidFill>
              </a:rPr>
              <a:t>sk</a:t>
            </a:r>
            <a:r>
              <a:rPr lang="en-ZA" sz="2400" dirty="0">
                <a:solidFill>
                  <a:schemeClr val="bg1"/>
                </a:solidFill>
              </a:rPr>
              <a:t> and -1 code. </a:t>
            </a:r>
          </a:p>
        </p:txBody>
      </p:sp>
      <p:pic>
        <p:nvPicPr>
          <p:cNvPr id="2" name="Picture 1">
            <a:extLst>
              <a:ext uri="{FF2B5EF4-FFF2-40B4-BE49-F238E27FC236}">
                <a16:creationId xmlns:a16="http://schemas.microsoft.com/office/drawing/2014/main" id="{6517E19D-EF39-4334-97FC-8BA4B75A2746}"/>
              </a:ext>
            </a:extLst>
          </p:cNvPr>
          <p:cNvPicPr>
            <a:picLocks noChangeAspect="1"/>
          </p:cNvPicPr>
          <p:nvPr/>
        </p:nvPicPr>
        <p:blipFill>
          <a:blip r:embed="rId2"/>
          <a:stretch>
            <a:fillRect/>
          </a:stretch>
        </p:blipFill>
        <p:spPr>
          <a:xfrm>
            <a:off x="4789983" y="3429000"/>
            <a:ext cx="2182674" cy="3035507"/>
          </a:xfrm>
          <a:prstGeom prst="rect">
            <a:avLst/>
          </a:prstGeom>
        </p:spPr>
      </p:pic>
    </p:spTree>
    <p:extLst>
      <p:ext uri="{BB962C8B-B14F-4D97-AF65-F5344CB8AC3E}">
        <p14:creationId xmlns:p14="http://schemas.microsoft.com/office/powerpoint/2010/main" val="173118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3 – Franchise Dimension</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Franchise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2" name="Picture 1">
            <a:extLst>
              <a:ext uri="{FF2B5EF4-FFF2-40B4-BE49-F238E27FC236}">
                <a16:creationId xmlns:a16="http://schemas.microsoft.com/office/drawing/2014/main" id="{7A78160F-733C-4E14-A34F-85B112A96FB0}"/>
              </a:ext>
            </a:extLst>
          </p:cNvPr>
          <p:cNvPicPr>
            <a:picLocks noChangeAspect="1"/>
          </p:cNvPicPr>
          <p:nvPr/>
        </p:nvPicPr>
        <p:blipFill>
          <a:blip r:embed="rId2"/>
          <a:stretch>
            <a:fillRect/>
          </a:stretch>
        </p:blipFill>
        <p:spPr>
          <a:xfrm>
            <a:off x="4093827" y="2538630"/>
            <a:ext cx="2693216" cy="3110023"/>
          </a:xfrm>
          <a:prstGeom prst="rect">
            <a:avLst/>
          </a:prstGeom>
        </p:spPr>
      </p:pic>
    </p:spTree>
    <p:extLst>
      <p:ext uri="{BB962C8B-B14F-4D97-AF65-F5344CB8AC3E}">
        <p14:creationId xmlns:p14="http://schemas.microsoft.com/office/powerpoint/2010/main" val="53467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4 – Menu Type </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Menu Type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2" name="Picture 1">
            <a:extLst>
              <a:ext uri="{FF2B5EF4-FFF2-40B4-BE49-F238E27FC236}">
                <a16:creationId xmlns:a16="http://schemas.microsoft.com/office/drawing/2014/main" id="{6E9B2992-CE1F-44B9-A9CD-20D30A098D3E}"/>
              </a:ext>
            </a:extLst>
          </p:cNvPr>
          <p:cNvPicPr>
            <a:picLocks noChangeAspect="1"/>
          </p:cNvPicPr>
          <p:nvPr/>
        </p:nvPicPr>
        <p:blipFill>
          <a:blip r:embed="rId2"/>
          <a:stretch>
            <a:fillRect/>
          </a:stretch>
        </p:blipFill>
        <p:spPr>
          <a:xfrm>
            <a:off x="3403133" y="3161481"/>
            <a:ext cx="3437652" cy="1718826"/>
          </a:xfrm>
          <a:prstGeom prst="rect">
            <a:avLst/>
          </a:prstGeom>
        </p:spPr>
      </p:pic>
    </p:spTree>
    <p:extLst>
      <p:ext uri="{BB962C8B-B14F-4D97-AF65-F5344CB8AC3E}">
        <p14:creationId xmlns:p14="http://schemas.microsoft.com/office/powerpoint/2010/main" val="116554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5 – Menu Item </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Menu Item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3" name="Picture 2">
            <a:extLst>
              <a:ext uri="{FF2B5EF4-FFF2-40B4-BE49-F238E27FC236}">
                <a16:creationId xmlns:a16="http://schemas.microsoft.com/office/drawing/2014/main" id="{39C94CC8-A301-4148-B138-180FFF7EC75C}"/>
              </a:ext>
            </a:extLst>
          </p:cNvPr>
          <p:cNvPicPr>
            <a:picLocks noChangeAspect="1"/>
          </p:cNvPicPr>
          <p:nvPr/>
        </p:nvPicPr>
        <p:blipFill>
          <a:blip r:embed="rId2"/>
          <a:stretch>
            <a:fillRect/>
          </a:stretch>
        </p:blipFill>
        <p:spPr>
          <a:xfrm>
            <a:off x="3859971" y="3170209"/>
            <a:ext cx="3125917" cy="2010824"/>
          </a:xfrm>
          <a:prstGeom prst="rect">
            <a:avLst/>
          </a:prstGeom>
        </p:spPr>
      </p:pic>
    </p:spTree>
    <p:extLst>
      <p:ext uri="{BB962C8B-B14F-4D97-AF65-F5344CB8AC3E}">
        <p14:creationId xmlns:p14="http://schemas.microsoft.com/office/powerpoint/2010/main" val="137015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6 – Truck</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truck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3" name="Picture 2">
            <a:extLst>
              <a:ext uri="{FF2B5EF4-FFF2-40B4-BE49-F238E27FC236}">
                <a16:creationId xmlns:a16="http://schemas.microsoft.com/office/drawing/2014/main" id="{32CDDC31-9388-434B-90B0-AE303C354834}"/>
              </a:ext>
            </a:extLst>
          </p:cNvPr>
          <p:cNvPicPr>
            <a:picLocks noChangeAspect="1"/>
          </p:cNvPicPr>
          <p:nvPr/>
        </p:nvPicPr>
        <p:blipFill>
          <a:blip r:embed="rId2"/>
          <a:stretch>
            <a:fillRect/>
          </a:stretch>
        </p:blipFill>
        <p:spPr>
          <a:xfrm>
            <a:off x="3921153" y="3053111"/>
            <a:ext cx="3066875" cy="3066875"/>
          </a:xfrm>
          <a:prstGeom prst="rect">
            <a:avLst/>
          </a:prstGeom>
        </p:spPr>
      </p:pic>
    </p:spTree>
    <p:extLst>
      <p:ext uri="{BB962C8B-B14F-4D97-AF65-F5344CB8AC3E}">
        <p14:creationId xmlns:p14="http://schemas.microsoft.com/office/powerpoint/2010/main" val="175752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The Requirements 7 – Currency</a:t>
            </a:r>
          </a:p>
        </p:txBody>
      </p:sp>
      <p:sp>
        <p:nvSpPr>
          <p:cNvPr id="4" name="TextBox 3">
            <a:extLst>
              <a:ext uri="{FF2B5EF4-FFF2-40B4-BE49-F238E27FC236}">
                <a16:creationId xmlns:a16="http://schemas.microsoft.com/office/drawing/2014/main" id="{655E3362-AC74-4380-9735-7ACD8486A3E4}"/>
              </a:ext>
            </a:extLst>
          </p:cNvPr>
          <p:cNvSpPr txBox="1"/>
          <p:nvPr/>
        </p:nvSpPr>
        <p:spPr>
          <a:xfrm>
            <a:off x="58723" y="990505"/>
            <a:ext cx="10935094" cy="1569660"/>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The client wants a currency dimension. </a:t>
            </a:r>
          </a:p>
          <a:p>
            <a:pPr marL="285750" indent="-285750">
              <a:buFont typeface="Arial" panose="020B0604020202020204" pitchFamily="34" charset="0"/>
              <a:buChar char="•"/>
            </a:pPr>
            <a:r>
              <a:rPr lang="en-ZA" sz="2400" dirty="0">
                <a:solidFill>
                  <a:schemeClr val="bg1"/>
                </a:solidFill>
              </a:rPr>
              <a:t>This dimension needs to be persisted and should be built as a type 1 dimension i.e. no need to track history.</a:t>
            </a:r>
          </a:p>
          <a:p>
            <a:pPr marL="285750" indent="-285750">
              <a:buFont typeface="Arial" panose="020B0604020202020204" pitchFamily="34" charset="0"/>
              <a:buChar char="•"/>
            </a:pPr>
            <a:r>
              <a:rPr lang="en-ZA" sz="2400" dirty="0">
                <a:solidFill>
                  <a:schemeClr val="bg1"/>
                </a:solidFill>
              </a:rPr>
              <a:t>The dimension should consist of the following columns. </a:t>
            </a:r>
          </a:p>
        </p:txBody>
      </p:sp>
      <p:pic>
        <p:nvPicPr>
          <p:cNvPr id="3" name="Picture 2">
            <a:extLst>
              <a:ext uri="{FF2B5EF4-FFF2-40B4-BE49-F238E27FC236}">
                <a16:creationId xmlns:a16="http://schemas.microsoft.com/office/drawing/2014/main" id="{A70640B3-83D0-42AE-BB26-D9D0D6CC463A}"/>
              </a:ext>
            </a:extLst>
          </p:cNvPr>
          <p:cNvPicPr>
            <a:picLocks noChangeAspect="1"/>
          </p:cNvPicPr>
          <p:nvPr/>
        </p:nvPicPr>
        <p:blipFill>
          <a:blip r:embed="rId2"/>
          <a:stretch>
            <a:fillRect/>
          </a:stretch>
        </p:blipFill>
        <p:spPr>
          <a:xfrm>
            <a:off x="4084280" y="3257025"/>
            <a:ext cx="2883979" cy="809538"/>
          </a:xfrm>
          <a:prstGeom prst="rect">
            <a:avLst/>
          </a:prstGeom>
        </p:spPr>
      </p:pic>
    </p:spTree>
    <p:extLst>
      <p:ext uri="{BB962C8B-B14F-4D97-AF65-F5344CB8AC3E}">
        <p14:creationId xmlns:p14="http://schemas.microsoft.com/office/powerpoint/2010/main" val="190336131"/>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15c45812-54c7-433e-b64f-3d24b07466f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334BCD5D81F746942B6574EA517FE8" ma:contentTypeVersion="9" ma:contentTypeDescription="Create a new document." ma:contentTypeScope="" ma:versionID="9860575338ec1bc9ad79d85cf1a8c186">
  <xsd:schema xmlns:xsd="http://www.w3.org/2001/XMLSchema" xmlns:xs="http://www.w3.org/2001/XMLSchema" xmlns:p="http://schemas.microsoft.com/office/2006/metadata/properties" xmlns:ns2="15c45812-54c7-433e-b64f-3d24b07466f2" xmlns:ns3="17077a2c-5f62-4d4d-9b38-372a6a9d3ba0" targetNamespace="http://schemas.microsoft.com/office/2006/metadata/properties" ma:root="true" ma:fieldsID="8e98bea5c4d49ae563cdf0ff29467d1e" ns2:_="" ns3:_="">
    <xsd:import namespace="15c45812-54c7-433e-b64f-3d24b07466f2"/>
    <xsd:import namespace="17077a2c-5f62-4d4d-9b38-372a6a9d3b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c45812-54c7-433e-b64f-3d24b07466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077a2c-5f62-4d4d-9b38-372a6a9d3ba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825D4D-0A35-4A76-9AA1-7CD9C485A8B4}">
  <ds:schemaRefs>
    <ds:schemaRef ds:uri="http://schemas.microsoft.com/sharepoint/v3/contenttype/forms"/>
  </ds:schemaRefs>
</ds:datastoreItem>
</file>

<file path=customXml/itemProps2.xml><?xml version="1.0" encoding="utf-8"?>
<ds:datastoreItem xmlns:ds="http://schemas.openxmlformats.org/officeDocument/2006/customXml" ds:itemID="{0468EA0E-C39E-477C-8195-46AA8983581F}">
  <ds:schemaRefs>
    <ds:schemaRef ds:uri="http://schemas.microsoft.com/office/2006/metadata/properties"/>
    <ds:schemaRef ds:uri="http://schemas.microsoft.com/office/infopath/2007/PartnerControls"/>
    <ds:schemaRef ds:uri="15c45812-54c7-433e-b64f-3d24b07466f2"/>
  </ds:schemaRefs>
</ds:datastoreItem>
</file>

<file path=customXml/itemProps3.xml><?xml version="1.0" encoding="utf-8"?>
<ds:datastoreItem xmlns:ds="http://schemas.openxmlformats.org/officeDocument/2006/customXml" ds:itemID="{76DDFA96-2193-40B1-A8FD-59FCE753C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c45812-54c7-433e-b64f-3d24b07466f2"/>
    <ds:schemaRef ds:uri="17077a2c-5f62-4d4d-9b38-372a6a9d3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3738</TotalTime>
  <Words>856</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Warehouse and analytical build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Delivery</dc:title>
  <dc:creator>Reagan Ramsarup</dc:creator>
  <cp:lastModifiedBy>Reagan Ramsarup (Group Office)</cp:lastModifiedBy>
  <cp:revision>60</cp:revision>
  <dcterms:created xsi:type="dcterms:W3CDTF">2021-12-05T16:24:43Z</dcterms:created>
  <dcterms:modified xsi:type="dcterms:W3CDTF">2023-11-25T18:50:27Z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2021-12-05T16:24:50Z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18a16e79-9e60-4ac4-a823-050a3ea722bb</vt:lpwstr>
  </property>
  <property fmtid="{D5CDD505-2E9C-101B-9397-08002B2CF9AE}" pid="8" name="MSIP_Label_ea60d57e-af5b-4752-ac57-3e4f28ca11dc_ContentBits">
    <vt:lpwstr>0</vt:lpwstr>
  </property>
  <property fmtid="{D5CDD505-2E9C-101B-9397-08002B2CF9AE}" pid="9" name="ContentTypeId">
    <vt:lpwstr>0x01010018334BCD5D81F746942B6574EA517FE8</vt:lpwstr>
  </property>
  <property fmtid="{D5CDD505-2E9C-101B-9397-08002B2CF9AE}" pid="10" name="Order">
    <vt:r8>572100</vt:r8>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y fmtid="{D5CDD505-2E9C-101B-9397-08002B2CF9AE}" pid="19" name="MediaServiceImageTags">
    <vt:lpwstr/>
  </property>
</Properties>
</file>