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77" r:id="rId6"/>
    <p:sldId id="278" r:id="rId7"/>
    <p:sldId id="280" r:id="rId8"/>
    <p:sldId id="279" r:id="rId9"/>
    <p:sldId id="281" r:id="rId10"/>
    <p:sldId id="292" r:id="rId11"/>
    <p:sldId id="293" r:id="rId12"/>
    <p:sldId id="294" r:id="rId13"/>
    <p:sldId id="289" r:id="rId14"/>
    <p:sldId id="295" r:id="rId15"/>
    <p:sldId id="296" r:id="rId16"/>
    <p:sldId id="297" r:id="rId17"/>
    <p:sldId id="284" r:id="rId18"/>
    <p:sldId id="298" r:id="rId19"/>
    <p:sldId id="299" r:id="rId20"/>
    <p:sldId id="300" r:id="rId21"/>
    <p:sldId id="301" r:id="rId22"/>
    <p:sldId id="302" r:id="rId23"/>
    <p:sldId id="28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GAN OUTLAW" userId="b5602bf0611a799a" providerId="LiveId" clId="{48E03FDB-4924-4A7E-AB3B-0565E8B5F589}"/>
    <pc:docChg chg="custSel delSld modSld">
      <pc:chgData name="REAGAN OUTLAW" userId="b5602bf0611a799a" providerId="LiveId" clId="{48E03FDB-4924-4A7E-AB3B-0565E8B5F589}" dt="2023-11-14T16:39:20.369" v="62" actId="47"/>
      <pc:docMkLst>
        <pc:docMk/>
      </pc:docMkLst>
      <pc:sldChg chg="addSp delSp modSp mod">
        <pc:chgData name="REAGAN OUTLAW" userId="b5602bf0611a799a" providerId="LiveId" clId="{48E03FDB-4924-4A7E-AB3B-0565E8B5F589}" dt="2023-11-14T16:38:04.778" v="22" actId="14100"/>
        <pc:sldMkLst>
          <pc:docMk/>
          <pc:sldMk cId="1136250268" sldId="256"/>
        </pc:sldMkLst>
        <pc:spChg chg="mod">
          <ac:chgData name="REAGAN OUTLAW" userId="b5602bf0611a799a" providerId="LiveId" clId="{48E03FDB-4924-4A7E-AB3B-0565E8B5F589}" dt="2023-11-14T16:37:24.945" v="15" actId="20577"/>
          <ac:spMkLst>
            <pc:docMk/>
            <pc:sldMk cId="1136250268" sldId="256"/>
            <ac:spMk id="4" creationId="{E10C5037-DA4A-44E2-A9FB-84B1498768A7}"/>
          </ac:spMkLst>
        </pc:spChg>
        <pc:picChg chg="del">
          <ac:chgData name="REAGAN OUTLAW" userId="b5602bf0611a799a" providerId="LiveId" clId="{48E03FDB-4924-4A7E-AB3B-0565E8B5F589}" dt="2023-11-14T16:37:41.499" v="16" actId="478"/>
          <ac:picMkLst>
            <pc:docMk/>
            <pc:sldMk cId="1136250268" sldId="256"/>
            <ac:picMk id="2" creationId="{97996503-D477-866E-7E84-D3766C2CA1EA}"/>
          </ac:picMkLst>
        </pc:picChg>
        <pc:picChg chg="add mod">
          <ac:chgData name="REAGAN OUTLAW" userId="b5602bf0611a799a" providerId="LiveId" clId="{48E03FDB-4924-4A7E-AB3B-0565E8B5F589}" dt="2023-11-14T16:38:04.778" v="22" actId="14100"/>
          <ac:picMkLst>
            <pc:docMk/>
            <pc:sldMk cId="1136250268" sldId="256"/>
            <ac:picMk id="1026" creationId="{5F2F44EC-ACBE-B0DF-AFF5-2807B4439659}"/>
          </ac:picMkLst>
        </pc:picChg>
      </pc:sldChg>
      <pc:sldChg chg="modSp mod">
        <pc:chgData name="REAGAN OUTLAW" userId="b5602bf0611a799a" providerId="LiveId" clId="{48E03FDB-4924-4A7E-AB3B-0565E8B5F589}" dt="2023-11-14T16:39:13.428" v="61"/>
        <pc:sldMkLst>
          <pc:docMk/>
          <pc:sldMk cId="3591110019" sldId="264"/>
        </pc:sldMkLst>
        <pc:spChg chg="mod">
          <ac:chgData name="REAGAN OUTLAW" userId="b5602bf0611a799a" providerId="LiveId" clId="{48E03FDB-4924-4A7E-AB3B-0565E8B5F589}" dt="2023-11-14T16:38:20.009" v="59" actId="20577"/>
          <ac:spMkLst>
            <pc:docMk/>
            <pc:sldMk cId="3591110019" sldId="264"/>
            <ac:spMk id="7" creationId="{EE9285F5-95CE-4C27-AFDD-991FC2758000}"/>
          </ac:spMkLst>
        </pc:spChg>
        <pc:spChg chg="mod">
          <ac:chgData name="REAGAN OUTLAW" userId="b5602bf0611a799a" providerId="LiveId" clId="{48E03FDB-4924-4A7E-AB3B-0565E8B5F589}" dt="2023-11-14T16:39:13.428" v="61"/>
          <ac:spMkLst>
            <pc:docMk/>
            <pc:sldMk cId="3591110019" sldId="264"/>
            <ac:spMk id="8" creationId="{37DC587C-F1B0-4098-B84F-5860DBC3AF7D}"/>
          </ac:spMkLst>
        </pc:spChg>
      </pc:sldChg>
      <pc:sldChg chg="del">
        <pc:chgData name="REAGAN OUTLAW" userId="b5602bf0611a799a" providerId="LiveId" clId="{48E03FDB-4924-4A7E-AB3B-0565E8B5F589}" dt="2023-11-14T16:39:20.369" v="62" actId="47"/>
        <pc:sldMkLst>
          <pc:docMk/>
          <pc:sldMk cId="541657251" sldId="265"/>
        </pc:sldMkLst>
      </pc:sldChg>
      <pc:sldChg chg="del">
        <pc:chgData name="REAGAN OUTLAW" userId="b5602bf0611a799a" providerId="LiveId" clId="{48E03FDB-4924-4A7E-AB3B-0565E8B5F589}" dt="2023-11-14T16:39:20.369" v="62" actId="47"/>
        <pc:sldMkLst>
          <pc:docMk/>
          <pc:sldMk cId="396836552" sldId="266"/>
        </pc:sldMkLst>
      </pc:sldChg>
      <pc:sldChg chg="del">
        <pc:chgData name="REAGAN OUTLAW" userId="b5602bf0611a799a" providerId="LiveId" clId="{48E03FDB-4924-4A7E-AB3B-0565E8B5F589}" dt="2023-11-14T16:39:20.369" v="62" actId="47"/>
        <pc:sldMkLst>
          <pc:docMk/>
          <pc:sldMk cId="3833166808" sldId="269"/>
        </pc:sldMkLst>
      </pc:sldChg>
      <pc:sldChg chg="del">
        <pc:chgData name="REAGAN OUTLAW" userId="b5602bf0611a799a" providerId="LiveId" clId="{48E03FDB-4924-4A7E-AB3B-0565E8B5F589}" dt="2023-11-14T16:39:20.369" v="62" actId="47"/>
        <pc:sldMkLst>
          <pc:docMk/>
          <pc:sldMk cId="2071957108" sldId="270"/>
        </pc:sldMkLst>
      </pc:sldChg>
      <pc:sldChg chg="del">
        <pc:chgData name="REAGAN OUTLAW" userId="b5602bf0611a799a" providerId="LiveId" clId="{48E03FDB-4924-4A7E-AB3B-0565E8B5F589}" dt="2023-11-14T16:39:20.369" v="62" actId="47"/>
        <pc:sldMkLst>
          <pc:docMk/>
          <pc:sldMk cId="2580570944" sldId="271"/>
        </pc:sldMkLst>
      </pc:sldChg>
      <pc:sldChg chg="del">
        <pc:chgData name="REAGAN OUTLAW" userId="b5602bf0611a799a" providerId="LiveId" clId="{48E03FDB-4924-4A7E-AB3B-0565E8B5F589}" dt="2023-11-14T16:39:20.369" v="62" actId="47"/>
        <pc:sldMkLst>
          <pc:docMk/>
          <pc:sldMk cId="1113689611" sldId="272"/>
        </pc:sldMkLst>
      </pc:sldChg>
      <pc:sldChg chg="del">
        <pc:chgData name="REAGAN OUTLAW" userId="b5602bf0611a799a" providerId="LiveId" clId="{48E03FDB-4924-4A7E-AB3B-0565E8B5F589}" dt="2023-11-14T16:39:20.369" v="62" actId="47"/>
        <pc:sldMkLst>
          <pc:docMk/>
          <pc:sldMk cId="2182673656" sldId="273"/>
        </pc:sldMkLst>
      </pc:sldChg>
      <pc:sldChg chg="del">
        <pc:chgData name="REAGAN OUTLAW" userId="b5602bf0611a799a" providerId="LiveId" clId="{48E03FDB-4924-4A7E-AB3B-0565E8B5F589}" dt="2023-11-14T16:39:20.369" v="62" actId="47"/>
        <pc:sldMkLst>
          <pc:docMk/>
          <pc:sldMk cId="3772793253" sldId="274"/>
        </pc:sldMkLst>
      </pc:sldChg>
      <pc:sldChg chg="del">
        <pc:chgData name="REAGAN OUTLAW" userId="b5602bf0611a799a" providerId="LiveId" clId="{48E03FDB-4924-4A7E-AB3B-0565E8B5F589}" dt="2023-11-14T16:39:20.369" v="62" actId="47"/>
        <pc:sldMkLst>
          <pc:docMk/>
          <pc:sldMk cId="1059639576" sldId="275"/>
        </pc:sldMkLst>
      </pc:sldChg>
    </pc:docChg>
  </pc:docChgLst>
  <pc:docChgLst>
    <pc:chgData name="REAGAN OUTLAW" userId="b5602bf0611a799a" providerId="LiveId" clId="{771B0497-5531-4E33-B7AA-0D5A7913E3AB}"/>
    <pc:docChg chg="modSld">
      <pc:chgData name="REAGAN OUTLAW" userId="b5602bf0611a799a" providerId="LiveId" clId="{771B0497-5531-4E33-B7AA-0D5A7913E3AB}" dt="2023-11-15T17:17:30.471" v="13"/>
      <pc:docMkLst>
        <pc:docMk/>
      </pc:docMkLst>
      <pc:sldChg chg="addSp delSp modSp mod">
        <pc:chgData name="REAGAN OUTLAW" userId="b5602bf0611a799a" providerId="LiveId" clId="{771B0497-5531-4E33-B7AA-0D5A7913E3AB}" dt="2023-11-15T17:17:18.113" v="12" actId="1076"/>
        <pc:sldMkLst>
          <pc:docMk/>
          <pc:sldMk cId="1136250268" sldId="256"/>
        </pc:sldMkLst>
        <pc:spChg chg="mod">
          <ac:chgData name="REAGAN OUTLAW" userId="b5602bf0611a799a" providerId="LiveId" clId="{771B0497-5531-4E33-B7AA-0D5A7913E3AB}" dt="2023-11-15T17:17:01.765" v="9" actId="20577"/>
          <ac:spMkLst>
            <pc:docMk/>
            <pc:sldMk cId="1136250268" sldId="256"/>
            <ac:spMk id="4" creationId="{E10C5037-DA4A-44E2-A9FB-84B1498768A7}"/>
          </ac:spMkLst>
        </pc:spChg>
        <pc:picChg chg="add mod">
          <ac:chgData name="REAGAN OUTLAW" userId="b5602bf0611a799a" providerId="LiveId" clId="{771B0497-5531-4E33-B7AA-0D5A7913E3AB}" dt="2023-11-15T17:17:18.113" v="12" actId="1076"/>
          <ac:picMkLst>
            <pc:docMk/>
            <pc:sldMk cId="1136250268" sldId="256"/>
            <ac:picMk id="2" creationId="{79136EEB-6343-D585-96B3-2C0A6EC82789}"/>
          </ac:picMkLst>
        </pc:picChg>
        <pc:picChg chg="del">
          <ac:chgData name="REAGAN OUTLAW" userId="b5602bf0611a799a" providerId="LiveId" clId="{771B0497-5531-4E33-B7AA-0D5A7913E3AB}" dt="2023-11-15T17:17:13.183" v="10" actId="478"/>
          <ac:picMkLst>
            <pc:docMk/>
            <pc:sldMk cId="1136250268" sldId="256"/>
            <ac:picMk id="1026" creationId="{5F2F44EC-ACBE-B0DF-AFF5-2807B4439659}"/>
          </ac:picMkLst>
        </pc:picChg>
      </pc:sldChg>
      <pc:sldChg chg="modSp mod">
        <pc:chgData name="REAGAN OUTLAW" userId="b5602bf0611a799a" providerId="LiveId" clId="{771B0497-5531-4E33-B7AA-0D5A7913E3AB}" dt="2023-11-15T17:17:30.471" v="13"/>
        <pc:sldMkLst>
          <pc:docMk/>
          <pc:sldMk cId="3591110019" sldId="264"/>
        </pc:sldMkLst>
        <pc:spChg chg="mod">
          <ac:chgData name="REAGAN OUTLAW" userId="b5602bf0611a799a" providerId="LiveId" clId="{771B0497-5531-4E33-B7AA-0D5A7913E3AB}" dt="2023-11-15T17:17:30.471" v="13"/>
          <ac:spMkLst>
            <pc:docMk/>
            <pc:sldMk cId="3591110019" sldId="264"/>
            <ac:spMk id="8" creationId="{37DC587C-F1B0-4098-B84F-5860DBC3AF7D}"/>
          </ac:spMkLst>
        </pc:spChg>
      </pc:sldChg>
    </pc:docChg>
  </pc:docChgLst>
  <pc:docChgLst>
    <pc:chgData name="REAGAN OUTLAW" userId="b5602bf0611a799a" providerId="LiveId" clId="{7E85C96D-DD9D-4E7D-B34D-67EA40FCF20E}"/>
    <pc:docChg chg="modSld">
      <pc:chgData name="REAGAN OUTLAW" userId="b5602bf0611a799a" providerId="LiveId" clId="{7E85C96D-DD9D-4E7D-B34D-67EA40FCF20E}" dt="2023-11-15T17:40:11.719" v="47"/>
      <pc:docMkLst>
        <pc:docMk/>
      </pc:docMkLst>
      <pc:sldChg chg="addSp delSp modSp mod">
        <pc:chgData name="REAGAN OUTLAW" userId="b5602bf0611a799a" providerId="LiveId" clId="{7E85C96D-DD9D-4E7D-B34D-67EA40FCF20E}" dt="2023-11-15T17:39:38.693" v="46" actId="1076"/>
        <pc:sldMkLst>
          <pc:docMk/>
          <pc:sldMk cId="1136250268" sldId="256"/>
        </pc:sldMkLst>
        <pc:spChg chg="mod">
          <ac:chgData name="REAGAN OUTLAW" userId="b5602bf0611a799a" providerId="LiveId" clId="{7E85C96D-DD9D-4E7D-B34D-67EA40FCF20E}" dt="2023-11-15T17:38:33.392" v="41" actId="6549"/>
          <ac:spMkLst>
            <pc:docMk/>
            <pc:sldMk cId="1136250268" sldId="256"/>
            <ac:spMk id="4" creationId="{E10C5037-DA4A-44E2-A9FB-84B1498768A7}"/>
          </ac:spMkLst>
        </pc:spChg>
        <pc:picChg chg="del">
          <ac:chgData name="REAGAN OUTLAW" userId="b5602bf0611a799a" providerId="LiveId" clId="{7E85C96D-DD9D-4E7D-B34D-67EA40FCF20E}" dt="2023-11-15T17:21:53.437" v="14" actId="478"/>
          <ac:picMkLst>
            <pc:docMk/>
            <pc:sldMk cId="1136250268" sldId="256"/>
            <ac:picMk id="2" creationId="{79136EEB-6343-D585-96B3-2C0A6EC82789}"/>
          </ac:picMkLst>
        </pc:picChg>
        <pc:picChg chg="add del">
          <ac:chgData name="REAGAN OUTLAW" userId="b5602bf0611a799a" providerId="LiveId" clId="{7E85C96D-DD9D-4E7D-B34D-67EA40FCF20E}" dt="2023-11-15T17:39:31.716" v="44" actId="478"/>
          <ac:picMkLst>
            <pc:docMk/>
            <pc:sldMk cId="1136250268" sldId="256"/>
            <ac:picMk id="2" creationId="{8F0809AE-151C-E38D-4C4F-80A686EB78FF}"/>
          </ac:picMkLst>
        </pc:picChg>
        <pc:picChg chg="add del mod">
          <ac:chgData name="REAGAN OUTLAW" userId="b5602bf0611a799a" providerId="LiveId" clId="{7E85C96D-DD9D-4E7D-B34D-67EA40FCF20E}" dt="2023-11-15T17:39:05.468" v="42" actId="478"/>
          <ac:picMkLst>
            <pc:docMk/>
            <pc:sldMk cId="1136250268" sldId="256"/>
            <ac:picMk id="1026" creationId="{222D8662-C56B-EC6A-5AAA-059175BF0C09}"/>
          </ac:picMkLst>
        </pc:picChg>
        <pc:picChg chg="add mod">
          <ac:chgData name="REAGAN OUTLAW" userId="b5602bf0611a799a" providerId="LiveId" clId="{7E85C96D-DD9D-4E7D-B34D-67EA40FCF20E}" dt="2023-11-15T17:39:38.693" v="46" actId="1076"/>
          <ac:picMkLst>
            <pc:docMk/>
            <pc:sldMk cId="1136250268" sldId="256"/>
            <ac:picMk id="1028" creationId="{948FEC04-7DF9-7F26-DA18-6DFFF61B6AC1}"/>
          </ac:picMkLst>
        </pc:picChg>
      </pc:sldChg>
      <pc:sldChg chg="modSp mod">
        <pc:chgData name="REAGAN OUTLAW" userId="b5602bf0611a799a" providerId="LiveId" clId="{7E85C96D-DD9D-4E7D-B34D-67EA40FCF20E}" dt="2023-11-15T17:40:11.719" v="47"/>
        <pc:sldMkLst>
          <pc:docMk/>
          <pc:sldMk cId="3591110019" sldId="264"/>
        </pc:sldMkLst>
        <pc:spChg chg="mod">
          <ac:chgData name="REAGAN OUTLAW" userId="b5602bf0611a799a" providerId="LiveId" clId="{7E85C96D-DD9D-4E7D-B34D-67EA40FCF20E}" dt="2023-11-15T17:40:11.719" v="47"/>
          <ac:spMkLst>
            <pc:docMk/>
            <pc:sldMk cId="3591110019" sldId="264"/>
            <ac:spMk id="8" creationId="{37DC587C-F1B0-4098-B84F-5860DBC3AF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27/11/2023</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27/11/2023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778487" y="2164360"/>
            <a:ext cx="3798913" cy="2116420"/>
          </a:xfrm>
        </p:spPr>
        <p:txBody>
          <a:bodyPr/>
          <a:lstStyle/>
          <a:p>
            <a:r>
              <a:rPr lang="en-US" sz="3600" dirty="0"/>
              <a:t>Dashboard Build</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a:xfrm>
            <a:off x="7843959" y="4525446"/>
            <a:ext cx="3924000" cy="684000"/>
          </a:xfrm>
        </p:spPr>
        <p:txBody>
          <a:bodyPr/>
          <a:lstStyle/>
          <a:p>
            <a:r>
              <a:rPr lang="en-US" dirty="0"/>
              <a:t>Practical</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1026" name="Picture 2" descr="Wireframing | Codecademy">
            <a:extLst>
              <a:ext uri="{FF2B5EF4-FFF2-40B4-BE49-F238E27FC236}">
                <a16:creationId xmlns:a16="http://schemas.microsoft.com/office/drawing/2014/main" id="{DF1B1E01-458E-4FBB-91E7-E62C30F07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11" y="1501630"/>
            <a:ext cx="6525949" cy="461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Lets create some filters on page one</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0935094"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Add a slicer for year and month, so the users can filter their data</a:t>
            </a:r>
          </a:p>
        </p:txBody>
      </p:sp>
      <p:pic>
        <p:nvPicPr>
          <p:cNvPr id="2" name="Picture 1">
            <a:extLst>
              <a:ext uri="{FF2B5EF4-FFF2-40B4-BE49-F238E27FC236}">
                <a16:creationId xmlns:a16="http://schemas.microsoft.com/office/drawing/2014/main" id="{C59DCBCD-1BDA-4075-8AA7-71A3A93AF05D}"/>
              </a:ext>
            </a:extLst>
          </p:cNvPr>
          <p:cNvPicPr>
            <a:picLocks noChangeAspect="1"/>
          </p:cNvPicPr>
          <p:nvPr/>
        </p:nvPicPr>
        <p:blipFill>
          <a:blip r:embed="rId2"/>
          <a:stretch>
            <a:fillRect/>
          </a:stretch>
        </p:blipFill>
        <p:spPr>
          <a:xfrm>
            <a:off x="364502" y="1837582"/>
            <a:ext cx="1285875" cy="1857375"/>
          </a:xfrm>
          <a:prstGeom prst="rect">
            <a:avLst/>
          </a:prstGeom>
        </p:spPr>
      </p:pic>
      <p:pic>
        <p:nvPicPr>
          <p:cNvPr id="4" name="Picture 3">
            <a:extLst>
              <a:ext uri="{FF2B5EF4-FFF2-40B4-BE49-F238E27FC236}">
                <a16:creationId xmlns:a16="http://schemas.microsoft.com/office/drawing/2014/main" id="{C093F609-4587-4EAD-8A2D-1754CA3714EC}"/>
              </a:ext>
            </a:extLst>
          </p:cNvPr>
          <p:cNvPicPr>
            <a:picLocks noChangeAspect="1"/>
          </p:cNvPicPr>
          <p:nvPr/>
        </p:nvPicPr>
        <p:blipFill>
          <a:blip r:embed="rId3"/>
          <a:stretch>
            <a:fillRect/>
          </a:stretch>
        </p:blipFill>
        <p:spPr>
          <a:xfrm>
            <a:off x="1900673" y="1837582"/>
            <a:ext cx="1209675" cy="4086225"/>
          </a:xfrm>
          <a:prstGeom prst="rect">
            <a:avLst/>
          </a:prstGeom>
        </p:spPr>
      </p:pic>
    </p:spTree>
    <p:extLst>
      <p:ext uri="{BB962C8B-B14F-4D97-AF65-F5344CB8AC3E}">
        <p14:creationId xmlns:p14="http://schemas.microsoft.com/office/powerpoint/2010/main" val="96419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Lets add a tree map</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0935094" cy="830997"/>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Add a tree map to show sales per country, so we can see who are our biggest revenue generating countries are.</a:t>
            </a:r>
          </a:p>
        </p:txBody>
      </p:sp>
      <p:pic>
        <p:nvPicPr>
          <p:cNvPr id="3" name="Picture 2">
            <a:extLst>
              <a:ext uri="{FF2B5EF4-FFF2-40B4-BE49-F238E27FC236}">
                <a16:creationId xmlns:a16="http://schemas.microsoft.com/office/drawing/2014/main" id="{0807E6DB-3C11-4F42-932B-AAE133C5F453}"/>
              </a:ext>
            </a:extLst>
          </p:cNvPr>
          <p:cNvPicPr>
            <a:picLocks noChangeAspect="1"/>
          </p:cNvPicPr>
          <p:nvPr/>
        </p:nvPicPr>
        <p:blipFill>
          <a:blip r:embed="rId2"/>
          <a:stretch>
            <a:fillRect/>
          </a:stretch>
        </p:blipFill>
        <p:spPr>
          <a:xfrm>
            <a:off x="3816991" y="2531464"/>
            <a:ext cx="3583977" cy="3572453"/>
          </a:xfrm>
          <a:prstGeom prst="rect">
            <a:avLst/>
          </a:prstGeom>
        </p:spPr>
      </p:pic>
    </p:spTree>
    <p:extLst>
      <p:ext uri="{BB962C8B-B14F-4D97-AF65-F5344CB8AC3E}">
        <p14:creationId xmlns:p14="http://schemas.microsoft.com/office/powerpoint/2010/main" val="412303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Lets add Some call out values</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2" y="990505"/>
            <a:ext cx="11182525" cy="830997"/>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Add some call out values to give an overall summary of sales for the year. Try and figure out what visual is used in the image below and how to get yours looking similar</a:t>
            </a:r>
          </a:p>
        </p:txBody>
      </p:sp>
      <p:pic>
        <p:nvPicPr>
          <p:cNvPr id="2" name="Picture 1">
            <a:extLst>
              <a:ext uri="{FF2B5EF4-FFF2-40B4-BE49-F238E27FC236}">
                <a16:creationId xmlns:a16="http://schemas.microsoft.com/office/drawing/2014/main" id="{EA0647B9-744B-40DA-A587-4F9994E91E2B}"/>
              </a:ext>
            </a:extLst>
          </p:cNvPr>
          <p:cNvPicPr>
            <a:picLocks noChangeAspect="1"/>
          </p:cNvPicPr>
          <p:nvPr/>
        </p:nvPicPr>
        <p:blipFill>
          <a:blip r:embed="rId2"/>
          <a:stretch>
            <a:fillRect/>
          </a:stretch>
        </p:blipFill>
        <p:spPr>
          <a:xfrm>
            <a:off x="1075375" y="2287863"/>
            <a:ext cx="9599529" cy="1517490"/>
          </a:xfrm>
          <a:prstGeom prst="rect">
            <a:avLst/>
          </a:prstGeom>
        </p:spPr>
      </p:pic>
    </p:spTree>
    <p:extLst>
      <p:ext uri="{BB962C8B-B14F-4D97-AF65-F5344CB8AC3E}">
        <p14:creationId xmlns:p14="http://schemas.microsoft.com/office/powerpoint/2010/main" val="335092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Top 10 customers by sales</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2" y="990505"/>
            <a:ext cx="11182525"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Try and recreate the result below. This visual shows the top 10 customers by sales. </a:t>
            </a:r>
          </a:p>
        </p:txBody>
      </p:sp>
      <p:pic>
        <p:nvPicPr>
          <p:cNvPr id="3" name="Picture 2">
            <a:extLst>
              <a:ext uri="{FF2B5EF4-FFF2-40B4-BE49-F238E27FC236}">
                <a16:creationId xmlns:a16="http://schemas.microsoft.com/office/drawing/2014/main" id="{F132DD01-8B02-4297-970F-D0C291FD002E}"/>
              </a:ext>
            </a:extLst>
          </p:cNvPr>
          <p:cNvPicPr>
            <a:picLocks noChangeAspect="1"/>
          </p:cNvPicPr>
          <p:nvPr/>
        </p:nvPicPr>
        <p:blipFill>
          <a:blip r:embed="rId2"/>
          <a:stretch>
            <a:fillRect/>
          </a:stretch>
        </p:blipFill>
        <p:spPr>
          <a:xfrm>
            <a:off x="4657725" y="2177685"/>
            <a:ext cx="2876550" cy="3609975"/>
          </a:xfrm>
          <a:prstGeom prst="rect">
            <a:avLst/>
          </a:prstGeom>
        </p:spPr>
      </p:pic>
    </p:spTree>
    <p:extLst>
      <p:ext uri="{BB962C8B-B14F-4D97-AF65-F5344CB8AC3E}">
        <p14:creationId xmlns:p14="http://schemas.microsoft.com/office/powerpoint/2010/main" val="82148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Creating the visuals</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0935094"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Add a visual to show the countries that shows spend size per country using a visual</a:t>
            </a:r>
          </a:p>
        </p:txBody>
      </p:sp>
      <p:pic>
        <p:nvPicPr>
          <p:cNvPr id="5" name="Picture 4">
            <a:extLst>
              <a:ext uri="{FF2B5EF4-FFF2-40B4-BE49-F238E27FC236}">
                <a16:creationId xmlns:a16="http://schemas.microsoft.com/office/drawing/2014/main" id="{EAF308C0-39C6-4338-BCED-2362E6019C68}"/>
              </a:ext>
            </a:extLst>
          </p:cNvPr>
          <p:cNvPicPr>
            <a:picLocks noChangeAspect="1"/>
          </p:cNvPicPr>
          <p:nvPr/>
        </p:nvPicPr>
        <p:blipFill>
          <a:blip r:embed="rId2"/>
          <a:stretch>
            <a:fillRect/>
          </a:stretch>
        </p:blipFill>
        <p:spPr>
          <a:xfrm>
            <a:off x="4211273" y="1671637"/>
            <a:ext cx="3294427" cy="4106904"/>
          </a:xfrm>
          <a:prstGeom prst="rect">
            <a:avLst/>
          </a:prstGeom>
        </p:spPr>
      </p:pic>
    </p:spTree>
    <p:extLst>
      <p:ext uri="{BB962C8B-B14F-4D97-AF65-F5344CB8AC3E}">
        <p14:creationId xmlns:p14="http://schemas.microsoft.com/office/powerpoint/2010/main" val="117724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Creating the visuals</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0935094" cy="830997"/>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Create a visual that looks like the one below that shows sales per gender, ignore all unassigned genders. </a:t>
            </a:r>
          </a:p>
        </p:txBody>
      </p:sp>
      <p:pic>
        <p:nvPicPr>
          <p:cNvPr id="2" name="Picture 1">
            <a:extLst>
              <a:ext uri="{FF2B5EF4-FFF2-40B4-BE49-F238E27FC236}">
                <a16:creationId xmlns:a16="http://schemas.microsoft.com/office/drawing/2014/main" id="{879F46A4-AD04-4A70-97FC-FC872042530B}"/>
              </a:ext>
            </a:extLst>
          </p:cNvPr>
          <p:cNvPicPr>
            <a:picLocks noChangeAspect="1"/>
          </p:cNvPicPr>
          <p:nvPr/>
        </p:nvPicPr>
        <p:blipFill>
          <a:blip r:embed="rId2"/>
          <a:stretch>
            <a:fillRect/>
          </a:stretch>
        </p:blipFill>
        <p:spPr>
          <a:xfrm>
            <a:off x="4214971" y="2390775"/>
            <a:ext cx="3009741" cy="2768454"/>
          </a:xfrm>
          <a:prstGeom prst="rect">
            <a:avLst/>
          </a:prstGeom>
        </p:spPr>
      </p:pic>
    </p:spTree>
    <p:extLst>
      <p:ext uri="{BB962C8B-B14F-4D97-AF65-F5344CB8AC3E}">
        <p14:creationId xmlns:p14="http://schemas.microsoft.com/office/powerpoint/2010/main" val="203125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Top 10 Customers measure</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1501306" cy="1200329"/>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Lets create a top 10 customers measure so that we can look at top 10 customers by other stuff. See if you are able to find out how to create a top 10 customers measure.</a:t>
            </a:r>
          </a:p>
          <a:p>
            <a:pPr marL="285750" indent="-285750">
              <a:buFont typeface="Arial" panose="020B0604020202020204" pitchFamily="34" charset="0"/>
              <a:buChar char="•"/>
            </a:pPr>
            <a:r>
              <a:rPr lang="en-ZA" sz="2400" dirty="0">
                <a:solidFill>
                  <a:schemeClr val="bg1"/>
                </a:solidFill>
              </a:rPr>
              <a:t>And create a % sales measure using the top 10 customers measure  </a:t>
            </a:r>
          </a:p>
        </p:txBody>
      </p:sp>
    </p:spTree>
    <p:extLst>
      <p:ext uri="{BB962C8B-B14F-4D97-AF65-F5344CB8AC3E}">
        <p14:creationId xmlns:p14="http://schemas.microsoft.com/office/powerpoint/2010/main" val="30972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Top 10 Customers measure</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1501306"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If you were unsuccessful in creating the measures, here is the code. </a:t>
            </a:r>
          </a:p>
        </p:txBody>
      </p:sp>
      <p:pic>
        <p:nvPicPr>
          <p:cNvPr id="2" name="Picture 1">
            <a:extLst>
              <a:ext uri="{FF2B5EF4-FFF2-40B4-BE49-F238E27FC236}">
                <a16:creationId xmlns:a16="http://schemas.microsoft.com/office/drawing/2014/main" id="{C99B7489-5F91-405E-AA16-18B73FE28D25}"/>
              </a:ext>
            </a:extLst>
          </p:cNvPr>
          <p:cNvPicPr>
            <a:picLocks noChangeAspect="1"/>
          </p:cNvPicPr>
          <p:nvPr/>
        </p:nvPicPr>
        <p:blipFill>
          <a:blip r:embed="rId2"/>
          <a:stretch>
            <a:fillRect/>
          </a:stretch>
        </p:blipFill>
        <p:spPr>
          <a:xfrm>
            <a:off x="198765" y="2182623"/>
            <a:ext cx="11501306" cy="590608"/>
          </a:xfrm>
          <a:prstGeom prst="rect">
            <a:avLst/>
          </a:prstGeom>
        </p:spPr>
      </p:pic>
      <p:pic>
        <p:nvPicPr>
          <p:cNvPr id="3" name="Picture 2">
            <a:extLst>
              <a:ext uri="{FF2B5EF4-FFF2-40B4-BE49-F238E27FC236}">
                <a16:creationId xmlns:a16="http://schemas.microsoft.com/office/drawing/2014/main" id="{A313B84E-AAA9-427F-8DD5-DB07C3CE4E53}"/>
              </a:ext>
            </a:extLst>
          </p:cNvPr>
          <p:cNvPicPr>
            <a:picLocks noChangeAspect="1"/>
          </p:cNvPicPr>
          <p:nvPr/>
        </p:nvPicPr>
        <p:blipFill>
          <a:blip r:embed="rId3"/>
          <a:stretch>
            <a:fillRect/>
          </a:stretch>
        </p:blipFill>
        <p:spPr>
          <a:xfrm>
            <a:off x="316964" y="3279803"/>
            <a:ext cx="9433322" cy="590608"/>
          </a:xfrm>
          <a:prstGeom prst="rect">
            <a:avLst/>
          </a:prstGeom>
        </p:spPr>
      </p:pic>
    </p:spTree>
    <p:extLst>
      <p:ext uri="{BB962C8B-B14F-4D97-AF65-F5344CB8AC3E}">
        <p14:creationId xmlns:p14="http://schemas.microsoft.com/office/powerpoint/2010/main" val="1830801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More visuals</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1501306" cy="830997"/>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Now that we have the top 10 customers measure, Lets make a few more visuals. </a:t>
            </a:r>
          </a:p>
          <a:p>
            <a:pPr marL="285750" indent="-285750">
              <a:buFont typeface="Arial" panose="020B0604020202020204" pitchFamily="34" charset="0"/>
              <a:buChar char="•"/>
            </a:pPr>
            <a:r>
              <a:rPr lang="en-ZA" sz="2400" dirty="0">
                <a:solidFill>
                  <a:schemeClr val="bg1"/>
                </a:solidFill>
              </a:rPr>
              <a:t>Create a top 10 customers by country bar graph</a:t>
            </a:r>
          </a:p>
        </p:txBody>
      </p:sp>
      <p:pic>
        <p:nvPicPr>
          <p:cNvPr id="3" name="Picture 2">
            <a:extLst>
              <a:ext uri="{FF2B5EF4-FFF2-40B4-BE49-F238E27FC236}">
                <a16:creationId xmlns:a16="http://schemas.microsoft.com/office/drawing/2014/main" id="{5650B1ED-A5C6-4A2E-B68C-431DBF471238}"/>
              </a:ext>
            </a:extLst>
          </p:cNvPr>
          <p:cNvPicPr>
            <a:picLocks noChangeAspect="1"/>
          </p:cNvPicPr>
          <p:nvPr/>
        </p:nvPicPr>
        <p:blipFill>
          <a:blip r:embed="rId2"/>
          <a:stretch>
            <a:fillRect/>
          </a:stretch>
        </p:blipFill>
        <p:spPr>
          <a:xfrm>
            <a:off x="3266900" y="2618327"/>
            <a:ext cx="5238750" cy="2762250"/>
          </a:xfrm>
          <a:prstGeom prst="rect">
            <a:avLst/>
          </a:prstGeom>
        </p:spPr>
      </p:pic>
    </p:spTree>
    <p:extLst>
      <p:ext uri="{BB962C8B-B14F-4D97-AF65-F5344CB8AC3E}">
        <p14:creationId xmlns:p14="http://schemas.microsoft.com/office/powerpoint/2010/main" val="209439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More visuals</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1501306"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Lets also add a line chat with top 10 customers by city</a:t>
            </a:r>
          </a:p>
        </p:txBody>
      </p:sp>
      <p:pic>
        <p:nvPicPr>
          <p:cNvPr id="2" name="Picture 1">
            <a:extLst>
              <a:ext uri="{FF2B5EF4-FFF2-40B4-BE49-F238E27FC236}">
                <a16:creationId xmlns:a16="http://schemas.microsoft.com/office/drawing/2014/main" id="{18781851-F1A5-4A86-BF9B-DE42351F4689}"/>
              </a:ext>
            </a:extLst>
          </p:cNvPr>
          <p:cNvPicPr>
            <a:picLocks noChangeAspect="1"/>
          </p:cNvPicPr>
          <p:nvPr/>
        </p:nvPicPr>
        <p:blipFill>
          <a:blip r:embed="rId2"/>
          <a:stretch>
            <a:fillRect/>
          </a:stretch>
        </p:blipFill>
        <p:spPr>
          <a:xfrm>
            <a:off x="3397677" y="2028824"/>
            <a:ext cx="5312936" cy="2845179"/>
          </a:xfrm>
          <a:prstGeom prst="rect">
            <a:avLst/>
          </a:prstGeom>
        </p:spPr>
      </p:pic>
    </p:spTree>
    <p:extLst>
      <p:ext uri="{BB962C8B-B14F-4D97-AF65-F5344CB8AC3E}">
        <p14:creationId xmlns:p14="http://schemas.microsoft.com/office/powerpoint/2010/main" val="362014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Connect to snowflake</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0935094"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When Power BI opens up, you are presented with this screen. Click Get data. </a:t>
            </a:r>
          </a:p>
        </p:txBody>
      </p:sp>
      <p:pic>
        <p:nvPicPr>
          <p:cNvPr id="4" name="Picture 3">
            <a:extLst>
              <a:ext uri="{FF2B5EF4-FFF2-40B4-BE49-F238E27FC236}">
                <a16:creationId xmlns:a16="http://schemas.microsoft.com/office/drawing/2014/main" id="{3F821F92-439A-4A21-BAFB-5022FA7890AF}"/>
              </a:ext>
            </a:extLst>
          </p:cNvPr>
          <p:cNvPicPr>
            <a:picLocks noChangeAspect="1"/>
          </p:cNvPicPr>
          <p:nvPr/>
        </p:nvPicPr>
        <p:blipFill>
          <a:blip r:embed="rId2"/>
          <a:stretch>
            <a:fillRect/>
          </a:stretch>
        </p:blipFill>
        <p:spPr>
          <a:xfrm>
            <a:off x="1417738" y="1669905"/>
            <a:ext cx="8744125" cy="4819512"/>
          </a:xfrm>
          <a:prstGeom prst="rect">
            <a:avLst/>
          </a:prstGeom>
        </p:spPr>
      </p:pic>
    </p:spTree>
    <p:extLst>
      <p:ext uri="{BB962C8B-B14F-4D97-AF65-F5344CB8AC3E}">
        <p14:creationId xmlns:p14="http://schemas.microsoft.com/office/powerpoint/2010/main" val="3181779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Creating the visuals</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0935094" cy="1200329"/>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Find a way to get the word cloud visual. Create a word cloud with all the menu items, size the words by the amount spent on each product. Filter the menu to items that fall under the Hot Option sub category.</a:t>
            </a:r>
          </a:p>
        </p:txBody>
      </p:sp>
      <p:pic>
        <p:nvPicPr>
          <p:cNvPr id="3" name="Picture 2">
            <a:extLst>
              <a:ext uri="{FF2B5EF4-FFF2-40B4-BE49-F238E27FC236}">
                <a16:creationId xmlns:a16="http://schemas.microsoft.com/office/drawing/2014/main" id="{F8140F16-1ACE-48C9-AB78-67C237FAD739}"/>
              </a:ext>
            </a:extLst>
          </p:cNvPr>
          <p:cNvPicPr>
            <a:picLocks noChangeAspect="1"/>
          </p:cNvPicPr>
          <p:nvPr/>
        </p:nvPicPr>
        <p:blipFill>
          <a:blip r:embed="rId2"/>
          <a:stretch>
            <a:fillRect/>
          </a:stretch>
        </p:blipFill>
        <p:spPr>
          <a:xfrm>
            <a:off x="3603431" y="2770551"/>
            <a:ext cx="3713604" cy="2900406"/>
          </a:xfrm>
          <a:prstGeom prst="rect">
            <a:avLst/>
          </a:prstGeom>
        </p:spPr>
      </p:pic>
    </p:spTree>
    <p:extLst>
      <p:ext uri="{BB962C8B-B14F-4D97-AF65-F5344CB8AC3E}">
        <p14:creationId xmlns:p14="http://schemas.microsoft.com/office/powerpoint/2010/main" val="300073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266630" y="159995"/>
            <a:ext cx="8946038" cy="646331"/>
          </a:xfrm>
          <a:prstGeom prst="rect">
            <a:avLst/>
          </a:prstGeom>
          <a:noFill/>
        </p:spPr>
        <p:txBody>
          <a:bodyPr wrap="square" rtlCol="0">
            <a:spAutoFit/>
          </a:bodyPr>
          <a:lstStyle/>
          <a:p>
            <a:r>
              <a:rPr lang="en-ZA" sz="3600" dirty="0">
                <a:solidFill>
                  <a:schemeClr val="bg1"/>
                </a:solidFill>
              </a:rPr>
              <a:t>Questions?</a:t>
            </a:r>
            <a:endParaRPr lang="en-GB" sz="3600" dirty="0">
              <a:solidFill>
                <a:schemeClr val="bg1"/>
              </a:solidFill>
            </a:endParaRPr>
          </a:p>
        </p:txBody>
      </p:sp>
    </p:spTree>
    <p:extLst>
      <p:ext uri="{BB962C8B-B14F-4D97-AF65-F5344CB8AC3E}">
        <p14:creationId xmlns:p14="http://schemas.microsoft.com/office/powerpoint/2010/main" val="122862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GB" sz="3600" dirty="0">
                <a:solidFill>
                  <a:schemeClr val="bg1"/>
                </a:solidFill>
              </a:rPr>
              <a:t>Connect to snowflake</a:t>
            </a: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0935094"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Type in snowflake into the search box and the double click the highlighted</a:t>
            </a:r>
          </a:p>
        </p:txBody>
      </p:sp>
      <p:pic>
        <p:nvPicPr>
          <p:cNvPr id="2" name="Picture 1">
            <a:extLst>
              <a:ext uri="{FF2B5EF4-FFF2-40B4-BE49-F238E27FC236}">
                <a16:creationId xmlns:a16="http://schemas.microsoft.com/office/drawing/2014/main" id="{D449EB84-D932-4A6B-84DB-606700A8C558}"/>
              </a:ext>
            </a:extLst>
          </p:cNvPr>
          <p:cNvPicPr>
            <a:picLocks noChangeAspect="1"/>
          </p:cNvPicPr>
          <p:nvPr/>
        </p:nvPicPr>
        <p:blipFill>
          <a:blip r:embed="rId2"/>
          <a:stretch>
            <a:fillRect/>
          </a:stretch>
        </p:blipFill>
        <p:spPr>
          <a:xfrm>
            <a:off x="3327349" y="1452170"/>
            <a:ext cx="5537301" cy="5199203"/>
          </a:xfrm>
          <a:prstGeom prst="rect">
            <a:avLst/>
          </a:prstGeom>
        </p:spPr>
      </p:pic>
    </p:spTree>
    <p:extLst>
      <p:ext uri="{BB962C8B-B14F-4D97-AF65-F5344CB8AC3E}">
        <p14:creationId xmlns:p14="http://schemas.microsoft.com/office/powerpoint/2010/main" val="46610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GB" sz="3600" dirty="0">
                <a:solidFill>
                  <a:schemeClr val="bg1"/>
                </a:solidFill>
              </a:rPr>
              <a:t>Connect to snowflake</a:t>
            </a:r>
          </a:p>
        </p:txBody>
      </p:sp>
      <p:sp>
        <p:nvSpPr>
          <p:cNvPr id="8" name="TextBox 7">
            <a:extLst>
              <a:ext uri="{FF2B5EF4-FFF2-40B4-BE49-F238E27FC236}">
                <a16:creationId xmlns:a16="http://schemas.microsoft.com/office/drawing/2014/main" id="{37DC587C-F1B0-4098-B84F-5860DBC3AF7D}"/>
              </a:ext>
            </a:extLst>
          </p:cNvPr>
          <p:cNvSpPr txBox="1"/>
          <p:nvPr/>
        </p:nvSpPr>
        <p:spPr>
          <a:xfrm>
            <a:off x="58721" y="838908"/>
            <a:ext cx="11560029" cy="830997"/>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Enter your account link from your email excluding the https:// and HOL_WH as the warehouse. Then hit ok. </a:t>
            </a:r>
          </a:p>
        </p:txBody>
      </p:sp>
      <p:sp>
        <p:nvSpPr>
          <p:cNvPr id="6" name="TextBox 5">
            <a:extLst>
              <a:ext uri="{FF2B5EF4-FFF2-40B4-BE49-F238E27FC236}">
                <a16:creationId xmlns:a16="http://schemas.microsoft.com/office/drawing/2014/main" id="{C1535864-0D96-4617-B01B-5911FAE689AA}"/>
              </a:ext>
            </a:extLst>
          </p:cNvPr>
          <p:cNvSpPr txBox="1"/>
          <p:nvPr/>
        </p:nvSpPr>
        <p:spPr>
          <a:xfrm>
            <a:off x="58722" y="3905210"/>
            <a:ext cx="11560029"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Enter your snowflake username and password in the next popup and then connect</a:t>
            </a:r>
          </a:p>
        </p:txBody>
      </p:sp>
      <p:pic>
        <p:nvPicPr>
          <p:cNvPr id="4" name="Picture 3">
            <a:extLst>
              <a:ext uri="{FF2B5EF4-FFF2-40B4-BE49-F238E27FC236}">
                <a16:creationId xmlns:a16="http://schemas.microsoft.com/office/drawing/2014/main" id="{57C0AC5E-64AA-45CF-B76D-46BE98E05645}"/>
              </a:ext>
            </a:extLst>
          </p:cNvPr>
          <p:cNvPicPr>
            <a:picLocks noChangeAspect="1"/>
          </p:cNvPicPr>
          <p:nvPr/>
        </p:nvPicPr>
        <p:blipFill>
          <a:blip r:embed="rId2"/>
          <a:stretch>
            <a:fillRect/>
          </a:stretch>
        </p:blipFill>
        <p:spPr>
          <a:xfrm>
            <a:off x="2726423" y="4392512"/>
            <a:ext cx="6434661" cy="2339049"/>
          </a:xfrm>
          <a:prstGeom prst="rect">
            <a:avLst/>
          </a:prstGeom>
        </p:spPr>
      </p:pic>
      <p:pic>
        <p:nvPicPr>
          <p:cNvPr id="5" name="Picture 4">
            <a:extLst>
              <a:ext uri="{FF2B5EF4-FFF2-40B4-BE49-F238E27FC236}">
                <a16:creationId xmlns:a16="http://schemas.microsoft.com/office/drawing/2014/main" id="{DF2A13E0-C767-4FE6-ACAB-8D63184FF312}"/>
              </a:ext>
            </a:extLst>
          </p:cNvPr>
          <p:cNvPicPr>
            <a:picLocks noChangeAspect="1"/>
          </p:cNvPicPr>
          <p:nvPr/>
        </p:nvPicPr>
        <p:blipFill>
          <a:blip r:embed="rId3"/>
          <a:stretch>
            <a:fillRect/>
          </a:stretch>
        </p:blipFill>
        <p:spPr>
          <a:xfrm>
            <a:off x="3078759" y="1669905"/>
            <a:ext cx="5629318" cy="2245357"/>
          </a:xfrm>
          <a:prstGeom prst="rect">
            <a:avLst/>
          </a:prstGeom>
        </p:spPr>
      </p:pic>
    </p:spTree>
    <p:extLst>
      <p:ext uri="{BB962C8B-B14F-4D97-AF65-F5344CB8AC3E}">
        <p14:creationId xmlns:p14="http://schemas.microsoft.com/office/powerpoint/2010/main" val="178067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Choose your dataset</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0935094" cy="830997"/>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You can now select the dimensions and facts we build from the data warehouse database and bring them in to model. Then hit load. Use direct query.</a:t>
            </a:r>
          </a:p>
        </p:txBody>
      </p:sp>
      <p:pic>
        <p:nvPicPr>
          <p:cNvPr id="4" name="Picture 3">
            <a:extLst>
              <a:ext uri="{FF2B5EF4-FFF2-40B4-BE49-F238E27FC236}">
                <a16:creationId xmlns:a16="http://schemas.microsoft.com/office/drawing/2014/main" id="{14317FF0-C6C9-4198-93BC-C0D51EB8828F}"/>
              </a:ext>
            </a:extLst>
          </p:cNvPr>
          <p:cNvPicPr>
            <a:picLocks noChangeAspect="1"/>
          </p:cNvPicPr>
          <p:nvPr/>
        </p:nvPicPr>
        <p:blipFill>
          <a:blip r:embed="rId2"/>
          <a:stretch>
            <a:fillRect/>
          </a:stretch>
        </p:blipFill>
        <p:spPr>
          <a:xfrm>
            <a:off x="316964" y="1821502"/>
            <a:ext cx="5043479" cy="4867412"/>
          </a:xfrm>
          <a:prstGeom prst="rect">
            <a:avLst/>
          </a:prstGeom>
        </p:spPr>
      </p:pic>
      <p:pic>
        <p:nvPicPr>
          <p:cNvPr id="5" name="Picture 4">
            <a:extLst>
              <a:ext uri="{FF2B5EF4-FFF2-40B4-BE49-F238E27FC236}">
                <a16:creationId xmlns:a16="http://schemas.microsoft.com/office/drawing/2014/main" id="{9E7856A6-2D12-46FC-8B73-95419DC286D6}"/>
              </a:ext>
            </a:extLst>
          </p:cNvPr>
          <p:cNvPicPr>
            <a:picLocks noChangeAspect="1"/>
          </p:cNvPicPr>
          <p:nvPr/>
        </p:nvPicPr>
        <p:blipFill>
          <a:blip r:embed="rId3"/>
          <a:stretch>
            <a:fillRect/>
          </a:stretch>
        </p:blipFill>
        <p:spPr>
          <a:xfrm>
            <a:off x="5618684" y="2129406"/>
            <a:ext cx="6143625" cy="3505200"/>
          </a:xfrm>
          <a:prstGeom prst="rect">
            <a:avLst/>
          </a:prstGeom>
        </p:spPr>
      </p:pic>
    </p:spTree>
    <p:extLst>
      <p:ext uri="{BB962C8B-B14F-4D97-AF65-F5344CB8AC3E}">
        <p14:creationId xmlns:p14="http://schemas.microsoft.com/office/powerpoint/2010/main" val="101625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Model the data</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58723" y="990505"/>
            <a:ext cx="10935094" cy="830997"/>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Model all your relationships between the dimensions and facts. After you are done, you should end up with the list below. </a:t>
            </a:r>
          </a:p>
        </p:txBody>
      </p:sp>
      <p:pic>
        <p:nvPicPr>
          <p:cNvPr id="2" name="Picture 1">
            <a:extLst>
              <a:ext uri="{FF2B5EF4-FFF2-40B4-BE49-F238E27FC236}">
                <a16:creationId xmlns:a16="http://schemas.microsoft.com/office/drawing/2014/main" id="{B83615B0-7F53-45F1-A6E7-71828D2EB0CE}"/>
              </a:ext>
            </a:extLst>
          </p:cNvPr>
          <p:cNvPicPr>
            <a:picLocks noChangeAspect="1"/>
          </p:cNvPicPr>
          <p:nvPr/>
        </p:nvPicPr>
        <p:blipFill>
          <a:blip r:embed="rId2"/>
          <a:stretch>
            <a:fillRect/>
          </a:stretch>
        </p:blipFill>
        <p:spPr>
          <a:xfrm>
            <a:off x="2852104" y="1926497"/>
            <a:ext cx="6487792" cy="4611297"/>
          </a:xfrm>
          <a:prstGeom prst="rect">
            <a:avLst/>
          </a:prstGeom>
        </p:spPr>
      </p:pic>
    </p:spTree>
    <p:extLst>
      <p:ext uri="{BB962C8B-B14F-4D97-AF65-F5344CB8AC3E}">
        <p14:creationId xmlns:p14="http://schemas.microsoft.com/office/powerpoint/2010/main" val="26386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Model the data</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0" y="772770"/>
            <a:ext cx="10935094" cy="461665"/>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We need to make one change to our table in order to do date specific measure calcs</a:t>
            </a:r>
          </a:p>
        </p:txBody>
      </p:sp>
      <p:pic>
        <p:nvPicPr>
          <p:cNvPr id="4" name="Picture 3">
            <a:extLst>
              <a:ext uri="{FF2B5EF4-FFF2-40B4-BE49-F238E27FC236}">
                <a16:creationId xmlns:a16="http://schemas.microsoft.com/office/drawing/2014/main" id="{67BD2D9C-7343-470B-B831-9C57A0F87B21}"/>
              </a:ext>
            </a:extLst>
          </p:cNvPr>
          <p:cNvPicPr>
            <a:picLocks noChangeAspect="1"/>
          </p:cNvPicPr>
          <p:nvPr/>
        </p:nvPicPr>
        <p:blipFill>
          <a:blip r:embed="rId2"/>
          <a:stretch>
            <a:fillRect/>
          </a:stretch>
        </p:blipFill>
        <p:spPr>
          <a:xfrm>
            <a:off x="729841" y="1233956"/>
            <a:ext cx="9739619" cy="5497605"/>
          </a:xfrm>
          <a:prstGeom prst="rect">
            <a:avLst/>
          </a:prstGeom>
        </p:spPr>
      </p:pic>
    </p:spTree>
    <p:extLst>
      <p:ext uri="{BB962C8B-B14F-4D97-AF65-F5344CB8AC3E}">
        <p14:creationId xmlns:p14="http://schemas.microsoft.com/office/powerpoint/2010/main" val="372603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Creating measures</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0" y="772770"/>
            <a:ext cx="10935094" cy="3046988"/>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Lets create a few measures that we will be using in some of our visuals. </a:t>
            </a:r>
          </a:p>
          <a:p>
            <a:pPr marL="285750" indent="-285750">
              <a:buFont typeface="Arial" panose="020B0604020202020204" pitchFamily="34" charset="0"/>
              <a:buChar char="•"/>
            </a:pPr>
            <a:r>
              <a:rPr lang="en-ZA" sz="2400" dirty="0">
                <a:solidFill>
                  <a:schemeClr val="bg1"/>
                </a:solidFill>
              </a:rPr>
              <a:t>First create a sales measure that sums the amounts from the orders aggregated fact. </a:t>
            </a:r>
          </a:p>
          <a:p>
            <a:pPr marL="285750" indent="-285750">
              <a:buFont typeface="Arial" panose="020B0604020202020204" pitchFamily="34" charset="0"/>
              <a:buChar char="•"/>
            </a:pPr>
            <a:r>
              <a:rPr lang="en-ZA" sz="2400" dirty="0">
                <a:solidFill>
                  <a:schemeClr val="bg1"/>
                </a:solidFill>
              </a:rPr>
              <a:t>Then using that sales amount calculate the prior year sales value</a:t>
            </a:r>
          </a:p>
          <a:p>
            <a:pPr marL="285750" indent="-285750">
              <a:buFont typeface="Arial" panose="020B0604020202020204" pitchFamily="34" charset="0"/>
              <a:buChar char="•"/>
            </a:pPr>
            <a:r>
              <a:rPr lang="en-ZA" sz="2400" dirty="0">
                <a:solidFill>
                  <a:schemeClr val="bg1"/>
                </a:solidFill>
              </a:rPr>
              <a:t>Calculate a YTD value for sales</a:t>
            </a:r>
          </a:p>
          <a:p>
            <a:pPr marL="285750" indent="-285750">
              <a:buFont typeface="Arial" panose="020B0604020202020204" pitchFamily="34" charset="0"/>
              <a:buChar char="•"/>
            </a:pPr>
            <a:r>
              <a:rPr lang="en-ZA" sz="2400" dirty="0">
                <a:solidFill>
                  <a:schemeClr val="bg1"/>
                </a:solidFill>
              </a:rPr>
              <a:t>Calculate the year on year growth of sales (hint use the sales and prior year sales)</a:t>
            </a:r>
          </a:p>
          <a:p>
            <a:pPr marL="285750" indent="-285750">
              <a:buFont typeface="Arial" panose="020B0604020202020204" pitchFamily="34" charset="0"/>
              <a:buChar char="•"/>
            </a:pPr>
            <a:r>
              <a:rPr lang="en-ZA" sz="2400" dirty="0">
                <a:solidFill>
                  <a:schemeClr val="bg1"/>
                </a:solidFill>
              </a:rPr>
              <a:t>Calculate the year on year % growth. </a:t>
            </a:r>
          </a:p>
          <a:p>
            <a:pPr marL="285750" indent="-285750">
              <a:buFont typeface="Arial" panose="020B0604020202020204" pitchFamily="34" charset="0"/>
              <a:buChar char="•"/>
            </a:pPr>
            <a:r>
              <a:rPr lang="en-ZA" sz="2400" dirty="0">
                <a:solidFill>
                  <a:schemeClr val="bg1"/>
                </a:solidFill>
              </a:rPr>
              <a:t>Take 15 or so minutes to try and figure out how to create these measures, remember google is your friend. </a:t>
            </a:r>
          </a:p>
        </p:txBody>
      </p:sp>
      <p:pic>
        <p:nvPicPr>
          <p:cNvPr id="2" name="Picture 1">
            <a:extLst>
              <a:ext uri="{FF2B5EF4-FFF2-40B4-BE49-F238E27FC236}">
                <a16:creationId xmlns:a16="http://schemas.microsoft.com/office/drawing/2014/main" id="{C0436738-CEB1-4051-8417-F46BC16B1B5B}"/>
              </a:ext>
            </a:extLst>
          </p:cNvPr>
          <p:cNvPicPr>
            <a:picLocks noChangeAspect="1"/>
          </p:cNvPicPr>
          <p:nvPr/>
        </p:nvPicPr>
        <p:blipFill>
          <a:blip r:embed="rId2"/>
          <a:stretch>
            <a:fillRect/>
          </a:stretch>
        </p:blipFill>
        <p:spPr>
          <a:xfrm>
            <a:off x="4581722" y="3721748"/>
            <a:ext cx="1771650" cy="2657475"/>
          </a:xfrm>
          <a:prstGeom prst="rect">
            <a:avLst/>
          </a:prstGeom>
        </p:spPr>
      </p:pic>
    </p:spTree>
    <p:extLst>
      <p:ext uri="{BB962C8B-B14F-4D97-AF65-F5344CB8AC3E}">
        <p14:creationId xmlns:p14="http://schemas.microsoft.com/office/powerpoint/2010/main" val="134757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9285F5-95CE-4C27-AFDD-991FC2758000}"/>
              </a:ext>
            </a:extLst>
          </p:cNvPr>
          <p:cNvSpPr txBox="1"/>
          <p:nvPr/>
        </p:nvSpPr>
        <p:spPr>
          <a:xfrm>
            <a:off x="316964" y="126439"/>
            <a:ext cx="8946038" cy="646331"/>
          </a:xfrm>
          <a:prstGeom prst="rect">
            <a:avLst/>
          </a:prstGeom>
          <a:noFill/>
        </p:spPr>
        <p:txBody>
          <a:bodyPr wrap="square" rtlCol="0">
            <a:spAutoFit/>
          </a:bodyPr>
          <a:lstStyle/>
          <a:p>
            <a:r>
              <a:rPr lang="en-ZA" sz="3600" dirty="0">
                <a:solidFill>
                  <a:schemeClr val="bg1"/>
                </a:solidFill>
              </a:rPr>
              <a:t>Creating measures solution</a:t>
            </a:r>
            <a:endParaRPr lang="en-GB" sz="3600" dirty="0">
              <a:solidFill>
                <a:schemeClr val="bg1"/>
              </a:solidFill>
            </a:endParaRPr>
          </a:p>
        </p:txBody>
      </p:sp>
      <p:sp>
        <p:nvSpPr>
          <p:cNvPr id="8" name="TextBox 7">
            <a:extLst>
              <a:ext uri="{FF2B5EF4-FFF2-40B4-BE49-F238E27FC236}">
                <a16:creationId xmlns:a16="http://schemas.microsoft.com/office/drawing/2014/main" id="{37DC587C-F1B0-4098-B84F-5860DBC3AF7D}"/>
              </a:ext>
            </a:extLst>
          </p:cNvPr>
          <p:cNvSpPr txBox="1"/>
          <p:nvPr/>
        </p:nvSpPr>
        <p:spPr>
          <a:xfrm>
            <a:off x="0" y="772770"/>
            <a:ext cx="10935094" cy="830997"/>
          </a:xfrm>
          <a:prstGeom prst="rect">
            <a:avLst/>
          </a:prstGeom>
          <a:noFill/>
        </p:spPr>
        <p:txBody>
          <a:bodyPr wrap="square" rtlCol="0">
            <a:spAutoFit/>
          </a:bodyPr>
          <a:lstStyle/>
          <a:p>
            <a:pPr marL="285750" indent="-285750">
              <a:buFont typeface="Arial" panose="020B0604020202020204" pitchFamily="34" charset="0"/>
              <a:buChar char="•"/>
            </a:pPr>
            <a:r>
              <a:rPr lang="en-ZA" sz="2400" dirty="0">
                <a:solidFill>
                  <a:schemeClr val="bg1"/>
                </a:solidFill>
              </a:rPr>
              <a:t>Here are the solutions / code that can be used to create the measures from the previous slide. </a:t>
            </a:r>
          </a:p>
        </p:txBody>
      </p:sp>
      <p:pic>
        <p:nvPicPr>
          <p:cNvPr id="3" name="Picture 2">
            <a:extLst>
              <a:ext uri="{FF2B5EF4-FFF2-40B4-BE49-F238E27FC236}">
                <a16:creationId xmlns:a16="http://schemas.microsoft.com/office/drawing/2014/main" id="{73B52B5B-B2E0-4F07-9943-B9129EE13CCE}"/>
              </a:ext>
            </a:extLst>
          </p:cNvPr>
          <p:cNvPicPr>
            <a:picLocks noChangeAspect="1"/>
          </p:cNvPicPr>
          <p:nvPr/>
        </p:nvPicPr>
        <p:blipFill>
          <a:blip r:embed="rId2"/>
          <a:stretch>
            <a:fillRect/>
          </a:stretch>
        </p:blipFill>
        <p:spPr>
          <a:xfrm>
            <a:off x="741070" y="1934362"/>
            <a:ext cx="4605950" cy="481668"/>
          </a:xfrm>
          <a:prstGeom prst="rect">
            <a:avLst/>
          </a:prstGeom>
        </p:spPr>
      </p:pic>
      <p:pic>
        <p:nvPicPr>
          <p:cNvPr id="4" name="Picture 3">
            <a:extLst>
              <a:ext uri="{FF2B5EF4-FFF2-40B4-BE49-F238E27FC236}">
                <a16:creationId xmlns:a16="http://schemas.microsoft.com/office/drawing/2014/main" id="{7B2E2ECD-6F3D-4AC1-B7B4-A60EDD43A82E}"/>
              </a:ext>
            </a:extLst>
          </p:cNvPr>
          <p:cNvPicPr>
            <a:picLocks noChangeAspect="1"/>
          </p:cNvPicPr>
          <p:nvPr/>
        </p:nvPicPr>
        <p:blipFill>
          <a:blip r:embed="rId3"/>
          <a:stretch>
            <a:fillRect/>
          </a:stretch>
        </p:blipFill>
        <p:spPr>
          <a:xfrm>
            <a:off x="741070" y="2640864"/>
            <a:ext cx="6104573" cy="371475"/>
          </a:xfrm>
          <a:prstGeom prst="rect">
            <a:avLst/>
          </a:prstGeom>
        </p:spPr>
      </p:pic>
      <p:pic>
        <p:nvPicPr>
          <p:cNvPr id="5" name="Picture 4">
            <a:extLst>
              <a:ext uri="{FF2B5EF4-FFF2-40B4-BE49-F238E27FC236}">
                <a16:creationId xmlns:a16="http://schemas.microsoft.com/office/drawing/2014/main" id="{E5086B23-C4DF-4540-8D9F-1A27A257420B}"/>
              </a:ext>
            </a:extLst>
          </p:cNvPr>
          <p:cNvPicPr>
            <a:picLocks noChangeAspect="1"/>
          </p:cNvPicPr>
          <p:nvPr/>
        </p:nvPicPr>
        <p:blipFill>
          <a:blip r:embed="rId4"/>
          <a:stretch>
            <a:fillRect/>
          </a:stretch>
        </p:blipFill>
        <p:spPr>
          <a:xfrm>
            <a:off x="741070" y="3175367"/>
            <a:ext cx="4545187" cy="597637"/>
          </a:xfrm>
          <a:prstGeom prst="rect">
            <a:avLst/>
          </a:prstGeom>
        </p:spPr>
      </p:pic>
      <p:pic>
        <p:nvPicPr>
          <p:cNvPr id="6" name="Picture 5">
            <a:extLst>
              <a:ext uri="{FF2B5EF4-FFF2-40B4-BE49-F238E27FC236}">
                <a16:creationId xmlns:a16="http://schemas.microsoft.com/office/drawing/2014/main" id="{F475B3DF-A821-488B-9FCE-EF0DF1E94C10}"/>
              </a:ext>
            </a:extLst>
          </p:cNvPr>
          <p:cNvPicPr>
            <a:picLocks noChangeAspect="1"/>
          </p:cNvPicPr>
          <p:nvPr/>
        </p:nvPicPr>
        <p:blipFill>
          <a:blip r:embed="rId5"/>
          <a:stretch>
            <a:fillRect/>
          </a:stretch>
        </p:blipFill>
        <p:spPr>
          <a:xfrm>
            <a:off x="741070" y="3936032"/>
            <a:ext cx="6407535" cy="564300"/>
          </a:xfrm>
          <a:prstGeom prst="rect">
            <a:avLst/>
          </a:prstGeom>
        </p:spPr>
      </p:pic>
      <p:pic>
        <p:nvPicPr>
          <p:cNvPr id="9" name="Picture 8">
            <a:extLst>
              <a:ext uri="{FF2B5EF4-FFF2-40B4-BE49-F238E27FC236}">
                <a16:creationId xmlns:a16="http://schemas.microsoft.com/office/drawing/2014/main" id="{EB8A1068-10AF-4037-8DC5-43B1517754C3}"/>
              </a:ext>
            </a:extLst>
          </p:cNvPr>
          <p:cNvPicPr>
            <a:picLocks noChangeAspect="1"/>
          </p:cNvPicPr>
          <p:nvPr/>
        </p:nvPicPr>
        <p:blipFill>
          <a:blip r:embed="rId6"/>
          <a:stretch>
            <a:fillRect/>
          </a:stretch>
        </p:blipFill>
        <p:spPr>
          <a:xfrm>
            <a:off x="741070" y="4696697"/>
            <a:ext cx="5138738" cy="371475"/>
          </a:xfrm>
          <a:prstGeom prst="rect">
            <a:avLst/>
          </a:prstGeom>
        </p:spPr>
      </p:pic>
    </p:spTree>
    <p:extLst>
      <p:ext uri="{BB962C8B-B14F-4D97-AF65-F5344CB8AC3E}">
        <p14:creationId xmlns:p14="http://schemas.microsoft.com/office/powerpoint/2010/main" val="2145545176"/>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543618_win32_fixed.potx" id="{ADAA76EA-DF5A-4461-9F55-FB2239CA5BEE}" vid="{736839AE-787B-453A-8CE5-01202B88C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334BCD5D81F746942B6574EA517FE8" ma:contentTypeVersion="9" ma:contentTypeDescription="Create a new document." ma:contentTypeScope="" ma:versionID="9860575338ec1bc9ad79d85cf1a8c186">
  <xsd:schema xmlns:xsd="http://www.w3.org/2001/XMLSchema" xmlns:xs="http://www.w3.org/2001/XMLSchema" xmlns:p="http://schemas.microsoft.com/office/2006/metadata/properties" xmlns:ns2="15c45812-54c7-433e-b64f-3d24b07466f2" xmlns:ns3="17077a2c-5f62-4d4d-9b38-372a6a9d3ba0" targetNamespace="http://schemas.microsoft.com/office/2006/metadata/properties" ma:root="true" ma:fieldsID="8e98bea5c4d49ae563cdf0ff29467d1e" ns2:_="" ns3:_="">
    <xsd:import namespace="15c45812-54c7-433e-b64f-3d24b07466f2"/>
    <xsd:import namespace="17077a2c-5f62-4d4d-9b38-372a6a9d3b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c45812-54c7-433e-b64f-3d24b07466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077a2c-5f62-4d4d-9b38-372a6a9d3ba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15c45812-54c7-433e-b64f-3d24b07466f2" xsi:nil="true"/>
  </documentManagement>
</p:properties>
</file>

<file path=customXml/itemProps1.xml><?xml version="1.0" encoding="utf-8"?>
<ds:datastoreItem xmlns:ds="http://schemas.openxmlformats.org/officeDocument/2006/customXml" ds:itemID="{76DDFA96-2193-40B1-A8FD-59FCE753C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c45812-54c7-433e-b64f-3d24b07466f2"/>
    <ds:schemaRef ds:uri="17077a2c-5f62-4d4d-9b38-372a6a9d3b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825D4D-0A35-4A76-9AA1-7CD9C485A8B4}">
  <ds:schemaRefs>
    <ds:schemaRef ds:uri="http://schemas.microsoft.com/sharepoint/v3/contenttype/forms"/>
  </ds:schemaRefs>
</ds:datastoreItem>
</file>

<file path=customXml/itemProps3.xml><?xml version="1.0" encoding="utf-8"?>
<ds:datastoreItem xmlns:ds="http://schemas.openxmlformats.org/officeDocument/2006/customXml" ds:itemID="{0468EA0E-C39E-477C-8195-46AA8983581F}">
  <ds:schemaRefs>
    <ds:schemaRef ds:uri="http://schemas.microsoft.com/office/2006/metadata/properties"/>
    <ds:schemaRef ds:uri="http://schemas.microsoft.com/office/infopath/2007/PartnerControls"/>
    <ds:schemaRef ds:uri="15c45812-54c7-433e-b64f-3d24b07466f2"/>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3389</TotalTime>
  <Words>598</Words>
  <Application>Microsoft Office PowerPoint</Application>
  <PresentationFormat>Widescreen</PresentationFormat>
  <Paragraphs>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Dashboard Build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Delivery</dc:title>
  <dc:creator>Reagan Ramsarup</dc:creator>
  <cp:lastModifiedBy>Reagan Ramsarup (Group Office)</cp:lastModifiedBy>
  <cp:revision>58</cp:revision>
  <dcterms:created xsi:type="dcterms:W3CDTF">2021-12-05T16:24:43Z</dcterms:created>
  <dcterms:modified xsi:type="dcterms:W3CDTF">2023-11-28T12:53:20Z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2021-12-05T16:24:50Z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18a16e79-9e60-4ac4-a823-050a3ea722bb</vt:lpwstr>
  </property>
  <property fmtid="{D5CDD505-2E9C-101B-9397-08002B2CF9AE}" pid="8" name="MSIP_Label_ea60d57e-af5b-4752-ac57-3e4f28ca11dc_ContentBits">
    <vt:lpwstr>0</vt:lpwstr>
  </property>
  <property fmtid="{D5CDD505-2E9C-101B-9397-08002B2CF9AE}" pid="9" name="ContentTypeId">
    <vt:lpwstr>0x01010018334BCD5D81F746942B6574EA517FE8</vt:lpwstr>
  </property>
  <property fmtid="{D5CDD505-2E9C-101B-9397-08002B2CF9AE}" pid="10" name="Order">
    <vt:r8>572100</vt:r8>
  </property>
  <property fmtid="{D5CDD505-2E9C-101B-9397-08002B2CF9AE}" pid="11" name="xd_Signature">
    <vt:bool>false</vt:bool>
  </property>
  <property fmtid="{D5CDD505-2E9C-101B-9397-08002B2CF9AE}" pid="12" name="xd_ProgID">
    <vt:lpwstr/>
  </property>
  <property fmtid="{D5CDD505-2E9C-101B-9397-08002B2CF9AE}" pid="13" name="_SourceUrl">
    <vt:lpwstr/>
  </property>
  <property fmtid="{D5CDD505-2E9C-101B-9397-08002B2CF9AE}" pid="14" name="_SharedFileIndex">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TriggerFlowInfo">
    <vt:lpwstr/>
  </property>
  <property fmtid="{D5CDD505-2E9C-101B-9397-08002B2CF9AE}" pid="19" name="MediaServiceImageTags">
    <vt:lpwstr/>
  </property>
</Properties>
</file>