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err="1" smtClean="0"/>
              <a:t>FarmCare</a:t>
            </a:r>
            <a:r>
              <a:rPr lang="en-ZA" dirty="0" smtClean="0"/>
              <a:t> </a:t>
            </a:r>
            <a:r>
              <a:rPr lang="en-ZA" dirty="0" err="1" smtClean="0"/>
              <a:t>miniproject</a:t>
            </a:r>
            <a:endParaRPr lang="en-ZA" dirty="0"/>
          </a:p>
        </p:txBody>
      </p:sp>
      <p:pic>
        <p:nvPicPr>
          <p:cNvPr id="11" name="Content Placeholder 10"/>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205713" y="3055168"/>
            <a:ext cx="6879031" cy="31039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ubtitle 2"/>
          <p:cNvSpPr txBox="1">
            <a:spLocks/>
          </p:cNvSpPr>
          <p:nvPr/>
        </p:nvSpPr>
        <p:spPr>
          <a:xfrm>
            <a:off x="816880" y="1366895"/>
            <a:ext cx="1431356" cy="85294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ZA" dirty="0" smtClean="0"/>
              <a:t>RRM </a:t>
            </a:r>
            <a:r>
              <a:rPr lang="en-ZA" dirty="0" err="1" smtClean="0"/>
              <a:t>Nkoana</a:t>
            </a:r>
            <a:endParaRPr lang="en-ZA" dirty="0"/>
          </a:p>
        </p:txBody>
      </p:sp>
      <p:sp>
        <p:nvSpPr>
          <p:cNvPr id="10" name="Subtitle 2"/>
          <p:cNvSpPr txBox="1">
            <a:spLocks/>
          </p:cNvSpPr>
          <p:nvPr/>
        </p:nvSpPr>
        <p:spPr>
          <a:xfrm>
            <a:off x="588819" y="1656330"/>
            <a:ext cx="3318834" cy="85294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ZA" dirty="0" smtClean="0"/>
              <a:t>Student number: 221033095</a:t>
            </a:r>
            <a:endParaRPr lang="en-ZA"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060" y="135894"/>
            <a:ext cx="3314942" cy="3314942"/>
          </a:xfrm>
          <a:prstGeom prst="rect">
            <a:avLst/>
          </a:prstGeom>
        </p:spPr>
      </p:pic>
    </p:spTree>
    <p:extLst>
      <p:ext uri="{BB962C8B-B14F-4D97-AF65-F5344CB8AC3E}">
        <p14:creationId xmlns:p14="http://schemas.microsoft.com/office/powerpoint/2010/main" val="1616393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GUI: </a:t>
            </a:r>
            <a:r>
              <a:rPr lang="en-ZA" dirty="0" smtClean="0"/>
              <a:t>Login</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495" y="1309096"/>
            <a:ext cx="7214910" cy="4574869"/>
          </a:xfrm>
        </p:spPr>
      </p:pic>
    </p:spTree>
    <p:extLst>
      <p:ext uri="{BB962C8B-B14F-4D97-AF65-F5344CB8AC3E}">
        <p14:creationId xmlns:p14="http://schemas.microsoft.com/office/powerpoint/2010/main" val="1259658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GUI: Home Dashboard</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543" y="1253393"/>
            <a:ext cx="7197483" cy="4646476"/>
          </a:xfrm>
        </p:spPr>
      </p:pic>
    </p:spTree>
    <p:extLst>
      <p:ext uri="{BB962C8B-B14F-4D97-AF65-F5344CB8AC3E}">
        <p14:creationId xmlns:p14="http://schemas.microsoft.com/office/powerpoint/2010/main" val="1703618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GUI: View Farm Records</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301" y="1270000"/>
            <a:ext cx="7304979" cy="4733235"/>
          </a:xfrm>
        </p:spPr>
      </p:pic>
    </p:spTree>
    <p:extLst>
      <p:ext uri="{BB962C8B-B14F-4D97-AF65-F5344CB8AC3E}">
        <p14:creationId xmlns:p14="http://schemas.microsoft.com/office/powerpoint/2010/main" val="731046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GUI: Add Farm Records</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030" y="1270000"/>
            <a:ext cx="7506031" cy="4821255"/>
          </a:xfrm>
        </p:spPr>
      </p:pic>
    </p:spTree>
    <p:extLst>
      <p:ext uri="{BB962C8B-B14F-4D97-AF65-F5344CB8AC3E}">
        <p14:creationId xmlns:p14="http://schemas.microsoft.com/office/powerpoint/2010/main" val="1985810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GUI: Farm Reports</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28" y="1178840"/>
            <a:ext cx="7439956" cy="4824396"/>
          </a:xfrm>
        </p:spPr>
      </p:pic>
    </p:spTree>
    <p:extLst>
      <p:ext uri="{BB962C8B-B14F-4D97-AF65-F5344CB8AC3E}">
        <p14:creationId xmlns:p14="http://schemas.microsoft.com/office/powerpoint/2010/main" val="3481082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GUI: User Account Information</a:t>
            </a:r>
            <a:endParaRPr lang="en-Z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079" y="1189785"/>
            <a:ext cx="7506032" cy="4857584"/>
          </a:xfrm>
        </p:spPr>
      </p:pic>
    </p:spTree>
    <p:extLst>
      <p:ext uri="{BB962C8B-B14F-4D97-AF65-F5344CB8AC3E}">
        <p14:creationId xmlns:p14="http://schemas.microsoft.com/office/powerpoint/2010/main" val="810542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Introduction</a:t>
            </a:r>
            <a:endParaRPr lang="en-ZA" dirty="0"/>
          </a:p>
        </p:txBody>
      </p:sp>
      <p:sp>
        <p:nvSpPr>
          <p:cNvPr id="3" name="Content Placeholder 2"/>
          <p:cNvSpPr>
            <a:spLocks noGrp="1"/>
          </p:cNvSpPr>
          <p:nvPr>
            <p:ph idx="1"/>
          </p:nvPr>
        </p:nvSpPr>
        <p:spPr>
          <a:xfrm>
            <a:off x="523586" y="2741108"/>
            <a:ext cx="8596668" cy="3880773"/>
          </a:xfrm>
        </p:spPr>
        <p:txBody>
          <a:bodyPr/>
          <a:lstStyle/>
          <a:p>
            <a:r>
              <a:rPr lang="en-GB" dirty="0" smtClean="0">
                <a:solidFill>
                  <a:schemeClr val="tx1"/>
                </a:solidFill>
              </a:rPr>
              <a:t>Project</a:t>
            </a:r>
            <a:r>
              <a:rPr lang="en-GB" dirty="0" smtClean="0">
                <a:solidFill>
                  <a:schemeClr val="accent2">
                    <a:lumMod val="60000"/>
                    <a:lumOff val="40000"/>
                  </a:schemeClr>
                </a:solidFill>
              </a:rPr>
              <a:t>: FarmCare</a:t>
            </a:r>
            <a:r>
              <a:rPr lang="en-GB" dirty="0" smtClean="0"/>
              <a:t> </a:t>
            </a:r>
            <a:endParaRPr lang="en-GB" dirty="0"/>
          </a:p>
          <a:p>
            <a:r>
              <a:rPr lang="en-GB" dirty="0" smtClean="0"/>
              <a:t>Animal Vaccination Tracking </a:t>
            </a:r>
            <a:r>
              <a:rPr lang="en-GB" dirty="0"/>
              <a:t>Management </a:t>
            </a:r>
            <a:r>
              <a:rPr lang="en-GB" dirty="0" smtClean="0"/>
              <a:t>System</a:t>
            </a:r>
          </a:p>
          <a:p>
            <a:r>
              <a:rPr lang="en-ZA" dirty="0"/>
              <a:t>Modernizing </a:t>
            </a:r>
            <a:r>
              <a:rPr lang="en-ZA" dirty="0" smtClean="0"/>
              <a:t>farm management health tracking practices for animals</a:t>
            </a:r>
          </a:p>
          <a:p>
            <a:r>
              <a:rPr lang="en-GB" dirty="0" smtClean="0"/>
              <a:t>Tracking animal vaccination health records</a:t>
            </a:r>
            <a:endParaRPr lang="en-ZA"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6549"/>
          <a:stretch/>
        </p:blipFill>
        <p:spPr>
          <a:xfrm>
            <a:off x="6295604" y="0"/>
            <a:ext cx="2760652" cy="2741108"/>
          </a:xfrm>
          <a:prstGeom prst="rect">
            <a:avLst/>
          </a:prstGeom>
        </p:spPr>
      </p:pic>
    </p:spTree>
    <p:extLst>
      <p:ext uri="{BB962C8B-B14F-4D97-AF65-F5344CB8AC3E}">
        <p14:creationId xmlns:p14="http://schemas.microsoft.com/office/powerpoint/2010/main" val="4024979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Problem Background</a:t>
            </a:r>
          </a:p>
        </p:txBody>
      </p:sp>
      <p:sp>
        <p:nvSpPr>
          <p:cNvPr id="3" name="Content Placeholder 2"/>
          <p:cNvSpPr>
            <a:spLocks noGrp="1"/>
          </p:cNvSpPr>
          <p:nvPr>
            <p:ph idx="1"/>
          </p:nvPr>
        </p:nvSpPr>
        <p:spPr>
          <a:xfrm>
            <a:off x="596413" y="1634607"/>
            <a:ext cx="8596668" cy="3880773"/>
          </a:xfrm>
        </p:spPr>
        <p:txBody>
          <a:bodyPr/>
          <a:lstStyle/>
          <a:p>
            <a:r>
              <a:rPr lang="en-GB" b="1" dirty="0"/>
              <a:t>Context</a:t>
            </a:r>
            <a:r>
              <a:rPr lang="en-GB" dirty="0" smtClean="0"/>
              <a:t>:</a:t>
            </a:r>
          </a:p>
          <a:p>
            <a:pPr marL="0" indent="0">
              <a:buNone/>
            </a:pPr>
            <a:r>
              <a:rPr lang="en-GB" dirty="0" smtClean="0"/>
              <a:t>Traditional </a:t>
            </a:r>
            <a:r>
              <a:rPr lang="en-GB" dirty="0"/>
              <a:t>farm management systems rely on manual record-keeping methods, such as paper-based or spreadsheet systems, to manage </a:t>
            </a:r>
            <a:r>
              <a:rPr lang="en-GB" dirty="0" smtClean="0"/>
              <a:t>animal vaccination </a:t>
            </a:r>
            <a:r>
              <a:rPr lang="en-GB" dirty="0"/>
              <a:t>health records</a:t>
            </a:r>
            <a:r>
              <a:rPr lang="en-GB" dirty="0" smtClean="0"/>
              <a:t>.</a:t>
            </a:r>
          </a:p>
          <a:p>
            <a:pPr marL="0" indent="0">
              <a:buNone/>
            </a:pPr>
            <a:endParaRPr lang="en-GB" dirty="0"/>
          </a:p>
          <a:p>
            <a:r>
              <a:rPr lang="en-ZA" b="1" dirty="0" smtClean="0"/>
              <a:t>Challenges Farmers Face:</a:t>
            </a:r>
          </a:p>
          <a:p>
            <a:pPr marL="400050" lvl="1" indent="0">
              <a:buNone/>
            </a:pPr>
            <a:r>
              <a:rPr lang="en-GB" dirty="0" smtClean="0"/>
              <a:t>1. Time-consuming</a:t>
            </a:r>
          </a:p>
          <a:p>
            <a:pPr marL="400050" lvl="1" indent="0">
              <a:buNone/>
            </a:pPr>
            <a:r>
              <a:rPr lang="en-GB" dirty="0" smtClean="0"/>
              <a:t>2. Human errors</a:t>
            </a:r>
          </a:p>
          <a:p>
            <a:pPr marL="400050" lvl="1" indent="0">
              <a:buNone/>
            </a:pPr>
            <a:r>
              <a:rPr lang="en-GB" dirty="0" smtClean="0"/>
              <a:t>3. Lack of security</a:t>
            </a:r>
            <a:endParaRPr lang="en-ZA" dirty="0"/>
          </a:p>
        </p:txBody>
      </p:sp>
    </p:spTree>
    <p:extLst>
      <p:ext uri="{BB962C8B-B14F-4D97-AF65-F5344CB8AC3E}">
        <p14:creationId xmlns:p14="http://schemas.microsoft.com/office/powerpoint/2010/main" val="3402314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Problem Background</a:t>
            </a:r>
          </a:p>
        </p:txBody>
      </p:sp>
      <p:sp>
        <p:nvSpPr>
          <p:cNvPr id="3" name="Content Placeholder 2"/>
          <p:cNvSpPr>
            <a:spLocks noGrp="1"/>
          </p:cNvSpPr>
          <p:nvPr>
            <p:ph idx="1"/>
          </p:nvPr>
        </p:nvSpPr>
        <p:spPr>
          <a:xfrm>
            <a:off x="550113" y="1611949"/>
            <a:ext cx="8596668" cy="3880773"/>
          </a:xfrm>
        </p:spPr>
        <p:txBody>
          <a:bodyPr>
            <a:normAutofit/>
          </a:bodyPr>
          <a:lstStyle/>
          <a:p>
            <a:r>
              <a:rPr lang="en-GB" b="1" dirty="0"/>
              <a:t>Research Problem</a:t>
            </a:r>
            <a:r>
              <a:rPr lang="en-GB" b="1" dirty="0" smtClean="0"/>
              <a:t>:</a:t>
            </a:r>
          </a:p>
          <a:p>
            <a:pPr marL="0" indent="0">
              <a:buNone/>
            </a:pPr>
            <a:r>
              <a:rPr lang="en-GB" dirty="0" smtClean="0"/>
              <a:t> </a:t>
            </a:r>
            <a:r>
              <a:rPr lang="en-GB" dirty="0"/>
              <a:t>Addressing the inefficiencies and vulnerabilities of traditional farm </a:t>
            </a:r>
            <a:r>
              <a:rPr lang="en-GB" dirty="0" smtClean="0"/>
              <a:t>management </a:t>
            </a:r>
            <a:r>
              <a:rPr lang="en-GB" dirty="0"/>
              <a:t>systems to improve the accuracy, efficiency, and security of </a:t>
            </a:r>
            <a:r>
              <a:rPr lang="en-GB" dirty="0" smtClean="0"/>
              <a:t>storing animal vaccination health </a:t>
            </a:r>
            <a:r>
              <a:rPr lang="en-GB" dirty="0"/>
              <a:t>record </a:t>
            </a:r>
            <a:r>
              <a:rPr lang="en-GB" dirty="0" smtClean="0"/>
              <a:t>for farmers.</a:t>
            </a:r>
          </a:p>
          <a:p>
            <a:pPr marL="0" indent="0">
              <a:buNone/>
            </a:pPr>
            <a:endParaRPr lang="en-GB" dirty="0"/>
          </a:p>
          <a:p>
            <a:r>
              <a:rPr lang="en-GB" b="1" dirty="0" smtClean="0"/>
              <a:t>Existing or similar solutions:</a:t>
            </a:r>
          </a:p>
          <a:p>
            <a:pPr lvl="1" indent="-342900">
              <a:buAutoNum type="arabicPeriod"/>
            </a:pPr>
            <a:r>
              <a:rPr lang="en-GB" dirty="0" smtClean="0">
                <a:solidFill>
                  <a:schemeClr val="accent2">
                    <a:lumMod val="60000"/>
                    <a:lumOff val="40000"/>
                  </a:schemeClr>
                </a:solidFill>
              </a:rPr>
              <a:t>FarmLogs</a:t>
            </a:r>
            <a:r>
              <a:rPr lang="en-GB" dirty="0"/>
              <a:t>: A popular digital farm management app that offers features for tracking crop </a:t>
            </a:r>
            <a:r>
              <a:rPr lang="en-GB" dirty="0" smtClean="0"/>
              <a:t>data.</a:t>
            </a:r>
          </a:p>
          <a:p>
            <a:pPr lvl="1" indent="-342900">
              <a:buAutoNum type="arabicPeriod"/>
            </a:pPr>
            <a:r>
              <a:rPr lang="en-GB" dirty="0" smtClean="0">
                <a:solidFill>
                  <a:schemeClr val="accent2">
                    <a:lumMod val="60000"/>
                    <a:lumOff val="40000"/>
                  </a:schemeClr>
                </a:solidFill>
              </a:rPr>
              <a:t>Herdwatch</a:t>
            </a:r>
            <a:r>
              <a:rPr lang="en-GB" dirty="0"/>
              <a:t>: An app specifically designed for livestock </a:t>
            </a:r>
            <a:r>
              <a:rPr lang="en-GB" dirty="0" smtClean="0"/>
              <a:t>farmers.</a:t>
            </a:r>
          </a:p>
          <a:p>
            <a:pPr lvl="1" indent="-342900">
              <a:buAutoNum type="arabicPeriod"/>
            </a:pPr>
            <a:r>
              <a:rPr lang="en-GB" dirty="0" smtClean="0">
                <a:solidFill>
                  <a:schemeClr val="accent2">
                    <a:lumMod val="60000"/>
                    <a:lumOff val="40000"/>
                  </a:schemeClr>
                </a:solidFill>
              </a:rPr>
              <a:t>CattleMax</a:t>
            </a:r>
            <a:r>
              <a:rPr lang="en-GB" dirty="0"/>
              <a:t>: Software tailored for cattle ranchers, providing tools for tracking individual animal records, performance metrics, and health history</a:t>
            </a:r>
            <a:r>
              <a:rPr lang="en-GB" dirty="0" smtClean="0"/>
              <a:t>.</a:t>
            </a:r>
          </a:p>
          <a:p>
            <a:pPr marL="400050" lvl="1" indent="0">
              <a:buNone/>
            </a:pPr>
            <a:endParaRPr lang="en-GB" dirty="0"/>
          </a:p>
          <a:p>
            <a:pPr marL="400050" lvl="1" indent="0">
              <a:buNone/>
            </a:pPr>
            <a:endParaRPr lang="en-GB" b="1" dirty="0"/>
          </a:p>
          <a:p>
            <a:endParaRPr lang="en-GB" b="1" dirty="0"/>
          </a:p>
          <a:p>
            <a:pPr marL="0" indent="0">
              <a:buNone/>
            </a:pPr>
            <a:endParaRPr lang="en-ZA" dirty="0"/>
          </a:p>
        </p:txBody>
      </p:sp>
    </p:spTree>
    <p:extLst>
      <p:ext uri="{BB962C8B-B14F-4D97-AF65-F5344CB8AC3E}">
        <p14:creationId xmlns:p14="http://schemas.microsoft.com/office/powerpoint/2010/main" val="417382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Solution</a:t>
            </a:r>
            <a:endParaRPr lang="en-ZA" dirty="0"/>
          </a:p>
        </p:txBody>
      </p:sp>
      <p:sp>
        <p:nvSpPr>
          <p:cNvPr id="3" name="Content Placeholder 2"/>
          <p:cNvSpPr>
            <a:spLocks noGrp="1"/>
          </p:cNvSpPr>
          <p:nvPr>
            <p:ph idx="1"/>
          </p:nvPr>
        </p:nvSpPr>
        <p:spPr>
          <a:xfrm>
            <a:off x="677334" y="5153962"/>
            <a:ext cx="8299689" cy="884761"/>
          </a:xfrm>
        </p:spPr>
        <p:txBody>
          <a:bodyPr/>
          <a:lstStyle/>
          <a:p>
            <a:pPr marL="0" lvl="1" indent="0">
              <a:buNone/>
            </a:pPr>
            <a:r>
              <a:rPr lang="en-GB" dirty="0" smtClean="0"/>
              <a:t>Overall, while existing solutions offer some digitalization of farm management, they often lack the comprehensive features, integration, and security provided by a blockchain-based solution like FarmCare.</a:t>
            </a:r>
          </a:p>
          <a:p>
            <a:endParaRPr lang="en-ZA" dirty="0"/>
          </a:p>
        </p:txBody>
      </p:sp>
      <p:sp>
        <p:nvSpPr>
          <p:cNvPr id="4" name="Content Placeholder 2"/>
          <p:cNvSpPr txBox="1">
            <a:spLocks/>
          </p:cNvSpPr>
          <p:nvPr/>
        </p:nvSpPr>
        <p:spPr>
          <a:xfrm>
            <a:off x="517322" y="1376955"/>
            <a:ext cx="8299689" cy="100190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lvl="1" indent="0">
              <a:buNone/>
            </a:pPr>
            <a:r>
              <a:rPr lang="en-GB" dirty="0" smtClean="0">
                <a:solidFill>
                  <a:schemeClr val="accent2">
                    <a:lumMod val="60000"/>
                    <a:lumOff val="40000"/>
                  </a:schemeClr>
                </a:solidFill>
              </a:rPr>
              <a:t>Farmcare aims </a:t>
            </a:r>
            <a:r>
              <a:rPr lang="en-GB" dirty="0"/>
              <a:t>to address the </a:t>
            </a:r>
            <a:r>
              <a:rPr lang="en-GB" dirty="0" smtClean="0"/>
              <a:t>problem of manual farm vaccination tracking </a:t>
            </a:r>
            <a:r>
              <a:rPr lang="en-GB" dirty="0"/>
              <a:t>management systems </a:t>
            </a:r>
            <a:r>
              <a:rPr lang="en-GB" dirty="0" smtClean="0"/>
              <a:t>by creating a digitalized system were farmers can register , logging and track all their animals vaccinations records to a blockchain. Farmers can add their records too into the blockchain.</a:t>
            </a:r>
          </a:p>
          <a:p>
            <a:pPr marL="0" lvl="1" indent="0">
              <a:buNone/>
            </a:pPr>
            <a:r>
              <a:rPr lang="en-GB" dirty="0" smtClean="0"/>
              <a:t>The system and the blockchain technology will provide farmers </a:t>
            </a:r>
            <a:r>
              <a:rPr lang="en-GB" dirty="0"/>
              <a:t>a </a:t>
            </a:r>
            <a:r>
              <a:rPr lang="en-GB" dirty="0" smtClean="0"/>
              <a:t>:</a:t>
            </a:r>
            <a:endParaRPr lang="en-GB" dirty="0"/>
          </a:p>
        </p:txBody>
      </p:sp>
      <p:sp>
        <p:nvSpPr>
          <p:cNvPr id="6" name="Content Placeholder 2"/>
          <p:cNvSpPr txBox="1">
            <a:spLocks/>
          </p:cNvSpPr>
          <p:nvPr/>
        </p:nvSpPr>
        <p:spPr>
          <a:xfrm>
            <a:off x="1075303" y="2879708"/>
            <a:ext cx="8583155" cy="130210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lvl="1" indent="-342900">
              <a:buFont typeface="+mj-lt"/>
              <a:buAutoNum type="arabicPeriod"/>
            </a:pPr>
            <a:r>
              <a:rPr lang="en-GB" sz="3400" dirty="0" smtClean="0"/>
              <a:t>Secure and immutable</a:t>
            </a:r>
          </a:p>
          <a:p>
            <a:pPr marL="342900" lvl="1" indent="-342900">
              <a:buFont typeface="+mj-lt"/>
              <a:buAutoNum type="arabicPeriod"/>
            </a:pPr>
            <a:r>
              <a:rPr lang="en-GB" sz="3400" dirty="0" smtClean="0"/>
              <a:t>Efficient</a:t>
            </a:r>
          </a:p>
          <a:p>
            <a:pPr marL="342900" lvl="1" indent="-342900">
              <a:buFont typeface="+mj-lt"/>
              <a:buAutoNum type="arabicPeriod"/>
            </a:pPr>
            <a:r>
              <a:rPr lang="en-GB" sz="3400" dirty="0"/>
              <a:t>U</a:t>
            </a:r>
            <a:r>
              <a:rPr lang="en-GB" sz="3400" dirty="0" smtClean="0"/>
              <a:t>ser-friendly solution</a:t>
            </a:r>
          </a:p>
          <a:p>
            <a:pPr marL="342900" lvl="1" indent="-342900">
              <a:buFont typeface="+mj-lt"/>
              <a:buAutoNum type="arabicPeriod"/>
            </a:pPr>
            <a:endParaRPr lang="en-GB" sz="3400" dirty="0" smtClean="0"/>
          </a:p>
          <a:p>
            <a:pPr marL="342900" lvl="1" indent="-342900">
              <a:buFont typeface="+mj-lt"/>
              <a:buAutoNum type="arabicPeriod"/>
            </a:pPr>
            <a:endParaRPr lang="en-ZA"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582" y="2554475"/>
            <a:ext cx="2423876" cy="2423876"/>
          </a:xfrm>
          <a:prstGeom prst="rect">
            <a:avLst/>
          </a:prstGeom>
        </p:spPr>
      </p:pic>
    </p:spTree>
    <p:extLst>
      <p:ext uri="{BB962C8B-B14F-4D97-AF65-F5344CB8AC3E}">
        <p14:creationId xmlns:p14="http://schemas.microsoft.com/office/powerpoint/2010/main" val="4259025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Key Solutions Logic </a:t>
            </a:r>
            <a:r>
              <a:rPr lang="en-ZA" dirty="0"/>
              <a:t>and Complexity</a:t>
            </a:r>
          </a:p>
        </p:txBody>
      </p:sp>
      <p:sp>
        <p:nvSpPr>
          <p:cNvPr id="3" name="Content Placeholder 2"/>
          <p:cNvSpPr>
            <a:spLocks noGrp="1"/>
          </p:cNvSpPr>
          <p:nvPr>
            <p:ph idx="1"/>
          </p:nvPr>
        </p:nvSpPr>
        <p:spPr>
          <a:xfrm>
            <a:off x="741860" y="1399429"/>
            <a:ext cx="7450372" cy="2822713"/>
          </a:xfrm>
        </p:spPr>
        <p:txBody>
          <a:bodyPr>
            <a:normAutofit fontScale="70000" lnSpcReduction="20000"/>
          </a:bodyPr>
          <a:lstStyle/>
          <a:p>
            <a:r>
              <a:rPr lang="en-ZA" b="1" dirty="0"/>
              <a:t>Logic:</a:t>
            </a:r>
          </a:p>
          <a:p>
            <a:pPr lvl="1" indent="-342900">
              <a:buFont typeface="+mj-lt"/>
              <a:buAutoNum type="arabicPeriod"/>
            </a:pPr>
            <a:r>
              <a:rPr lang="en-GB" dirty="0" smtClean="0"/>
              <a:t>One to many registered clients </a:t>
            </a:r>
            <a:r>
              <a:rPr lang="en-GB" dirty="0"/>
              <a:t>establishing a connection to the </a:t>
            </a:r>
            <a:r>
              <a:rPr lang="en-GB" dirty="0" smtClean="0"/>
              <a:t>server , to add </a:t>
            </a:r>
            <a:r>
              <a:rPr lang="en-GB" dirty="0"/>
              <a:t>and  retrieving user and animal data, then populating various charts, tables and fields based on the received data</a:t>
            </a:r>
            <a:r>
              <a:rPr lang="en-GB" dirty="0" smtClean="0"/>
              <a:t>. Each user will have a session based on their user ID.</a:t>
            </a:r>
            <a:endParaRPr lang="en-ZA" dirty="0"/>
          </a:p>
          <a:p>
            <a:pPr marL="0" indent="0">
              <a:buNone/>
            </a:pPr>
            <a:endParaRPr lang="en-ZA" b="1" dirty="0" smtClean="0"/>
          </a:p>
          <a:p>
            <a:r>
              <a:rPr lang="en-ZA" b="1" dirty="0" smtClean="0"/>
              <a:t>Utilizing blockchain : The farmer will be able store the following transaction records for each animal for each user:</a:t>
            </a:r>
          </a:p>
          <a:p>
            <a:pPr lvl="1">
              <a:buFont typeface="+mj-lt"/>
              <a:buAutoNum type="arabicPeriod"/>
            </a:pPr>
            <a:r>
              <a:rPr lang="en-ZA" dirty="0" smtClean="0"/>
              <a:t>Animals Name</a:t>
            </a:r>
          </a:p>
          <a:p>
            <a:pPr lvl="1">
              <a:buFont typeface="+mj-lt"/>
              <a:buAutoNum type="arabicPeriod"/>
            </a:pPr>
            <a:r>
              <a:rPr lang="en-ZA" dirty="0" smtClean="0"/>
              <a:t>Type of animal</a:t>
            </a:r>
          </a:p>
          <a:p>
            <a:pPr lvl="1">
              <a:buFont typeface="+mj-lt"/>
              <a:buAutoNum type="arabicPeriod"/>
            </a:pPr>
            <a:r>
              <a:rPr lang="en-ZA" dirty="0" smtClean="0"/>
              <a:t>Animals breed</a:t>
            </a:r>
          </a:p>
          <a:p>
            <a:pPr lvl="1">
              <a:buFont typeface="+mj-lt"/>
              <a:buAutoNum type="arabicPeriod"/>
            </a:pPr>
            <a:r>
              <a:rPr lang="en-ZA" dirty="0" smtClean="0"/>
              <a:t>Animal date of birth</a:t>
            </a:r>
          </a:p>
          <a:p>
            <a:pPr lvl="1">
              <a:buFont typeface="+mj-lt"/>
              <a:buAutoNum type="arabicPeriod"/>
            </a:pPr>
            <a:r>
              <a:rPr lang="en-ZA" dirty="0" smtClean="0"/>
              <a:t>Vaccinated?</a:t>
            </a:r>
            <a:endParaRPr lang="en-ZA" dirty="0"/>
          </a:p>
        </p:txBody>
      </p:sp>
      <p:sp>
        <p:nvSpPr>
          <p:cNvPr id="5" name="Content Placeholder 2"/>
          <p:cNvSpPr txBox="1">
            <a:spLocks/>
          </p:cNvSpPr>
          <p:nvPr/>
        </p:nvSpPr>
        <p:spPr>
          <a:xfrm>
            <a:off x="1091718" y="4343223"/>
            <a:ext cx="8596668" cy="11008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b="1" dirty="0" smtClean="0"/>
              <a:t>Justification for transactions</a:t>
            </a:r>
            <a:r>
              <a:rPr lang="en-GB" dirty="0" smtClean="0"/>
              <a:t> :</a:t>
            </a:r>
            <a:br>
              <a:rPr lang="en-GB" dirty="0" smtClean="0"/>
            </a:br>
            <a:r>
              <a:rPr lang="en-GB" sz="1200" dirty="0"/>
              <a:t>E</a:t>
            </a:r>
            <a:r>
              <a:rPr lang="en-GB" sz="1200" dirty="0" smtClean="0"/>
              <a:t>nsures </a:t>
            </a:r>
            <a:r>
              <a:rPr lang="en-GB" sz="1200" dirty="0"/>
              <a:t>tamper-proof and transparent recording of critical animal transaction data such as name, type, breed, date of birth, and vaccination status. This guarantees data integrity, enhances traceability, and facilitates compliance with regulatory standards, thereby improving overall farm management efficiency and animal welfare.</a:t>
            </a:r>
            <a:endParaRPr lang="en-ZA" sz="1200" dirty="0"/>
          </a:p>
        </p:txBody>
      </p:sp>
    </p:spTree>
    <p:extLst>
      <p:ext uri="{BB962C8B-B14F-4D97-AF65-F5344CB8AC3E}">
        <p14:creationId xmlns:p14="http://schemas.microsoft.com/office/powerpoint/2010/main" val="3496071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313" y="132522"/>
            <a:ext cx="8596668" cy="1320800"/>
          </a:xfrm>
        </p:spPr>
        <p:txBody>
          <a:bodyPr/>
          <a:lstStyle/>
          <a:p>
            <a:r>
              <a:rPr lang="en-ZA" dirty="0"/>
              <a:t>Key Solutions Logic and Complexity</a:t>
            </a:r>
          </a:p>
        </p:txBody>
      </p:sp>
      <p:sp>
        <p:nvSpPr>
          <p:cNvPr id="4" name="Content Placeholder 2"/>
          <p:cNvSpPr txBox="1">
            <a:spLocks noGrp="1"/>
          </p:cNvSpPr>
          <p:nvPr>
            <p:ph idx="1"/>
          </p:nvPr>
        </p:nvSpPr>
        <p:spPr>
          <a:xfrm>
            <a:off x="550313" y="965714"/>
            <a:ext cx="8596668" cy="8455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ZA" b="1" dirty="0" smtClean="0"/>
              <a:t>Interfaces: </a:t>
            </a:r>
          </a:p>
          <a:p>
            <a:pPr lvl="1">
              <a:buFont typeface="+mj-lt"/>
              <a:buAutoNum type="arabicPeriod"/>
            </a:pPr>
            <a:r>
              <a:rPr lang="en-ZA" dirty="0" smtClean="0"/>
              <a:t>Java FXML Pages</a:t>
            </a:r>
          </a:p>
          <a:p>
            <a:pPr marL="400050" lvl="1" indent="0">
              <a:buNone/>
            </a:pPr>
            <a:endParaRPr lang="en-ZA" dirty="0"/>
          </a:p>
        </p:txBody>
      </p:sp>
      <p:sp>
        <p:nvSpPr>
          <p:cNvPr id="8" name="Content Placeholder 2"/>
          <p:cNvSpPr txBox="1">
            <a:spLocks/>
          </p:cNvSpPr>
          <p:nvPr/>
        </p:nvSpPr>
        <p:spPr>
          <a:xfrm>
            <a:off x="550313" y="1810391"/>
            <a:ext cx="8596668" cy="13462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ZA" sz="1900" b="1" dirty="0" smtClean="0"/>
              <a:t>Data structures</a:t>
            </a:r>
          </a:p>
          <a:p>
            <a:pPr lvl="1">
              <a:buFont typeface="+mj-lt"/>
              <a:buAutoNum type="arabicPeriod"/>
            </a:pPr>
            <a:r>
              <a:rPr lang="en-GB" dirty="0"/>
              <a:t>Maps (</a:t>
            </a:r>
            <a:r>
              <a:rPr lang="en-GB" dirty="0" smtClean="0"/>
              <a:t>HashMap), </a:t>
            </a:r>
            <a:r>
              <a:rPr lang="en-ZA" dirty="0" smtClean="0"/>
              <a:t>Regex </a:t>
            </a:r>
            <a:r>
              <a:rPr lang="en-ZA" dirty="0"/>
              <a:t>(Regular Expression</a:t>
            </a:r>
            <a:r>
              <a:rPr lang="en-ZA" dirty="0" smtClean="0"/>
              <a:t>), </a:t>
            </a:r>
            <a:r>
              <a:rPr lang="en-GB" dirty="0" smtClean="0"/>
              <a:t>Lists, ArrayLists and Arrays</a:t>
            </a:r>
          </a:p>
        </p:txBody>
      </p:sp>
      <p:sp>
        <p:nvSpPr>
          <p:cNvPr id="10" name="Content Placeholder 2"/>
          <p:cNvSpPr txBox="1">
            <a:spLocks/>
          </p:cNvSpPr>
          <p:nvPr/>
        </p:nvSpPr>
        <p:spPr>
          <a:xfrm>
            <a:off x="494654" y="3078551"/>
            <a:ext cx="8596668" cy="870371"/>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ZA" b="1" dirty="0" smtClean="0"/>
              <a:t>Algorithms</a:t>
            </a:r>
            <a:r>
              <a:rPr lang="en-ZA" dirty="0" smtClean="0"/>
              <a:t>:</a:t>
            </a:r>
          </a:p>
          <a:p>
            <a:pPr lvl="1">
              <a:buFont typeface="+mj-lt"/>
              <a:buAutoNum type="arabicPeriod"/>
            </a:pPr>
            <a:r>
              <a:rPr lang="en-ZA" dirty="0" smtClean="0"/>
              <a:t>Hashing: to hash the users data such as their passwords (SHA-256) and to hash blocks</a:t>
            </a:r>
            <a:endParaRPr lang="en-ZA" dirty="0"/>
          </a:p>
        </p:txBody>
      </p:sp>
      <p:sp>
        <p:nvSpPr>
          <p:cNvPr id="11" name="Content Placeholder 2"/>
          <p:cNvSpPr txBox="1">
            <a:spLocks/>
          </p:cNvSpPr>
          <p:nvPr/>
        </p:nvSpPr>
        <p:spPr>
          <a:xfrm>
            <a:off x="605972" y="4166780"/>
            <a:ext cx="8596668" cy="8703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ZA" b="1" dirty="0" smtClean="0"/>
              <a:t>External libraries:</a:t>
            </a:r>
          </a:p>
          <a:p>
            <a:pPr lvl="1">
              <a:buFont typeface="+mj-lt"/>
              <a:buAutoNum type="arabicPeriod"/>
            </a:pPr>
            <a:r>
              <a:rPr lang="en-ZA" dirty="0"/>
              <a:t>JavaFX </a:t>
            </a:r>
            <a:r>
              <a:rPr lang="en-ZA" dirty="0" smtClean="0"/>
              <a:t>Charts, Java FXML </a:t>
            </a:r>
            <a:r>
              <a:rPr lang="en-ZA" dirty="0"/>
              <a:t>(FXMLLoader</a:t>
            </a:r>
            <a:r>
              <a:rPr lang="en-ZA" dirty="0" smtClean="0"/>
              <a:t>), blockain.jar</a:t>
            </a:r>
            <a:endParaRPr lang="en-ZA" dirty="0"/>
          </a:p>
        </p:txBody>
      </p:sp>
    </p:spTree>
    <p:extLst>
      <p:ext uri="{BB962C8B-B14F-4D97-AF65-F5344CB8AC3E}">
        <p14:creationId xmlns:p14="http://schemas.microsoft.com/office/powerpoint/2010/main" val="3428647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Novelty</a:t>
            </a:r>
            <a:endParaRPr lang="en-ZA" dirty="0"/>
          </a:p>
        </p:txBody>
      </p:sp>
      <p:sp>
        <p:nvSpPr>
          <p:cNvPr id="3" name="Content Placeholder 2"/>
          <p:cNvSpPr>
            <a:spLocks noGrp="1"/>
          </p:cNvSpPr>
          <p:nvPr>
            <p:ph idx="1"/>
          </p:nvPr>
        </p:nvSpPr>
        <p:spPr>
          <a:xfrm>
            <a:off x="677334" y="2160590"/>
            <a:ext cx="8596668" cy="1830966"/>
          </a:xfrm>
        </p:spPr>
        <p:txBody>
          <a:bodyPr/>
          <a:lstStyle/>
          <a:p>
            <a:r>
              <a:rPr lang="en-GB" dirty="0"/>
              <a:t>Blockchain </a:t>
            </a:r>
            <a:r>
              <a:rPr lang="en-GB" dirty="0" smtClean="0"/>
              <a:t>brings new innovation </a:t>
            </a:r>
            <a:r>
              <a:rPr lang="en-GB" dirty="0"/>
              <a:t>in agriculture</a:t>
            </a:r>
          </a:p>
          <a:p>
            <a:r>
              <a:rPr lang="en-GB" dirty="0"/>
              <a:t>Data security assurance</a:t>
            </a:r>
          </a:p>
          <a:p>
            <a:r>
              <a:rPr lang="en-GB" dirty="0"/>
              <a:t>Farmer-friendly interface</a:t>
            </a:r>
          </a:p>
        </p:txBody>
      </p:sp>
    </p:spTree>
    <p:extLst>
      <p:ext uri="{BB962C8B-B14F-4D97-AF65-F5344CB8AC3E}">
        <p14:creationId xmlns:p14="http://schemas.microsoft.com/office/powerpoint/2010/main" val="298066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8181"/>
            <a:ext cx="8596668" cy="1320800"/>
          </a:xfrm>
        </p:spPr>
        <p:txBody>
          <a:bodyPr/>
          <a:lstStyle/>
          <a:p>
            <a:r>
              <a:rPr lang="en-ZA" dirty="0" smtClean="0"/>
              <a:t>GUI: Signup/Register</a:t>
            </a:r>
            <a:endParaRPr lang="en-ZA"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870" y="920548"/>
            <a:ext cx="7555549" cy="4891855"/>
          </a:xfrm>
        </p:spPr>
      </p:pic>
    </p:spTree>
    <p:extLst>
      <p:ext uri="{BB962C8B-B14F-4D97-AF65-F5344CB8AC3E}">
        <p14:creationId xmlns:p14="http://schemas.microsoft.com/office/powerpoint/2010/main" val="3578494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311</TotalTime>
  <Words>446</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FarmCare miniproject</vt:lpstr>
      <vt:lpstr>Introduction</vt:lpstr>
      <vt:lpstr>Problem Background</vt:lpstr>
      <vt:lpstr>Problem Background</vt:lpstr>
      <vt:lpstr>Solution</vt:lpstr>
      <vt:lpstr>Key Solutions Logic and Complexity</vt:lpstr>
      <vt:lpstr>Key Solutions Logic and Complexity</vt:lpstr>
      <vt:lpstr>Novelty</vt:lpstr>
      <vt:lpstr>GUI: Signup/Register</vt:lpstr>
      <vt:lpstr>GUI: Login</vt:lpstr>
      <vt:lpstr>GUI: Home Dashboard</vt:lpstr>
      <vt:lpstr>GUI: View Farm Records</vt:lpstr>
      <vt:lpstr>GUI: Add Farm Records</vt:lpstr>
      <vt:lpstr>GUI: Farm Reports</vt:lpstr>
      <vt:lpstr>GUI: User Account Information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FarmCare miniproject</dc:title>
  <dc:creator>Reage</dc:creator>
  <cp:lastModifiedBy>Reage</cp:lastModifiedBy>
  <cp:revision>21</cp:revision>
  <dcterms:created xsi:type="dcterms:W3CDTF">2024-05-15T08:22:43Z</dcterms:created>
  <dcterms:modified xsi:type="dcterms:W3CDTF">2024-05-15T13:34:29Z</dcterms:modified>
</cp:coreProperties>
</file>