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9" r:id="rId5"/>
    <p:sldId id="275" r:id="rId6"/>
    <p:sldId id="276" r:id="rId7"/>
    <p:sldId id="280" r:id="rId8"/>
    <p:sldId id="270" r:id="rId9"/>
    <p:sldId id="268" r:id="rId10"/>
    <p:sldId id="271" r:id="rId11"/>
    <p:sldId id="266" r:id="rId12"/>
    <p:sldId id="273" r:id="rId13"/>
    <p:sldId id="272" r:id="rId14"/>
    <p:sldId id="281" r:id="rId15"/>
    <p:sldId id="274" r:id="rId16"/>
    <p:sldId id="282" r:id="rId17"/>
    <p:sldId id="277" r:id="rId18"/>
    <p:sldId id="279" r:id="rId19"/>
    <p:sldId id="278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BD50F1C-20E3-4960-84BE-93AA4920F3BB}">
          <p14:sldIdLst>
            <p14:sldId id="256"/>
            <p14:sldId id="262"/>
            <p14:sldId id="263"/>
            <p14:sldId id="269"/>
            <p14:sldId id="275"/>
            <p14:sldId id="276"/>
            <p14:sldId id="280"/>
            <p14:sldId id="270"/>
            <p14:sldId id="268"/>
            <p14:sldId id="271"/>
            <p14:sldId id="266"/>
            <p14:sldId id="273"/>
            <p14:sldId id="272"/>
            <p14:sldId id="281"/>
            <p14:sldId id="274"/>
            <p14:sldId id="282"/>
            <p14:sldId id="277"/>
            <p14:sldId id="279"/>
            <p14:sldId id="27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11234"/>
            <a:ext cx="9870096" cy="1711235"/>
          </a:xfrm>
        </p:spPr>
        <p:txBody>
          <a:bodyPr/>
          <a:lstStyle/>
          <a:p>
            <a:r>
              <a:rPr lang="en-US" sz="4400" dirty="0" smtClean="0"/>
              <a:t>COVID-19 DATA ANALYSIS AND FORECASTING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58491"/>
            <a:ext cx="4213879" cy="1380309"/>
          </a:xfrm>
        </p:spPr>
        <p:txBody>
          <a:bodyPr/>
          <a:lstStyle/>
          <a:p>
            <a:r>
              <a:rPr lang="en-US" dirty="0" smtClean="0"/>
              <a:t>Project guide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Ms.P.S.Apirajitha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2766" y="4007584"/>
            <a:ext cx="3435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</a:t>
            </a:r>
          </a:p>
          <a:p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REAHAAN SHERIFF I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2019202045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MCA-R 3yrs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8576875" cy="3416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5. FORECASTING PREDICTION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By seeing the results of evaluation metrics, the better performed model will be used for future forecasting.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40080"/>
            <a:ext cx="8761413" cy="1040552"/>
          </a:xfrm>
        </p:spPr>
        <p:txBody>
          <a:bodyPr/>
          <a:lstStyle/>
          <a:p>
            <a:r>
              <a:rPr lang="en-US" dirty="0" smtClean="0"/>
              <a:t>MODULE BASED OUTPUT SCREENSHOTS</a:t>
            </a:r>
            <a:br>
              <a:rPr lang="en-US" dirty="0" smtClean="0"/>
            </a:br>
            <a:r>
              <a:rPr lang="en-US" dirty="0" smtClean="0"/>
              <a:t>LSTM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64" t="13266" r="6846" b="6436"/>
          <a:stretch/>
        </p:blipFill>
        <p:spPr>
          <a:xfrm>
            <a:off x="1319349" y="1920239"/>
            <a:ext cx="10084525" cy="44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89" t="13266" r="5555" b="7583"/>
          <a:stretch/>
        </p:blipFill>
        <p:spPr>
          <a:xfrm>
            <a:off x="1410789" y="2364377"/>
            <a:ext cx="9326880" cy="42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9" t="13267" r="4910" b="6054"/>
          <a:stretch/>
        </p:blipFill>
        <p:spPr>
          <a:xfrm>
            <a:off x="1502229" y="2259874"/>
            <a:ext cx="9575073" cy="41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10" y="2094048"/>
            <a:ext cx="6794754" cy="4242771"/>
          </a:xfrm>
        </p:spPr>
      </p:pic>
    </p:spTree>
    <p:extLst>
      <p:ext uri="{BB962C8B-B14F-4D97-AF65-F5344CB8AC3E}">
        <p14:creationId xmlns:p14="http://schemas.microsoft.com/office/powerpoint/2010/main" val="4781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30" y="2816588"/>
            <a:ext cx="8642885" cy="3179263"/>
          </a:xfrm>
        </p:spPr>
      </p:pic>
    </p:spTree>
    <p:extLst>
      <p:ext uri="{BB962C8B-B14F-4D97-AF65-F5344CB8AC3E}">
        <p14:creationId xmlns:p14="http://schemas.microsoft.com/office/powerpoint/2010/main" val="33340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USING ARIMA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11" y="1894746"/>
            <a:ext cx="7122615" cy="4691724"/>
          </a:xfrm>
        </p:spPr>
      </p:pic>
    </p:spTree>
    <p:extLst>
      <p:ext uri="{BB962C8B-B14F-4D97-AF65-F5344CB8AC3E}">
        <p14:creationId xmlns:p14="http://schemas.microsoft.com/office/powerpoint/2010/main" val="296477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LSTM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4" b="5907"/>
          <a:stretch/>
        </p:blipFill>
        <p:spPr>
          <a:xfrm>
            <a:off x="1516583" y="2063931"/>
            <a:ext cx="8464136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5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r>
              <a:rPr lang="en-US" dirty="0" smtClean="0"/>
              <a:t>Prophet </a:t>
            </a:r>
            <a:r>
              <a:rPr lang="en-US" dirty="0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4" b="4907"/>
          <a:stretch/>
        </p:blipFill>
        <p:spPr>
          <a:xfrm>
            <a:off x="1685629" y="1911167"/>
            <a:ext cx="8725467" cy="46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3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r>
              <a:rPr lang="en-US" dirty="0" smtClean="0"/>
              <a:t>ARIMA </a:t>
            </a:r>
            <a:r>
              <a:rPr lang="en-US" dirty="0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6" b="5289"/>
          <a:stretch/>
        </p:blipFill>
        <p:spPr>
          <a:xfrm>
            <a:off x="1447371" y="2024744"/>
            <a:ext cx="8468995" cy="4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8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41" y="1911169"/>
            <a:ext cx="9760273" cy="4699796"/>
          </a:xfrm>
        </p:spPr>
      </p:pic>
    </p:spTree>
    <p:extLst>
      <p:ext uri="{BB962C8B-B14F-4D97-AF65-F5344CB8AC3E}">
        <p14:creationId xmlns:p14="http://schemas.microsoft.com/office/powerpoint/2010/main" val="31861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Wang J., Liu Y., Wei Y., Xia J., Yu T., Zhang X., Zhang L. Epidemiological and clinical characteristics of 99 cases of 2019 novel coronavirus pneumonia in Wuhan, China: a descriptive study. Lancet. 2020;395(10223):507–513.</a:t>
            </a:r>
          </a:p>
          <a:p>
            <a:r>
              <a:rPr lang="en-US" dirty="0" smtClean="0"/>
              <a:t>JA </a:t>
            </a:r>
            <a:r>
              <a:rPr lang="en-US" dirty="0"/>
              <a:t>Backer, D </a:t>
            </a:r>
            <a:r>
              <a:rPr lang="en-US" dirty="0" err="1"/>
              <a:t>Klinkenberg</a:t>
            </a:r>
            <a:r>
              <a:rPr lang="en-US" dirty="0"/>
              <a:t> and J. </a:t>
            </a:r>
            <a:r>
              <a:rPr lang="en-US" dirty="0" err="1"/>
              <a:t>Wallinga</a:t>
            </a:r>
            <a:r>
              <a:rPr lang="en-US" dirty="0"/>
              <a:t>, Incubation period of 2019 novel coronavirus (2019-nCoV) infections among </a:t>
            </a:r>
            <a:r>
              <a:rPr lang="en-US" dirty="0" err="1"/>
              <a:t>travellers</a:t>
            </a:r>
            <a:r>
              <a:rPr lang="en-US" dirty="0"/>
              <a:t> from Wuhan, China, 20–28 January 2020.</a:t>
            </a:r>
          </a:p>
          <a:p>
            <a:r>
              <a:rPr lang="en-US" dirty="0" err="1" smtClean="0"/>
              <a:t>Tolga</a:t>
            </a:r>
            <a:r>
              <a:rPr lang="en-US" dirty="0" smtClean="0"/>
              <a:t> </a:t>
            </a:r>
            <a:r>
              <a:rPr lang="en-US" dirty="0" err="1"/>
              <a:t>Ergen</a:t>
            </a:r>
            <a:r>
              <a:rPr lang="en-US" dirty="0"/>
              <a:t> and </a:t>
            </a:r>
            <a:r>
              <a:rPr lang="en-US" dirty="0" err="1"/>
              <a:t>Suleyman</a:t>
            </a:r>
            <a:r>
              <a:rPr lang="en-US" dirty="0"/>
              <a:t> </a:t>
            </a:r>
            <a:r>
              <a:rPr lang="en-US" dirty="0" err="1"/>
              <a:t>Serdar</a:t>
            </a:r>
            <a:r>
              <a:rPr lang="en-US" dirty="0"/>
              <a:t> </a:t>
            </a:r>
            <a:r>
              <a:rPr lang="en-US" dirty="0" err="1"/>
              <a:t>Kozat</a:t>
            </a:r>
            <a:r>
              <a:rPr lang="en-US" dirty="0"/>
              <a:t>, "Efficient online learning algorithms based on LSTM neural networks", IEEE transactions on neural networks and learning systems, vol. 29, no. 8, pp. 3772-3783, 2017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926" y="2978331"/>
            <a:ext cx="534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0029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817846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1. DATA PREPROCESSING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 preprocessing is a process of preparing the raw data and making it suitable for a machine learning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Dataset</a:t>
            </a:r>
          </a:p>
          <a:p>
            <a:r>
              <a:rPr lang="en-US" dirty="0" smtClean="0"/>
              <a:t>Parse dates</a:t>
            </a:r>
          </a:p>
          <a:p>
            <a:r>
              <a:rPr lang="en-US" dirty="0" smtClean="0"/>
              <a:t>Split data into training and testing</a:t>
            </a:r>
          </a:p>
          <a:p>
            <a:r>
              <a:rPr lang="en-US" dirty="0" smtClean="0"/>
              <a:t>Scale the data to make data points generalized between (0 and 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000726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2. BUILDING MODEL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LSTM - The </a:t>
            </a:r>
            <a:r>
              <a:rPr lang="en-US" dirty="0"/>
              <a:t>model has an input layer followed by three LSTM layers.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LSTM layers contain Dropout as 0.2 to prevent overfitting in the model.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output layer consists of a dense layer with 1 </a:t>
            </a:r>
            <a:r>
              <a:rPr lang="en-US" dirty="0" smtClean="0"/>
              <a:t>neuron.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will predict the number of Corona cases, so our output will be a positive number (0, ∞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1966" y="2603500"/>
            <a:ext cx="10001905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PROPHET is a procedure for forecasting time series data that was created by Facebook’s Core Data Science team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used for forecasting univariate time series by decomposing the time series into pieces.</a:t>
            </a:r>
          </a:p>
        </p:txBody>
      </p:sp>
    </p:spTree>
    <p:extLst>
      <p:ext uri="{BB962C8B-B14F-4D97-AF65-F5344CB8AC3E}">
        <p14:creationId xmlns:p14="http://schemas.microsoft.com/office/powerpoint/2010/main" val="302443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13790" cy="34163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ARIMA (Auto Regressive Integrated Moving Average)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models also provides good results for time series forecasting.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 – Auto regressive forecast a series based on the past values in the series called logs.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 – Moving average forecast a series based on the past errors in the series called error 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047137" cy="34163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Random Forest </a:t>
            </a:r>
            <a:r>
              <a:rPr lang="en-US" dirty="0"/>
              <a:t>is a popular machine learning algorithm that belongs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the supervised learning technique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It can be used for both Classification </a:t>
            </a:r>
            <a:r>
              <a:rPr lang="en-US" dirty="0" smtClean="0"/>
              <a:t>and Regression </a:t>
            </a:r>
            <a:r>
              <a:rPr lang="en-US" dirty="0"/>
              <a:t>problems in ML.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based on the concept of ensemble </a:t>
            </a:r>
            <a:r>
              <a:rPr lang="en-US" dirty="0" smtClean="0"/>
              <a:t>learning,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which </a:t>
            </a:r>
            <a:r>
              <a:rPr lang="en-US" dirty="0"/>
              <a:t>is a process of combining multiple classifiers to solve a complex </a:t>
            </a:r>
            <a:r>
              <a:rPr lang="en-US" dirty="0" smtClean="0"/>
              <a:t>problem and </a:t>
            </a:r>
            <a:r>
              <a:rPr lang="en-US" dirty="0"/>
              <a:t>to improve the performance of the model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2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7753916" cy="3416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	3. TRAINING </a:t>
            </a:r>
            <a:r>
              <a:rPr lang="en-US" b="1" dirty="0" smtClean="0"/>
              <a:t>MODEL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To train the model, we will take out training data (80%) and used 20% of it as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30801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7975983" cy="3416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4. MODEL EVALUATION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It </a:t>
            </a:r>
            <a:r>
              <a:rPr lang="en-US" dirty="0"/>
              <a:t>estimates how well (or how bad) the model is, in terms of its ability in mapping the relationship between X (a feature, or independent variable, or predictor variable) and Y (the target, or dependent variable, or response variable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Mean Absolute Error(MAE)</a:t>
            </a:r>
          </a:p>
          <a:p>
            <a:r>
              <a:rPr lang="en-US" dirty="0" smtClean="0"/>
              <a:t>Mean Squared Error(MSE)</a:t>
            </a:r>
          </a:p>
          <a:p>
            <a:r>
              <a:rPr lang="en-US" dirty="0" smtClean="0"/>
              <a:t>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5740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512</TotalTime>
  <Words>595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COVID-19 DATA ANALYSIS AND FORECASTING</vt:lpstr>
      <vt:lpstr>OVERALL ARCHITECTURE</vt:lpstr>
      <vt:lpstr>LIST OF MODULES</vt:lpstr>
      <vt:lpstr>LIST OF MODULES</vt:lpstr>
      <vt:lpstr>LIST OF MODULES</vt:lpstr>
      <vt:lpstr>LIST OF MODULES</vt:lpstr>
      <vt:lpstr>LIST OF MODULES</vt:lpstr>
      <vt:lpstr>LIST OF MODULES</vt:lpstr>
      <vt:lpstr>LIST OF MODULES</vt:lpstr>
      <vt:lpstr>LIST OF MODULES</vt:lpstr>
      <vt:lpstr>MODULE BASED OUTPUT SCREENSHOTS LSTM Model</vt:lpstr>
      <vt:lpstr>Prophet model</vt:lpstr>
      <vt:lpstr>ARIMA model</vt:lpstr>
      <vt:lpstr>RANDOM fOREST</vt:lpstr>
      <vt:lpstr>Evaluation metrics</vt:lpstr>
      <vt:lpstr>FORECASTING USING ARIMA</vt:lpstr>
      <vt:lpstr>UNIT TESTING LSTM model</vt:lpstr>
      <vt:lpstr>UNIT TESTING Prophet model</vt:lpstr>
      <vt:lpstr>UNIT TESTING ARIMA model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 and Forecasting</dc:title>
  <dc:creator>Reahaan Sheriff</dc:creator>
  <cp:lastModifiedBy>Reahaan Sheriff</cp:lastModifiedBy>
  <cp:revision>47</cp:revision>
  <dcterms:created xsi:type="dcterms:W3CDTF">2022-04-22T18:24:59Z</dcterms:created>
  <dcterms:modified xsi:type="dcterms:W3CDTF">2022-06-12T19:29:13Z</dcterms:modified>
</cp:coreProperties>
</file>