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1"/>
    </p:embeddedFon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Khmer Nettra" panose="02000506000000020004" pitchFamily="2" charset="0"/>
      <p:regular r:id="rId26"/>
    </p:embeddedFont>
    <p:embeddedFont>
      <p:font typeface="Khmer OS Muol Light" panose="02000500000000020004" pitchFamily="2" charset="0"/>
      <p:regular r:id="rId27"/>
    </p:embeddedFont>
    <p:embeddedFont>
      <p:font typeface="Khmer OS Niroth" panose="02000506000000020004" pitchFamily="2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DD70E-12DE-4EA0-A88E-8E79285E69ED}">
  <a:tblStyle styleId="{21CDD70E-12DE-4EA0-A88E-8E79285E69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71" r:id="rId16"/>
    <p:sldLayoutId id="2147483672" r:id="rId17"/>
    <p:sldLayoutId id="2147483673" r:id="rId18"/>
    <p:sldLayoutId id="2147483674" r:id="rId19"/>
    <p:sldLayoutId id="2147483676" r:id="rId20"/>
    <p:sldLayoutId id="214748367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FE640-6895-4225-A46A-D3AB464CA074}"/>
              </a:ext>
            </a:extLst>
          </p:cNvPr>
          <p:cNvSpPr/>
          <p:nvPr/>
        </p:nvSpPr>
        <p:spPr>
          <a:xfrm>
            <a:off x="3312783" y="53276"/>
            <a:ext cx="29967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FA924A-5FF4-4071-B87E-BA067EA3B28E}"/>
              </a:ext>
            </a:extLst>
          </p:cNvPr>
          <p:cNvSpPr/>
          <p:nvPr/>
        </p:nvSpPr>
        <p:spPr>
          <a:xfrm>
            <a:off x="3039704" y="1577463"/>
            <a:ext cx="36663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 of New Technology</a:t>
            </a:r>
            <a:endParaRPr lang="en-US" sz="2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3F18D-D6BC-401E-8BB7-E655AB87BFA4}"/>
              </a:ext>
            </a:extLst>
          </p:cNvPr>
          <p:cNvSpPr txBox="1"/>
          <p:nvPr/>
        </p:nvSpPr>
        <p:spPr>
          <a:xfrm>
            <a:off x="1085709" y="2515199"/>
            <a:ext cx="72332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Teacher 	: Mean </a:t>
            </a:r>
            <a:r>
              <a:rPr lang="en-US" sz="1600" dirty="0" err="1">
                <a:latin typeface="Khmer OS Niroth" panose="02000506000000020004" pitchFamily="2" charset="0"/>
                <a:cs typeface="Khmer OS Niroth" panose="02000506000000020004" pitchFamily="2" charset="0"/>
              </a:rPr>
              <a:t>Pheakdey</a:t>
            </a:r>
            <a:endParaRPr lang="en-US" sz="1600" dirty="0">
              <a:latin typeface="Khmer OS Niroth" panose="02000506000000020004" pitchFamily="2" charset="0"/>
              <a:cs typeface="Khmer OS Niroth" panose="02000506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Mentor	: </a:t>
            </a:r>
            <a:r>
              <a:rPr lang="en-GB" sz="1600" b="1" i="0" u="none" strike="noStrike" dirty="0" err="1">
                <a:effectLst/>
                <a:latin typeface="Khmer OS Niroth" panose="02000506000000020004" pitchFamily="2" charset="0"/>
                <a:cs typeface="Khmer OS Niroth" panose="02000506000000020004" pitchFamily="2" charset="0"/>
              </a:rPr>
              <a:t>Vuth</a:t>
            </a:r>
            <a:r>
              <a:rPr lang="en-GB" sz="1600" b="1" i="0" u="none" strike="noStrike" dirty="0">
                <a:effectLst/>
                <a:latin typeface="Khmer OS Niroth" panose="02000506000000020004" pitchFamily="2" charset="0"/>
                <a:cs typeface="Khmer OS Niroth" panose="02000506000000020004" pitchFamily="2" charset="0"/>
              </a:rPr>
              <a:t> Rachana , San </a:t>
            </a:r>
            <a:r>
              <a:rPr lang="en-GB" sz="1600" b="1" i="0" u="none" strike="noStrike" dirty="0" err="1">
                <a:effectLst/>
                <a:latin typeface="Khmer OS Niroth" panose="02000506000000020004" pitchFamily="2" charset="0"/>
                <a:cs typeface="Khmer OS Niroth" panose="02000506000000020004" pitchFamily="2" charset="0"/>
              </a:rPr>
              <a:t>Monyakkhara</a:t>
            </a:r>
            <a:endParaRPr lang="en-US" sz="1600" dirty="0">
              <a:latin typeface="Khmer OS Niroth" panose="02000506000000020004" pitchFamily="2" charset="0"/>
              <a:cs typeface="Khmer OS Niroth" panose="02000506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Group 	: 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Student	: Rithy </a:t>
            </a:r>
            <a:r>
              <a:rPr lang="en-US" sz="1600" dirty="0" err="1">
                <a:latin typeface="Khmer OS Niroth" panose="02000506000000020004" pitchFamily="2" charset="0"/>
                <a:cs typeface="Khmer OS Niroth" panose="02000506000000020004" pitchFamily="2" charset="0"/>
              </a:rPr>
              <a:t>Premprey</a:t>
            </a: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 , T</a:t>
            </a:r>
            <a:r>
              <a:rPr lang="en-US" sz="1600">
                <a:latin typeface="Khmer OS Niroth" panose="02000506000000020004" pitchFamily="2" charset="0"/>
                <a:cs typeface="Khmer OS Niroth" panose="02000506000000020004" pitchFamily="2" charset="0"/>
              </a:rPr>
              <a:t>aing</a:t>
            </a: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 </a:t>
            </a:r>
            <a:r>
              <a:rPr lang="en-US" sz="1600" dirty="0" err="1">
                <a:latin typeface="Khmer OS Niroth" panose="02000506000000020004" pitchFamily="2" charset="0"/>
                <a:cs typeface="Khmer OS Niroth" panose="02000506000000020004" pitchFamily="2" charset="0"/>
              </a:rPr>
              <a:t>ChingSong</a:t>
            </a: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 , Roeun Chanthou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Course	: C/C++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Project	: Hospital Management System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Niroth" panose="02000506000000020004" pitchFamily="2" charset="0"/>
                <a:cs typeface="Khmer OS Niroth" panose="02000506000000020004" pitchFamily="2" charset="0"/>
              </a:rPr>
              <a:t>Time	: 1:50 - 4:50 Pm</a:t>
            </a:r>
            <a:endParaRPr lang="en-GB" sz="1600" dirty="0"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A66887E-B62C-4262-8973-3724F12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062"/>
            <a:ext cx="5706533" cy="309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0577A47-CBAC-4F57-9613-9276184D1857}"/>
              </a:ext>
            </a:extLst>
          </p:cNvPr>
          <p:cNvSpPr/>
          <p:nvPr/>
        </p:nvSpPr>
        <p:spPr>
          <a:xfrm>
            <a:off x="5948926" y="113129"/>
            <a:ext cx="3157817" cy="637217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INSERT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​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PATIENT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សម្រាប់បញ្ចូលទិន្នន័យរបស់អ្នកជំងឺ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D95CA8B-8CAD-4C05-9A1D-604010455F1E}"/>
              </a:ext>
            </a:extLst>
          </p:cNvPr>
          <p:cNvSpPr/>
          <p:nvPr/>
        </p:nvSpPr>
        <p:spPr>
          <a:xfrm>
            <a:off x="5962587" y="843239"/>
            <a:ext cx="3144156" cy="660801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VIEW PATIENT  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សម្រាប់មើលទៅលើទិន្នន័យអ្នកជំងឺ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5885DFF-A4EE-4948-B291-A650625A2674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3378200" y="431738"/>
            <a:ext cx="2570726" cy="17632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56B3BFA-882B-4100-B119-B1AB274A0AD4}"/>
              </a:ext>
            </a:extLst>
          </p:cNvPr>
          <p:cNvSpPr/>
          <p:nvPr/>
        </p:nvSpPr>
        <p:spPr>
          <a:xfrm>
            <a:off x="5979910" y="1594905"/>
            <a:ext cx="3120562" cy="660801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SEARCH PATIENT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សម្រាប់ស្វែងរកទិន្នន័យអ្នកជំងឺតាមរយៈ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280A240-4C5F-4841-9367-2EA9887857FA}"/>
              </a:ext>
            </a:extLst>
          </p:cNvPr>
          <p:cNvSpPr/>
          <p:nvPr/>
        </p:nvSpPr>
        <p:spPr>
          <a:xfrm>
            <a:off x="5962587" y="2349011"/>
            <a:ext cx="3137885" cy="728396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UPDATE PATIENT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សម្រាប់កែប្រែទិន្នន័យអ្នកជំងឺតាមរយៈ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AB1604F-4A5E-47FF-97F9-F132D7A9F6A4}"/>
              </a:ext>
            </a:extLst>
          </p:cNvPr>
          <p:cNvSpPr/>
          <p:nvPr/>
        </p:nvSpPr>
        <p:spPr>
          <a:xfrm>
            <a:off x="5948927" y="3163279"/>
            <a:ext cx="3151546" cy="728395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DELETE PATIENT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សម្រាប់លុបទិន្នន័យអ្នកជំងឺតាមរយៈ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CD76D62-023C-4922-8EFF-DE74E061CB9D}"/>
              </a:ext>
            </a:extLst>
          </p:cNvPr>
          <p:cNvSpPr/>
          <p:nvPr/>
        </p:nvSpPr>
        <p:spPr>
          <a:xfrm>
            <a:off x="5925331" y="3977830"/>
            <a:ext cx="3175142" cy="728396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RETURN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សម្រាប់ធ្វើការត្រលប់ទៅ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Menu Patient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វិញ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6AFFCA2-76B7-4A50-B259-B557DF25D44D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3378201" y="1173640"/>
            <a:ext cx="2584386" cy="12717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DAF915B-74A9-4B63-8BBE-524546722E6B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3378200" y="1925306"/>
            <a:ext cx="2601710" cy="7922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7DE6EA6-14B3-49A0-8CC8-0F120397CB0A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3378200" y="2713209"/>
            <a:ext cx="2584387" cy="2542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B8A63-B29E-4C0D-873F-D3778CBB713A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3378200" y="3176319"/>
            <a:ext cx="2570727" cy="35115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14FD7B-2384-4D4C-92F9-159F3405289F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3378200" y="3394607"/>
            <a:ext cx="2547131" cy="9474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Hexagon 149">
            <a:extLst>
              <a:ext uri="{FF2B5EF4-FFF2-40B4-BE49-F238E27FC236}">
                <a16:creationId xmlns:a16="http://schemas.microsoft.com/office/drawing/2014/main" id="{A80C14D7-56C6-4B0D-B1C6-3BA80F4E1366}"/>
              </a:ext>
            </a:extLst>
          </p:cNvPr>
          <p:cNvSpPr/>
          <p:nvPr/>
        </p:nvSpPr>
        <p:spPr>
          <a:xfrm>
            <a:off x="68254" y="156998"/>
            <a:ext cx="5138646" cy="80099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នៅក្នុង </a:t>
            </a:r>
            <a:r>
              <a:rPr lang="en-US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Option Patient (0 - 17y), Patient (18 - 45Y), Patient  (46Y UP) </a:t>
            </a:r>
            <a:r>
              <a:rPr lang="km-KH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មាន </a:t>
            </a:r>
            <a:r>
              <a:rPr lang="en-US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Option 6</a:t>
            </a:r>
            <a:r>
              <a:rPr lang="km-KH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ដូចគ្នា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1B38FED-FB7F-4320-AA04-A47225C64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505"/>
            <a:ext cx="4528551" cy="2964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73CE87-ED4E-46CE-A184-2BB2046AC881}"/>
              </a:ext>
            </a:extLst>
          </p:cNvPr>
          <p:cNvSpPr/>
          <p:nvPr/>
        </p:nvSpPr>
        <p:spPr>
          <a:xfrm>
            <a:off x="5631785" y="97917"/>
            <a:ext cx="3319128" cy="741234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INSERT SURGICAL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សម្រាប់បញ្ចូលទិន្នន័យរបស់អ្នកជំងឺវះកាត់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F23D56-2316-4089-A003-281D7CFEAF81}"/>
              </a:ext>
            </a:extLst>
          </p:cNvPr>
          <p:cNvSpPr/>
          <p:nvPr/>
        </p:nvSpPr>
        <p:spPr>
          <a:xfrm>
            <a:off x="5608192" y="943911"/>
            <a:ext cx="3342721" cy="725325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VIEW SURGICAL   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សម្រាប់មើលទៅលើទិន្នន័យអ្នកជំងឺវះកាត់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DAC042-CC7F-4DA0-A4AD-E76353309B42}"/>
              </a:ext>
            </a:extLst>
          </p:cNvPr>
          <p:cNvCxnSpPr>
            <a:cxnSpLocks/>
          </p:cNvCxnSpPr>
          <p:nvPr/>
        </p:nvCxnSpPr>
        <p:spPr>
          <a:xfrm flipH="1">
            <a:off x="2705825" y="469033"/>
            <a:ext cx="2925960" cy="200015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1AD88C-D360-401F-BAAA-0A02E38C6A26}"/>
              </a:ext>
            </a:extLst>
          </p:cNvPr>
          <p:cNvSpPr/>
          <p:nvPr/>
        </p:nvSpPr>
        <p:spPr>
          <a:xfrm>
            <a:off x="5608192" y="1789905"/>
            <a:ext cx="3342721" cy="733445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SEARCH SURGICAL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សម្រាប់ស្វែងរកទិន្នន័យអ្នកជំងឺវះកាត់តាមរយៈ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3DB29F-80ED-4342-8734-C232C71E36B6}"/>
              </a:ext>
            </a:extLst>
          </p:cNvPr>
          <p:cNvSpPr/>
          <p:nvPr/>
        </p:nvSpPr>
        <p:spPr>
          <a:xfrm>
            <a:off x="5631785" y="2654583"/>
            <a:ext cx="3319128" cy="645835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UPDATE SURGICAL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សម្រាប់កែប្រែទិន្នន័យអ្នកជំងឺវះកាត់តាមរយៈ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392874-67B9-4110-B4A6-8907039383C1}"/>
              </a:ext>
            </a:extLst>
          </p:cNvPr>
          <p:cNvSpPr/>
          <p:nvPr/>
        </p:nvSpPr>
        <p:spPr>
          <a:xfrm>
            <a:off x="5654797" y="3421087"/>
            <a:ext cx="3319128" cy="725325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DELETE SURGICAL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សម្រាប់លុបទិន្នន័យអ្នកជំងឺវះកាត់តាមរយៈ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EBEB0B-F14E-4570-80B4-1DF840E656F7}"/>
              </a:ext>
            </a:extLst>
          </p:cNvPr>
          <p:cNvSpPr/>
          <p:nvPr/>
        </p:nvSpPr>
        <p:spPr>
          <a:xfrm>
            <a:off x="5608192" y="4285954"/>
            <a:ext cx="3342721" cy="688980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RETURN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សម្រាប់ធ្វើការត្រលប់ទៅ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Menu Patient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វិញ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F1A96E-E710-4E8B-8398-FD3E3BB72EE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05825" y="1306574"/>
            <a:ext cx="2902367" cy="1364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59ACC-B3DE-4B73-B4A7-4656A0BC1F0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705825" y="2977501"/>
            <a:ext cx="2925960" cy="17973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0F94D-95DB-4AD4-989B-19F1BC579FE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05825" y="2156628"/>
            <a:ext cx="2902367" cy="7555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A3F71E-97D4-4D95-AE30-EB45F6DCAB2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2705825" y="3357593"/>
            <a:ext cx="2948972" cy="4261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145EE5-69ED-4D7A-8F7F-AC61F6E03A6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705825" y="3570671"/>
            <a:ext cx="2902367" cy="105977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Hexagon 88">
            <a:extLst>
              <a:ext uri="{FF2B5EF4-FFF2-40B4-BE49-F238E27FC236}">
                <a16:creationId xmlns:a16="http://schemas.microsoft.com/office/drawing/2014/main" id="{90258D4A-C6BE-4E77-9054-41C10EF47D11}"/>
              </a:ext>
            </a:extLst>
          </p:cNvPr>
          <p:cNvSpPr/>
          <p:nvPr/>
        </p:nvSpPr>
        <p:spPr>
          <a:xfrm>
            <a:off x="276293" y="245935"/>
            <a:ext cx="3880716" cy="99534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20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នៅក្នុង </a:t>
            </a:r>
            <a:r>
              <a:rPr lang="en-US" sz="20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Option Surgical Patient </a:t>
            </a:r>
            <a:r>
              <a:rPr lang="km-KH" sz="20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មាន </a:t>
            </a:r>
            <a:r>
              <a:rPr lang="en-US" sz="20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Option 6</a:t>
            </a:r>
            <a:endParaRPr lang="km-KH" sz="2000" dirty="0"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D481425C-F703-44A9-B240-593DEDBB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" y="1205750"/>
            <a:ext cx="4862797" cy="3167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8BA9364-B6F9-4797-BFBA-1184A926F3DC}"/>
              </a:ext>
            </a:extLst>
          </p:cNvPr>
          <p:cNvSpPr/>
          <p:nvPr/>
        </p:nvSpPr>
        <p:spPr>
          <a:xfrm>
            <a:off x="5576767" y="858490"/>
            <a:ext cx="3185962" cy="2134595"/>
          </a:xfrm>
          <a:prstGeom prst="wedgeEllipseCallout">
            <a:avLst>
              <a:gd name="adj1" fmla="val -67963"/>
              <a:gd name="adj2" fmla="val 71518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600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សម្រាប់មើលទៅលើចំណូលចំណាយសរុបរបស់មន្ទីពេទ្យ</a:t>
            </a:r>
            <a:r>
              <a:rPr lang="en-US" sz="1600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</a:t>
            </a:r>
            <a:endParaRPr lang="km-KH" sz="1600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C9ED3FAD-9747-4A36-B173-1D2DAED61DA8}"/>
              </a:ext>
            </a:extLst>
          </p:cNvPr>
          <p:cNvSpPr/>
          <p:nvPr/>
        </p:nvSpPr>
        <p:spPr>
          <a:xfrm>
            <a:off x="249952" y="221381"/>
            <a:ext cx="4148793" cy="78456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INCOME AND EXPENSES</a:t>
            </a:r>
            <a:endParaRPr lang="km-KH" sz="2000" b="1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A2BC427-2798-418A-8B70-30C2E13A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6" y="1447005"/>
            <a:ext cx="4665550" cy="302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7FC4057F-1E34-4D89-9423-0497CDC06249}"/>
              </a:ext>
            </a:extLst>
          </p:cNvPr>
          <p:cNvSpPr/>
          <p:nvPr/>
        </p:nvSpPr>
        <p:spPr>
          <a:xfrm>
            <a:off x="5365012" y="546834"/>
            <a:ext cx="3778988" cy="2531923"/>
          </a:xfrm>
          <a:prstGeom prst="wedgeEllipseCallout">
            <a:avLst>
              <a:gd name="adj1" fmla="val -65416"/>
              <a:gd name="adj2" fmla="val 59733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សម្រាប់មើលវិក្កយបត្រអ្នកជំងឺនិងអ្នកជំងឺត្រូវវះកាត់</a:t>
            </a:r>
            <a:r>
              <a:rPr lang="en-US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</a:t>
            </a:r>
            <a:r>
              <a:rPr lang="km-KH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ដោយមាន</a:t>
            </a:r>
            <a:r>
              <a:rPr lang="en-US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Options 4 </a:t>
            </a:r>
            <a:r>
              <a:rPr lang="km-KH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សម្រាប់អ្នកប្រើប្រាស់ជ្រើសរើសដើម្បីមើល </a:t>
            </a:r>
            <a:r>
              <a:rPr lang="en-US" sz="16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Invoice</a:t>
            </a:r>
            <a:endParaRPr lang="km-KH" sz="16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1FBCCC43-ABD9-4721-B77C-8A5C645FCB7C}"/>
              </a:ext>
            </a:extLst>
          </p:cNvPr>
          <p:cNvSpPr/>
          <p:nvPr/>
        </p:nvSpPr>
        <p:spPr>
          <a:xfrm>
            <a:off x="269204" y="283085"/>
            <a:ext cx="3195892" cy="78456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INVOICE</a:t>
            </a:r>
            <a:endParaRPr lang="km-KH" sz="2000" b="1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601BE580-BEED-4FCF-AB4F-5A6EE4C8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8" y="332378"/>
            <a:ext cx="4848450" cy="2239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8943EF3-10CA-4CC0-AA98-31CE778F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8" y="2703933"/>
            <a:ext cx="4848450" cy="2123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405C0C-69E9-4D98-843A-060BAF8F8E63}"/>
              </a:ext>
            </a:extLst>
          </p:cNvPr>
          <p:cNvSpPr/>
          <p:nvPr/>
        </p:nvSpPr>
        <p:spPr>
          <a:xfrm>
            <a:off x="5376333" y="2057399"/>
            <a:ext cx="3513667" cy="863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</a:t>
            </a:r>
            <a:r>
              <a:rPr lang="km-KH" sz="1800" dirty="0">
                <a:solidFill>
                  <a:sysClr val="windowText" lastClr="000000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ធ្វើការស្វែងរក</a:t>
            </a:r>
            <a:r>
              <a:rPr lang="en-US" sz="1800" dirty="0">
                <a:solidFill>
                  <a:sysClr val="windowText" lastClr="000000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Invoice </a:t>
            </a:r>
            <a:r>
              <a:rPr lang="km-KH" sz="1800" dirty="0">
                <a:solidFill>
                  <a:sysClr val="windowText" lastClr="000000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តាមរយៈ </a:t>
            </a:r>
            <a:r>
              <a:rPr lang="en-US" sz="1800" dirty="0">
                <a:solidFill>
                  <a:sysClr val="windowText" lastClr="000000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800" dirty="0">
              <a:solidFill>
                <a:sysClr val="windowText" lastClr="000000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9D10E8-EB82-4164-8267-3279991F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533"/>
            <a:ext cx="5672099" cy="3627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F09EC8D-F3BE-4F84-B585-EA5A7CAF4CC2}"/>
              </a:ext>
            </a:extLst>
          </p:cNvPr>
          <p:cNvSpPr/>
          <p:nvPr/>
        </p:nvSpPr>
        <p:spPr>
          <a:xfrm>
            <a:off x="6186367" y="1257257"/>
            <a:ext cx="2881433" cy="1930561"/>
          </a:xfrm>
          <a:prstGeom prst="wedgeEllipseCallout">
            <a:avLst>
              <a:gd name="adj1" fmla="val -67963"/>
              <a:gd name="adj2" fmla="val 7151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600" kern="1200" dirty="0">
                <a:solidFill>
                  <a:schemeClr val="bg1"/>
                </a:solidFill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ជាព័ត៌មានបន្ថែមសម្រាប់កម្មវិធីនិងសា្នដៃ</a:t>
            </a:r>
            <a:endParaRPr lang="km-KH" sz="16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1081642-9B5C-4B0A-A9F9-8632DAFB8AC4}"/>
              </a:ext>
            </a:extLst>
          </p:cNvPr>
          <p:cNvSpPr/>
          <p:nvPr/>
        </p:nvSpPr>
        <p:spPr>
          <a:xfrm>
            <a:off x="269203" y="283086"/>
            <a:ext cx="3202129" cy="766782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ABOUT US</a:t>
            </a:r>
            <a:endParaRPr lang="km-KH" sz="2000" b="1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ADB7AEF-25E0-45D6-9113-266110402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" y="1320800"/>
            <a:ext cx="5004968" cy="3134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CF4AFBDB-FFB6-4DC9-8350-B45BB3400A86}"/>
              </a:ext>
            </a:extLst>
          </p:cNvPr>
          <p:cNvSpPr/>
          <p:nvPr/>
        </p:nvSpPr>
        <p:spPr>
          <a:xfrm>
            <a:off x="5949300" y="1320800"/>
            <a:ext cx="2881433" cy="1930561"/>
          </a:xfrm>
          <a:prstGeom prst="wedgeEllipseCallout">
            <a:avLst>
              <a:gd name="adj1" fmla="val -67963"/>
              <a:gd name="adj2" fmla="val 7151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8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សម្រាប់ធ្វើការត្រលប់ទៅផ្ទាំង </a:t>
            </a:r>
            <a:r>
              <a:rPr lang="en-US" sz="18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LOGIN</a:t>
            </a:r>
            <a:endParaRPr lang="km-KH" sz="18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061EF89-799A-43B2-8CF4-CFD5A60283E2}"/>
              </a:ext>
            </a:extLst>
          </p:cNvPr>
          <p:cNvSpPr/>
          <p:nvPr/>
        </p:nvSpPr>
        <p:spPr>
          <a:xfrm>
            <a:off x="394176" y="206886"/>
            <a:ext cx="3667797" cy="766782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LOGOUT PROGRAMM</a:t>
            </a:r>
            <a:endParaRPr lang="km-KH" sz="2000" b="1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96FDAB2-260D-46B4-BCD3-6A58AB7A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267"/>
            <a:ext cx="5520267" cy="3339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FBE607DC-AFEE-4642-AB97-C6CFABB8AEDB}"/>
              </a:ext>
            </a:extLst>
          </p:cNvPr>
          <p:cNvSpPr/>
          <p:nvPr/>
        </p:nvSpPr>
        <p:spPr>
          <a:xfrm>
            <a:off x="5949300" y="1286934"/>
            <a:ext cx="2872967" cy="1964428"/>
          </a:xfrm>
          <a:prstGeom prst="wedgeEllipseCallout">
            <a:avLst>
              <a:gd name="adj1" fmla="val -67963"/>
              <a:gd name="adj2" fmla="val 7151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2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សម្រាប់ចាកចេញពីកម្មវិធី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CC9A88F-52B5-46C0-9C43-D78BB3D6F534}"/>
              </a:ext>
            </a:extLst>
          </p:cNvPr>
          <p:cNvSpPr/>
          <p:nvPr/>
        </p:nvSpPr>
        <p:spPr>
          <a:xfrm>
            <a:off x="394176" y="313353"/>
            <a:ext cx="3271891" cy="766782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EXIT PROGRAMM</a:t>
            </a:r>
            <a:endParaRPr lang="km-KH" sz="2000" b="1" dirty="0">
              <a:solidFill>
                <a:schemeClr val="tx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3FBE868-2D0A-45D7-AB57-B0DBFC178247}"/>
              </a:ext>
            </a:extLst>
          </p:cNvPr>
          <p:cNvSpPr txBox="1"/>
          <p:nvPr/>
        </p:nvSpPr>
        <p:spPr>
          <a:xfrm>
            <a:off x="1143000" y="1714739"/>
            <a:ext cx="684240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dirty="0">
                <a:latin typeface="Khmer Nettra" panose="02000506000000020004" pitchFamily="2" charset="0"/>
                <a:ea typeface="Calibri" panose="020F0502020204030204" pitchFamily="34" charset="0"/>
                <a:cs typeface="Khmer Nettra" panose="02000506000000020004" pitchFamily="2" charset="0"/>
              </a:rPr>
              <a:t>ជាចុងក្រោយសូមអរគុណក្នុងការទស្សនាការធ្វើបទបង្ហាញមួយនេះ</a:t>
            </a:r>
            <a:endParaRPr lang="en-US" sz="2000" dirty="0">
              <a:latin typeface="Khmer Nettra" panose="02000506000000020004" pitchFamily="2" charset="0"/>
              <a:ea typeface="Calibri" panose="020F0502020204030204" pitchFamily="34" charset="0"/>
              <a:cs typeface="Khmer Nettra" panose="02000506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2000" dirty="0">
                <a:latin typeface="Khmer Nettra" panose="02000506000000020004" pitchFamily="2" charset="0"/>
                <a:ea typeface="Calibri" panose="020F0502020204030204" pitchFamily="34" charset="0"/>
                <a:cs typeface="Khmer Nettra" panose="02000506000000020004" pitchFamily="2" charset="0"/>
              </a:rPr>
              <a:t>បើសិនជាមានសំណួរកន្លែងណាមួយអាចសួរបាន</a:t>
            </a:r>
            <a:endParaRPr lang="en-US" sz="2000" dirty="0">
              <a:latin typeface="Khmer Nettra" panose="02000506000000020004" pitchFamily="2" charset="0"/>
              <a:ea typeface="Calibri" panose="020F0502020204030204" pitchFamily="34" charset="0"/>
              <a:cs typeface="Khmer Nettra" panose="02000506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F483F-0998-4AC4-B436-81D0B5CB40DC}"/>
              </a:ext>
            </a:extLst>
          </p:cNvPr>
          <p:cNvSpPr txBox="1"/>
          <p:nvPr/>
        </p:nvSpPr>
        <p:spPr>
          <a:xfrm>
            <a:off x="1584820" y="-373399"/>
            <a:ext cx="6661713" cy="189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uhaus 93" panose="04030905020B02020C02" pitchFamily="82" charset="0"/>
                <a:ea typeface="Calibri" panose="020F0502020204030204" pitchFamily="34" charset="0"/>
                <a:cs typeface="Khmer OS Siemreap" panose="02000500000000020004" pitchFamily="2" charset="0"/>
              </a:rPr>
              <a:t>THANK YOU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4167012-FC82-4063-AC60-8366CC60D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79" y="2691930"/>
            <a:ext cx="4743321" cy="2668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20D26E-D84F-4D92-B174-99A75B0EA791}"/>
              </a:ext>
            </a:extLst>
          </p:cNvPr>
          <p:cNvSpPr/>
          <p:nvPr/>
        </p:nvSpPr>
        <p:spPr>
          <a:xfrm>
            <a:off x="1151923" y="330199"/>
            <a:ext cx="6501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</a:rPr>
              <a:t>Hospital Management System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EF9E4-F63E-43BE-B8D8-3391B761DB22}"/>
              </a:ext>
            </a:extLst>
          </p:cNvPr>
          <p:cNvSpPr txBox="1"/>
          <p:nvPr/>
        </p:nvSpPr>
        <p:spPr>
          <a:xfrm>
            <a:off x="676431" y="2114438"/>
            <a:ext cx="72026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m-KH" sz="1800" dirty="0">
                <a:effectLst/>
                <a:latin typeface="Khmer Nettra" panose="02000506000000020004" pitchFamily="2" charset="0"/>
                <a:ea typeface="Calibri" panose="020F0502020204030204" pitchFamily="34" charset="0"/>
                <a:cs typeface="Khmer Nettra" panose="02000506000000020004" pitchFamily="2" charset="0"/>
              </a:rPr>
              <a:t>កម្មវិធីនេះបង្កើតឡើងក្នុងគោលបំណងសម្រាប់ជួយសម្រួលដល់ដំណើរការគ្រប់គ្រងក្នុងមន្ទីពេទ្យ។អ្នកប្រើប្រាស់អាចធ្វើការគ្រប់គ្រងទិន្នន័យដូចជា បុគ្គលិក អ្នកជំងឺ វះកាត់ និង សេវាកម្មផ្សេងទៀត ហើយក៏អាចបន្ថែម ឬ កែប្រែបានផងដែរ។</a:t>
            </a:r>
            <a:endParaRPr lang="en-GB" sz="1800" dirty="0">
              <a:effectLst/>
              <a:latin typeface="Khmer Nettra" panose="02000506000000020004" pitchFamily="2" charset="0"/>
              <a:ea typeface="Calibri" panose="020F0502020204030204" pitchFamily="34" charset="0"/>
              <a:cs typeface="Khmer Nettra" panose="02000506000000020004" pitchFamily="2" charset="0"/>
            </a:endParaRP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exagon 29">
            <a:extLst>
              <a:ext uri="{FF2B5EF4-FFF2-40B4-BE49-F238E27FC236}">
                <a16:creationId xmlns:a16="http://schemas.microsoft.com/office/drawing/2014/main" id="{8C5C0023-C3CE-4C6E-B28D-B5C1D2DC229C}"/>
              </a:ext>
            </a:extLst>
          </p:cNvPr>
          <p:cNvSpPr/>
          <p:nvPr/>
        </p:nvSpPr>
        <p:spPr>
          <a:xfrm>
            <a:off x="4815883" y="2725514"/>
            <a:ext cx="2594008" cy="7344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ងាយស្រួលក្នុងការប្រើប្រាស់</a:t>
            </a:r>
            <a:endParaRPr lang="en-GB" dirty="0"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16688271-E8EB-4F6E-89B6-9BD219893B36}"/>
              </a:ext>
            </a:extLst>
          </p:cNvPr>
          <p:cNvSpPr/>
          <p:nvPr/>
        </p:nvSpPr>
        <p:spPr>
          <a:xfrm>
            <a:off x="4781968" y="3864111"/>
            <a:ext cx="2661836" cy="7034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មាន </a:t>
            </a:r>
            <a:r>
              <a:rPr lang="en-US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Invoice </a:t>
            </a: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សម្រាប់អ្នកជំងឺ</a:t>
            </a:r>
            <a:endParaRPr lang="en-GB" sz="1400" dirty="0">
              <a:effectLst/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A547C92-A8D4-4C2C-B32A-58A8B7AD2C8B}"/>
              </a:ext>
            </a:extLst>
          </p:cNvPr>
          <p:cNvSpPr/>
          <p:nvPr/>
        </p:nvSpPr>
        <p:spPr>
          <a:xfrm>
            <a:off x="4815882" y="1657488"/>
            <a:ext cx="2594008" cy="66384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មិនអាចដាក់ </a:t>
            </a:r>
            <a:r>
              <a:rPr lang="en-US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ដូចគ្នាបាន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9E7C5971-4679-4A1F-987F-CBDF399B6E63}"/>
              </a:ext>
            </a:extLst>
          </p:cNvPr>
          <p:cNvSpPr/>
          <p:nvPr/>
        </p:nvSpPr>
        <p:spPr>
          <a:xfrm>
            <a:off x="4781968" y="575901"/>
            <a:ext cx="2661837" cy="6316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អាចធ្វើការ(</a:t>
            </a:r>
            <a:r>
              <a:rPr lang="en-US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Insert, view, Search, Delete, </a:t>
            </a:r>
            <a:r>
              <a:rPr lang="en-US" sz="1400" dirty="0">
                <a:effectLst/>
                <a:latin typeface="Khmer Nettra" panose="02000506000000020004" pitchFamily="2" charset="0"/>
                <a:ea typeface="Calibri" panose="020F0502020204030204" pitchFamily="34" charset="0"/>
                <a:cs typeface="Khmer Nettra" panose="02000506000000020004" pitchFamily="2" charset="0"/>
              </a:rPr>
              <a:t>Update</a:t>
            </a:r>
            <a:r>
              <a:rPr lang="en-US" sz="14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)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FD6B7696-6B3C-47D6-8A2D-0CAE079DC9BF}"/>
              </a:ext>
            </a:extLst>
          </p:cNvPr>
          <p:cNvSpPr/>
          <p:nvPr/>
        </p:nvSpPr>
        <p:spPr>
          <a:xfrm>
            <a:off x="518204" y="2204541"/>
            <a:ext cx="3200399" cy="734417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គុណសម្បត្ដិ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FDBB9-E94D-4CF3-A79D-649A5C6C5DAC}"/>
              </a:ext>
            </a:extLst>
          </p:cNvPr>
          <p:cNvSpPr txBox="1"/>
          <p:nvPr/>
        </p:nvSpPr>
        <p:spPr>
          <a:xfrm>
            <a:off x="2018655" y="2417969"/>
            <a:ext cx="5370161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m-KH" sz="18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មិនអាចផ្លាស់ប្ដូរ </a:t>
            </a:r>
            <a:r>
              <a:rPr lang="en-US" sz="18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Username and Password </a:t>
            </a:r>
            <a:r>
              <a:rPr lang="km-KH" sz="18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បាន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m-KH" sz="18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មិនអាចបញ្ចូល </a:t>
            </a:r>
            <a:r>
              <a:rPr lang="en-US" sz="18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Username and Password </a:t>
            </a:r>
            <a:r>
              <a:rPr lang="km-KH" sz="18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លើសពី៣ដង</a:t>
            </a:r>
            <a:endParaRPr lang="en-GB" sz="2400" dirty="0">
              <a:effectLst/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5CA46B4-D575-46F5-80A6-9BDFA43A97F4}"/>
              </a:ext>
            </a:extLst>
          </p:cNvPr>
          <p:cNvSpPr/>
          <p:nvPr/>
        </p:nvSpPr>
        <p:spPr>
          <a:xfrm>
            <a:off x="2603716" y="675215"/>
            <a:ext cx="3936568" cy="10411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គុណវិបត្ដិ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B6B0FAD-8AF0-48B0-B65A-95808FCA5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9" y="1869162"/>
            <a:ext cx="5291727" cy="2440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487033A-AFFD-4BB4-82E8-DE3853233142}"/>
              </a:ext>
            </a:extLst>
          </p:cNvPr>
          <p:cNvSpPr/>
          <p:nvPr/>
        </p:nvSpPr>
        <p:spPr>
          <a:xfrm>
            <a:off x="5424407" y="309966"/>
            <a:ext cx="3231396" cy="1358179"/>
          </a:xfrm>
          <a:prstGeom prst="wedgeEllipseCallout">
            <a:avLst>
              <a:gd name="adj1" fmla="val -40246"/>
              <a:gd name="adj2" fmla="val 733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6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នៅពេលបើកកម្មវិធីនឹងមានផ្</a:t>
            </a:r>
            <a:r>
              <a:rPr lang="km-KH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ទាំង </a:t>
            </a:r>
            <a:r>
              <a:rPr lang="en-US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Loading now </a:t>
            </a:r>
            <a:r>
              <a:rPr lang="km-KH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បង្ហាញ</a:t>
            </a:r>
            <a:endParaRPr lang="en-US" sz="1600" dirty="0"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1776E5E-AB1C-489E-950D-1F1151B511D9}"/>
              </a:ext>
            </a:extLst>
          </p:cNvPr>
          <p:cNvSpPr/>
          <p:nvPr/>
        </p:nvSpPr>
        <p:spPr>
          <a:xfrm>
            <a:off x="697424" y="702337"/>
            <a:ext cx="3386379" cy="834073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m-KH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ពេលចាប់ផ្តើម​ </a:t>
            </a:r>
            <a:r>
              <a:rPr lang="en-US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RUN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D93C00D5-31B6-4F7E-975A-CE095D74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268"/>
            <a:ext cx="4828205" cy="2290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3" name="Hexagon 92">
            <a:extLst>
              <a:ext uri="{FF2B5EF4-FFF2-40B4-BE49-F238E27FC236}">
                <a16:creationId xmlns:a16="http://schemas.microsoft.com/office/drawing/2014/main" id="{61791424-C757-41E0-BBDD-11617F3AFA7F}"/>
              </a:ext>
            </a:extLst>
          </p:cNvPr>
          <p:cNvSpPr/>
          <p:nvPr/>
        </p:nvSpPr>
        <p:spPr>
          <a:xfrm>
            <a:off x="293985" y="499326"/>
            <a:ext cx="3386379" cy="80099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MENU LOGIN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F33C82E-1228-47B4-8222-01B2EC7E78AD}"/>
              </a:ext>
            </a:extLst>
          </p:cNvPr>
          <p:cNvSpPr/>
          <p:nvPr/>
        </p:nvSpPr>
        <p:spPr>
          <a:xfrm rot="5400000">
            <a:off x="6413063" y="849174"/>
            <a:ext cx="1642820" cy="3819054"/>
          </a:xfrm>
          <a:prstGeom prst="wedgeRoundRectCallou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កម្មវិធីត្រូវតម្រូវឲបញ្ចូល </a:t>
            </a:r>
            <a:r>
              <a:rPr lang="en-US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Username and Password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Username</a:t>
            </a:r>
            <a:r>
              <a:rPr lang="en-US" sz="1800" dirty="0">
                <a:effectLst/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: </a:t>
            </a:r>
            <a:r>
              <a:rPr lang="km-KH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មិនអាចបញ្ចូលអ្វីផ្សេងក្រៅពីអក្សរ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Password  : </a:t>
            </a:r>
            <a:r>
              <a:rPr lang="km-KH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បង្ហាញជាលក្ខណៈផ្កាយដើម្បីសុវត្ដិភាព</a:t>
            </a:r>
            <a:endParaRPr lang="en-GB" sz="1800" dirty="0">
              <a:effectLst/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94E9344-694F-4AB4-9252-1BF29BAF4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4" y="1447947"/>
            <a:ext cx="6025795" cy="2830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Hexagon 41">
            <a:extLst>
              <a:ext uri="{FF2B5EF4-FFF2-40B4-BE49-F238E27FC236}">
                <a16:creationId xmlns:a16="http://schemas.microsoft.com/office/drawing/2014/main" id="{25CF2DBD-F9D5-47D8-A110-AF790ECF4A3F}"/>
              </a:ext>
            </a:extLst>
          </p:cNvPr>
          <p:cNvSpPr/>
          <p:nvPr/>
        </p:nvSpPr>
        <p:spPr>
          <a:xfrm>
            <a:off x="4316531" y="358580"/>
            <a:ext cx="3386379" cy="80099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MAIN MENU</a:t>
            </a:r>
          </a:p>
        </p:txBody>
      </p:sp>
      <p:sp>
        <p:nvSpPr>
          <p:cNvPr id="13" name="Flowchart: Sequential Access Storage 12">
            <a:extLst>
              <a:ext uri="{FF2B5EF4-FFF2-40B4-BE49-F238E27FC236}">
                <a16:creationId xmlns:a16="http://schemas.microsoft.com/office/drawing/2014/main" id="{452BBE23-3FB8-4370-BF33-19587E89C231}"/>
              </a:ext>
            </a:extLst>
          </p:cNvPr>
          <p:cNvSpPr/>
          <p:nvPr/>
        </p:nvSpPr>
        <p:spPr>
          <a:xfrm>
            <a:off x="287833" y="1447947"/>
            <a:ext cx="2462750" cy="2462750"/>
          </a:xfrm>
          <a:prstGeom prst="flowChartMagnetic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បន្ទាប់មកយើងនិងចូលមកកាន់ផ្ទាំង </a:t>
            </a:r>
            <a:r>
              <a:rPr lang="en-US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Menu</a:t>
            </a:r>
            <a:r>
              <a:rPr lang="km-KH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ដែលមាន</a:t>
            </a:r>
            <a:r>
              <a:rPr lang="en-US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Option  7</a:t>
            </a:r>
            <a:r>
              <a:rPr lang="km-KH" sz="1600" dirty="0"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ក្នុងការជ្រើសរើស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6A553CF-89DA-4032-9B74-4A2D0FCAA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" y="1359786"/>
            <a:ext cx="4657809" cy="2935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323452-CE39-448E-973F-02F15CBE9436}"/>
              </a:ext>
            </a:extLst>
          </p:cNvPr>
          <p:cNvSpPr/>
          <p:nvPr/>
        </p:nvSpPr>
        <p:spPr>
          <a:xfrm>
            <a:off x="5232190" y="440914"/>
            <a:ext cx="3030890" cy="665002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INSERT STAFF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សម្រាប់បញ្ចូលទិន្នន័យរបស់បុគ្គលិក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C3FCB6-2B4B-46D7-AF13-F37CB35C0279}"/>
              </a:ext>
            </a:extLst>
          </p:cNvPr>
          <p:cNvSpPr/>
          <p:nvPr/>
        </p:nvSpPr>
        <p:spPr>
          <a:xfrm>
            <a:off x="5232190" y="1238207"/>
            <a:ext cx="3030890" cy="679379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VIEW STAFF   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សម្រាប់មើលទៅលើទិន្នន័យបុគ្គលិក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3D5C24-1F47-4C8A-9BCE-5E2D20A456BD}"/>
              </a:ext>
            </a:extLst>
          </p:cNvPr>
          <p:cNvSpPr/>
          <p:nvPr/>
        </p:nvSpPr>
        <p:spPr>
          <a:xfrm>
            <a:off x="5253991" y="2049879"/>
            <a:ext cx="3030890" cy="688676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SEARCH STAFF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សម្រាប់ស្វែងរកទិន្នន័យបុគ្គលិកតាមរយៈ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1515CE-42FF-4928-8CC7-418D2A72787A}"/>
              </a:ext>
            </a:extLst>
          </p:cNvPr>
          <p:cNvSpPr/>
          <p:nvPr/>
        </p:nvSpPr>
        <p:spPr>
          <a:xfrm>
            <a:off x="5291449" y="2849265"/>
            <a:ext cx="3030890" cy="688676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UPDATE STAFF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សម្រាប់កែប្រែទិន្នន័យបុគ្គលិកតាមរយៈ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C56F8B-EADF-4B18-8DB3-E8D3E65FE3D3}"/>
              </a:ext>
            </a:extLst>
          </p:cNvPr>
          <p:cNvSpPr/>
          <p:nvPr/>
        </p:nvSpPr>
        <p:spPr>
          <a:xfrm>
            <a:off x="5253991" y="3606484"/>
            <a:ext cx="3030890" cy="648233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DELETE STAFF 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សម្រាប់លុបទិន្នន័យបុគ្គលិកតាមរយៈ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ID</a:t>
            </a:r>
            <a:endParaRPr lang="km-KH" sz="1400" dirty="0">
              <a:solidFill>
                <a:schemeClr val="bg1"/>
              </a:solidFill>
              <a:latin typeface="Khmer OS Niroth" panose="02000506000000020004" pitchFamily="2" charset="0"/>
              <a:ea typeface="Calibri" panose="020F0502020204030204" pitchFamily="34" charset="0"/>
              <a:cs typeface="Khmer OS Niroth" panose="02000506000000020004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462C96-06C6-4F29-ABE9-CE6976E2A13A}"/>
              </a:ext>
            </a:extLst>
          </p:cNvPr>
          <p:cNvSpPr/>
          <p:nvPr/>
        </p:nvSpPr>
        <p:spPr>
          <a:xfrm>
            <a:off x="5253991" y="4318109"/>
            <a:ext cx="3030890" cy="646854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BACK TO MENU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សម្រាប់ធ្វើការត្រលប់ទៅ 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MENU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ដើម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591B8F-D0C5-4E60-8A64-E202B5D461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778725" y="1577897"/>
            <a:ext cx="2453465" cy="97934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4AAE1D-30F5-43CF-A164-E9BBB8D82DF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782957" y="2394217"/>
            <a:ext cx="2471034" cy="38651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33D529-9076-4B30-873D-6DD7AEFCD7D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761518" y="3002818"/>
            <a:ext cx="2529931" cy="19078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08F991-BC13-463D-8D30-943E8C4E65D0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761518" y="3249296"/>
            <a:ext cx="2492473" cy="68130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Hexagon 51">
            <a:extLst>
              <a:ext uri="{FF2B5EF4-FFF2-40B4-BE49-F238E27FC236}">
                <a16:creationId xmlns:a16="http://schemas.microsoft.com/office/drawing/2014/main" id="{C494F79C-B4F9-4102-AD4D-B1EB5F16B7B1}"/>
              </a:ext>
            </a:extLst>
          </p:cNvPr>
          <p:cNvSpPr/>
          <p:nvPr/>
        </p:nvSpPr>
        <p:spPr>
          <a:xfrm>
            <a:off x="644725" y="262581"/>
            <a:ext cx="3386379" cy="80099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STAFF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015A69-86A3-4CD9-8F0F-205796E3106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782957" y="773415"/>
            <a:ext cx="2449233" cy="1593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BA673D-057F-4795-B46D-9945C10EF43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2757286" y="3428597"/>
            <a:ext cx="2496705" cy="12129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77ABA14-27EC-4F53-BCD7-4B025BB2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790"/>
            <a:ext cx="5015530" cy="2893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78525B-3F26-40F4-903E-5C8B9C0C46FC}"/>
              </a:ext>
            </a:extLst>
          </p:cNvPr>
          <p:cNvSpPr/>
          <p:nvPr/>
        </p:nvSpPr>
        <p:spPr>
          <a:xfrm>
            <a:off x="5223005" y="261004"/>
            <a:ext cx="3661114" cy="719132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PATIENT (0Y - 17Y)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សម្រាប់គ្រប់គ្រងអ្នកជំងឺអាយុចាប់ពី០ឆ្នាំដល់១៧ឆ្នាំ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38C7C8-D28B-4BC4-854D-4532F60F1958}"/>
              </a:ext>
            </a:extLst>
          </p:cNvPr>
          <p:cNvSpPr/>
          <p:nvPr/>
        </p:nvSpPr>
        <p:spPr>
          <a:xfrm>
            <a:off x="5223004" y="1196890"/>
            <a:ext cx="3661114" cy="660757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PATIENT (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18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Y -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45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Y)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សម្រាប់គ្រប់គ្រងអ្នកជំងឺអាយុចាប់ពី១៨ឆ្នាំដល់៤៥ឆ្នាំ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49E639-4BF5-4232-A2E7-AFD814E49F32}"/>
              </a:ext>
            </a:extLst>
          </p:cNvPr>
          <p:cNvSpPr/>
          <p:nvPr/>
        </p:nvSpPr>
        <p:spPr>
          <a:xfrm>
            <a:off x="5223004" y="2100249"/>
            <a:ext cx="3661114" cy="668313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PATIENT (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45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Y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UP)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សម្រាប់គ្រប់គ្រងអ្នកជំងឺអាយុចាប់ពី៤៥ឡើងទៅ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60C9149-CD42-4966-8F43-411F2890EB2A}"/>
              </a:ext>
            </a:extLst>
          </p:cNvPr>
          <p:cNvSpPr/>
          <p:nvPr/>
        </p:nvSpPr>
        <p:spPr>
          <a:xfrm>
            <a:off x="5223004" y="3027680"/>
            <a:ext cx="3661114" cy="668314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SURGICAL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​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សម្រាប់គ្រប់គ្រងអ្នកជំងឺដែលត្រូវវះកាត់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3C925D-439D-4C50-B6C8-A8C49521747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980268" y="620570"/>
            <a:ext cx="2242737" cy="16912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B5F468-3C43-4EA6-AFB3-1FDC1BA1B0F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009900" y="1527269"/>
            <a:ext cx="2213104" cy="9945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8E0E5-455C-4431-B0B6-93A3377A0D4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009900" y="2434406"/>
            <a:ext cx="2213104" cy="32009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AF4444-1C09-469D-8DCB-F3B6E6F289B5}"/>
              </a:ext>
            </a:extLst>
          </p:cNvPr>
          <p:cNvCxnSpPr>
            <a:cxnSpLocks/>
          </p:cNvCxnSpPr>
          <p:nvPr/>
        </p:nvCxnSpPr>
        <p:spPr>
          <a:xfrm flipH="1" flipV="1">
            <a:off x="2984503" y="2964513"/>
            <a:ext cx="2242734" cy="3973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7727AA6-202A-432A-8973-D799C6A5F820}"/>
              </a:ext>
            </a:extLst>
          </p:cNvPr>
          <p:cNvSpPr/>
          <p:nvPr/>
        </p:nvSpPr>
        <p:spPr>
          <a:xfrm>
            <a:off x="5223004" y="3991304"/>
            <a:ext cx="3661114" cy="668314"/>
          </a:xfrm>
          <a:prstGeom prst="roundRect">
            <a:avLst>
              <a:gd name="adj" fmla="val 10616"/>
            </a:avLst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BACK TO MENU : 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សម្រាប់ធ្វើការត្រលប់ទៅ </a:t>
            </a:r>
            <a:r>
              <a:rPr lang="en-US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MENU</a:t>
            </a:r>
            <a:r>
              <a:rPr lang="km-KH" sz="1400" dirty="0">
                <a:solidFill>
                  <a:schemeClr val="bg1"/>
                </a:solidFill>
                <a:latin typeface="Khmer OS Niroth" panose="02000506000000020004" pitchFamily="2" charset="0"/>
                <a:ea typeface="Calibri" panose="020F0502020204030204" pitchFamily="34" charset="0"/>
                <a:cs typeface="Khmer OS Niroth" panose="02000506000000020004" pitchFamily="2" charset="0"/>
              </a:rPr>
              <a:t> ដើម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AB9117-6DD9-49FE-BEFB-289442E0F158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980267" y="3163174"/>
            <a:ext cx="2242737" cy="11622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exagon 65">
            <a:extLst>
              <a:ext uri="{FF2B5EF4-FFF2-40B4-BE49-F238E27FC236}">
                <a16:creationId xmlns:a16="http://schemas.microsoft.com/office/drawing/2014/main" id="{2D8FC4DB-F5D9-46F4-B324-3046C8A3964D}"/>
              </a:ext>
            </a:extLst>
          </p:cNvPr>
          <p:cNvSpPr/>
          <p:nvPr/>
        </p:nvSpPr>
        <p:spPr>
          <a:xfrm>
            <a:off x="711964" y="330080"/>
            <a:ext cx="3462103" cy="80099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PAITENT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669</Words>
  <Application>Microsoft Office PowerPoint</Application>
  <PresentationFormat>On-screen Show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Poppins</vt:lpstr>
      <vt:lpstr>Khmer OS Muol Light</vt:lpstr>
      <vt:lpstr>Roboto Condensed Light</vt:lpstr>
      <vt:lpstr>Khmer Nettra</vt:lpstr>
      <vt:lpstr>IBM Plex Mono</vt:lpstr>
      <vt:lpstr>Khmer OS Niroth</vt:lpstr>
      <vt:lpstr>Open Sans</vt:lpstr>
      <vt:lpstr>Bauhaus 93</vt:lpstr>
      <vt:lpstr>Arial</vt:lpstr>
      <vt:lpstr>PT Sans</vt:lpstr>
      <vt:lpstr>Wingdings</vt:lpstr>
      <vt:lpstr>Source Code Pro</vt:lpstr>
      <vt:lpstr>Introduction to Coding Workshop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Roeun Chanthou</dc:creator>
  <cp:lastModifiedBy>TAING CHINGSONG</cp:lastModifiedBy>
  <cp:revision>5</cp:revision>
  <dcterms:modified xsi:type="dcterms:W3CDTF">2024-04-28T11:50:02Z</dcterms:modified>
</cp:coreProperties>
</file>