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2" r:id="rId4"/>
    <p:sldId id="279" r:id="rId5"/>
    <p:sldId id="263" r:id="rId6"/>
    <p:sldId id="265" r:id="rId7"/>
    <p:sldId id="264" r:id="rId8"/>
    <p:sldId id="273" r:id="rId9"/>
    <p:sldId id="274" r:id="rId10"/>
    <p:sldId id="275" r:id="rId11"/>
    <p:sldId id="276" r:id="rId12"/>
    <p:sldId id="272" r:id="rId13"/>
    <p:sldId id="278"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C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572"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8/14/2025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8/14/2025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8/14/2025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8/14/2025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8/14/2025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8/14/2025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8/14/2025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8/14/2025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8/14/2025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8/14/2025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8/14/2025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8/14/2025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8/14/2025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8/14/2025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8/14/2025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8/14/2025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8/14/2025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8/14/2025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438" y="3429000"/>
            <a:ext cx="3383562" cy="3148263"/>
          </a:xfrm>
          <a:prstGeom prst="ellipse">
            <a:avLst/>
          </a:prstGeom>
        </p:spPr>
      </p:pic>
      <p:sp>
        <p:nvSpPr>
          <p:cNvPr id="2" name="Title 1"/>
          <p:cNvSpPr>
            <a:spLocks noGrp="1"/>
          </p:cNvSpPr>
          <p:nvPr>
            <p:ph type="title"/>
          </p:nvPr>
        </p:nvSpPr>
        <p:spPr>
          <a:xfrm>
            <a:off x="1770724" y="1496503"/>
            <a:ext cx="8453906" cy="2509103"/>
          </a:xfrm>
        </p:spPr>
        <p:txBody>
          <a:bodyPr/>
          <a:lstStyle/>
          <a:p>
            <a:pPr algn="just"/>
            <a:r>
              <a:rPr lang="en-US" sz="3200" b="1" kern="1400" spc="25" dirty="0">
                <a:ea typeface="MS Gothic" panose="020B0609070205080204" pitchFamily="49" charset="-128"/>
                <a:cs typeface="Times New Roman" panose="02020603050405020304" pitchFamily="18" charset="0"/>
              </a:rPr>
              <a:t>MULTIMODAL BIOMETRIC IDENTIFICATION SYSTEM USING THUMBPRINT AND FACIAL RECOGNITION</a:t>
            </a:r>
            <a:r>
              <a:rPr lang="en-US" sz="3200" b="1" dirty="0"/>
              <a:t/>
            </a:r>
            <a:br>
              <a:rPr lang="en-US" sz="3200" b="1" dirty="0"/>
            </a:br>
            <a:r>
              <a:rPr lang="en-US" sz="2800" b="1" dirty="0"/>
              <a:t/>
            </a:r>
            <a:br>
              <a:rPr lang="en-US" sz="2800" b="1" dirty="0"/>
            </a:br>
            <a:endParaRPr lang="en-US" sz="2800" b="1" dirty="0"/>
          </a:p>
        </p:txBody>
      </p:sp>
      <p:sp>
        <p:nvSpPr>
          <p:cNvPr id="4" name="Text Placeholder 3"/>
          <p:cNvSpPr>
            <a:spLocks noGrp="1"/>
          </p:cNvSpPr>
          <p:nvPr>
            <p:ph type="body" sz="half" idx="2"/>
          </p:nvPr>
        </p:nvSpPr>
        <p:spPr>
          <a:xfrm>
            <a:off x="0" y="5361497"/>
            <a:ext cx="6096000" cy="1310248"/>
          </a:xfrm>
        </p:spPr>
        <p:txBody>
          <a:bodyPr>
            <a:noAutofit/>
          </a:bodyPr>
          <a:lstStyle/>
          <a:p>
            <a:pPr algn="ctr"/>
            <a:endParaRPr lang="en-US" sz="1600" b="1" dirty="0">
              <a:solidFill>
                <a:schemeClr val="accent1"/>
              </a:solidFill>
              <a:latin typeface="+mj-lt"/>
              <a:cs typeface="Times New Roman" panose="02020603050405020304" pitchFamily="18" charset="0"/>
            </a:endParaRPr>
          </a:p>
          <a:p>
            <a:pPr algn="ctr"/>
            <a:r>
              <a:rPr lang="en-US" sz="1700" b="1" dirty="0">
                <a:solidFill>
                  <a:schemeClr val="accent1"/>
                </a:solidFill>
                <a:latin typeface="+mj-lt"/>
                <a:cs typeface="Times New Roman" panose="02020603050405020304" pitchFamily="18" charset="0"/>
              </a:rPr>
              <a:t>PRESENTER: AFUN STEPHEN ABIODUN</a:t>
            </a:r>
          </a:p>
          <a:p>
            <a:pPr algn="ctr"/>
            <a:r>
              <a:rPr lang="en-US" sz="1700" b="1" dirty="0">
                <a:solidFill>
                  <a:schemeClr val="accent1"/>
                </a:solidFill>
                <a:latin typeface="+mj-lt"/>
                <a:cs typeface="Times New Roman" panose="02020603050405020304" pitchFamily="18" charset="0"/>
              </a:rPr>
              <a:t>SUPERVISOR: DR. ABDULMALIK AHMAD LAWAN</a:t>
            </a:r>
          </a:p>
          <a:p>
            <a:pPr algn="ctr"/>
            <a:endParaRPr lang="en-US" sz="1600" b="1" dirty="0">
              <a:solidFill>
                <a:schemeClr val="accent1"/>
              </a:solidFill>
              <a:latin typeface="+mj-lt"/>
              <a:cs typeface="Times New Roman" panose="02020603050405020304" pitchFamily="18" charset="0"/>
            </a:endParaRPr>
          </a:p>
          <a:p>
            <a:pPr algn="ctr"/>
            <a:r>
              <a:rPr lang="en-US" sz="1200" b="1" dirty="0">
                <a:solidFill>
                  <a:schemeClr val="accent4"/>
                </a:solidFill>
                <a:latin typeface="+mj-lt"/>
              </a:rPr>
              <a:t>MAY, 2025</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5267" y="464616"/>
            <a:ext cx="731123" cy="643711"/>
          </a:xfrm>
          <a:prstGeom prst="ellipse">
            <a:avLst/>
          </a:prstGeom>
        </p:spPr>
      </p:pic>
    </p:spTree>
    <p:extLst>
      <p:ext uri="{BB962C8B-B14F-4D97-AF65-F5344CB8AC3E}">
        <p14:creationId xmlns:p14="http://schemas.microsoft.com/office/powerpoint/2010/main" val="1602839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a:lnSpc>
                <a:spcPct val="115000"/>
              </a:lnSpc>
              <a:spcBef>
                <a:spcPts val="2400"/>
              </a:spcBef>
              <a:spcAft>
                <a:spcPts val="0"/>
              </a:spcAft>
            </a:pPr>
            <a:r>
              <a:rPr lang="en-US" kern="0" dirty="0">
                <a:solidFill>
                  <a:schemeClr val="bg1"/>
                </a:solidFill>
                <a:effectLst/>
                <a:ea typeface="MS Gothic" panose="020B0609070205080204" pitchFamily="49" charset="-128"/>
                <a:cs typeface="Times New Roman" panose="02020603050405020304" pitchFamily="18" charset="0"/>
              </a:rPr>
              <a:t>RISK ASSESSMENT AND MITIGATION</a:t>
            </a:r>
          </a:p>
        </p:txBody>
      </p:sp>
      <p:sp>
        <p:nvSpPr>
          <p:cNvPr id="3" name="Rectangle 2"/>
          <p:cNvSpPr/>
          <p:nvPr/>
        </p:nvSpPr>
        <p:spPr>
          <a:xfrm>
            <a:off x="944715" y="2225422"/>
            <a:ext cx="10805373" cy="4239879"/>
          </a:xfrm>
          <a:prstGeom prst="rect">
            <a:avLst/>
          </a:prstGeom>
        </p:spPr>
        <p:txBody>
          <a:bodyPr wrap="square">
            <a:spAutoFit/>
          </a:bodyPr>
          <a:lstStyle/>
          <a:p>
            <a:pPr marL="0" marR="0">
              <a:lnSpc>
                <a:spcPct val="150000"/>
              </a:lnSpc>
              <a:spcBef>
                <a:spcPts val="0"/>
              </a:spcBef>
              <a:spcAft>
                <a:spcPts val="1000"/>
              </a:spcAft>
            </a:pPr>
            <a:r>
              <a:rPr lang="en-US" sz="2000" b="1" dirty="0">
                <a:effectLst/>
                <a:latin typeface="+mj-lt"/>
                <a:ea typeface="MS Mincho" panose="02020609040205080304" pitchFamily="49" charset="-128"/>
                <a:cs typeface="Times New Roman" panose="02020603050405020304" pitchFamily="18" charset="0"/>
              </a:rPr>
              <a:t>Risk</a:t>
            </a:r>
            <a:r>
              <a:rPr lang="en-US" sz="2000" dirty="0">
                <a:effectLst/>
                <a:latin typeface="+mj-lt"/>
                <a:ea typeface="MS Mincho" panose="02020609040205080304" pitchFamily="49" charset="-128"/>
                <a:cs typeface="Times New Roman" panose="02020603050405020304" pitchFamily="18" charset="0"/>
              </a:rPr>
              <a:t> </a:t>
            </a:r>
            <a:r>
              <a:rPr lang="en-US" sz="2000" b="1" dirty="0">
                <a:effectLst/>
                <a:latin typeface="+mj-lt"/>
                <a:ea typeface="MS Mincho" panose="02020609040205080304" pitchFamily="49" charset="-128"/>
                <a:cs typeface="Times New Roman" panose="02020603050405020304" pitchFamily="18" charset="0"/>
              </a:rPr>
              <a:t>1</a:t>
            </a:r>
            <a:r>
              <a:rPr lang="en-US" sz="2000" dirty="0">
                <a:effectLst/>
                <a:latin typeface="+mj-lt"/>
                <a:ea typeface="MS Mincho" panose="02020609040205080304" pitchFamily="49" charset="-128"/>
                <a:cs typeface="Times New Roman" panose="02020603050405020304" pitchFamily="18" charset="0"/>
              </a:rPr>
              <a:t>: Poor facial capture in low light </a:t>
            </a:r>
            <a:endParaRPr lang="en-US" sz="2000" dirty="0">
              <a:latin typeface="+mj-lt"/>
              <a:ea typeface="MS Mincho" panose="02020609040205080304" pitchFamily="49" charset="-128"/>
              <a:cs typeface="Times New Roman" panose="02020603050405020304" pitchFamily="18" charset="0"/>
            </a:endParaRPr>
          </a:p>
          <a:p>
            <a:pPr marL="0" marR="0">
              <a:lnSpc>
                <a:spcPct val="150000"/>
              </a:lnSpc>
              <a:spcBef>
                <a:spcPts val="0"/>
              </a:spcBef>
              <a:spcAft>
                <a:spcPts val="1000"/>
              </a:spcAft>
            </a:pPr>
            <a:r>
              <a:rPr lang="en-US" sz="2000" b="1" dirty="0">
                <a:effectLst/>
                <a:latin typeface="+mj-lt"/>
                <a:ea typeface="MS Mincho" panose="02020609040205080304" pitchFamily="49" charset="-128"/>
                <a:cs typeface="Times New Roman" panose="02020603050405020304" pitchFamily="18" charset="0"/>
              </a:rPr>
              <a:t>Mitigation</a:t>
            </a:r>
            <a:r>
              <a:rPr lang="en-US" sz="2000" dirty="0">
                <a:effectLst/>
                <a:latin typeface="+mj-lt"/>
                <a:ea typeface="MS Mincho" panose="02020609040205080304" pitchFamily="49" charset="-128"/>
                <a:cs typeface="Times New Roman" panose="02020603050405020304" pitchFamily="18" charset="0"/>
              </a:rPr>
              <a:t>: Normalize image brightness, add alerts.</a:t>
            </a:r>
            <a:br>
              <a:rPr lang="en-US" sz="2000" dirty="0">
                <a:effectLst/>
                <a:latin typeface="+mj-lt"/>
                <a:ea typeface="MS Mincho" panose="02020609040205080304" pitchFamily="49" charset="-128"/>
                <a:cs typeface="Times New Roman" panose="02020603050405020304" pitchFamily="18" charset="0"/>
              </a:rPr>
            </a:br>
            <a:r>
              <a:rPr lang="en-US" sz="2000" b="1" dirty="0">
                <a:effectLst/>
                <a:latin typeface="+mj-lt"/>
                <a:ea typeface="MS Mincho" panose="02020609040205080304" pitchFamily="49" charset="-128"/>
                <a:cs typeface="Times New Roman" panose="02020603050405020304" pitchFamily="18" charset="0"/>
              </a:rPr>
              <a:t>Risk</a:t>
            </a:r>
            <a:r>
              <a:rPr lang="en-US" sz="2000" dirty="0">
                <a:effectLst/>
                <a:latin typeface="+mj-lt"/>
                <a:ea typeface="MS Mincho" panose="02020609040205080304" pitchFamily="49" charset="-128"/>
                <a:cs typeface="Times New Roman" panose="02020603050405020304" pitchFamily="18" charset="0"/>
              </a:rPr>
              <a:t> </a:t>
            </a:r>
            <a:r>
              <a:rPr lang="en-US" sz="2000" b="1" dirty="0">
                <a:effectLst/>
                <a:latin typeface="+mj-lt"/>
                <a:ea typeface="MS Mincho" panose="02020609040205080304" pitchFamily="49" charset="-128"/>
                <a:cs typeface="Times New Roman" panose="02020603050405020304" pitchFamily="18" charset="0"/>
              </a:rPr>
              <a:t>2</a:t>
            </a:r>
            <a:r>
              <a:rPr lang="en-US" sz="2000" dirty="0">
                <a:effectLst/>
                <a:latin typeface="+mj-lt"/>
                <a:ea typeface="MS Mincho" panose="02020609040205080304" pitchFamily="49" charset="-128"/>
                <a:cs typeface="Times New Roman" panose="02020603050405020304" pitchFamily="18" charset="0"/>
              </a:rPr>
              <a:t>: Fingerprint sensor inaccuracy  </a:t>
            </a:r>
          </a:p>
          <a:p>
            <a:pPr marL="0" marR="0">
              <a:lnSpc>
                <a:spcPct val="150000"/>
              </a:lnSpc>
              <a:spcBef>
                <a:spcPts val="0"/>
              </a:spcBef>
              <a:spcAft>
                <a:spcPts val="1000"/>
              </a:spcAft>
            </a:pPr>
            <a:r>
              <a:rPr lang="en-US" sz="2000" b="1" dirty="0">
                <a:effectLst/>
                <a:latin typeface="+mj-lt"/>
                <a:ea typeface="MS Mincho" panose="02020609040205080304" pitchFamily="49" charset="-128"/>
                <a:cs typeface="Times New Roman" panose="02020603050405020304" pitchFamily="18" charset="0"/>
              </a:rPr>
              <a:t>Mitigation</a:t>
            </a:r>
            <a:r>
              <a:rPr lang="en-US" sz="2000" dirty="0">
                <a:effectLst/>
                <a:latin typeface="+mj-lt"/>
                <a:ea typeface="MS Mincho" panose="02020609040205080304" pitchFamily="49" charset="-128"/>
                <a:cs typeface="Times New Roman" panose="02020603050405020304" pitchFamily="18" charset="0"/>
              </a:rPr>
              <a:t>: Use a tested SDK, calibrate hardware.</a:t>
            </a:r>
            <a:br>
              <a:rPr lang="en-US" sz="2000" dirty="0">
                <a:effectLst/>
                <a:latin typeface="+mj-lt"/>
                <a:ea typeface="MS Mincho" panose="02020609040205080304" pitchFamily="49" charset="-128"/>
                <a:cs typeface="Times New Roman" panose="02020603050405020304" pitchFamily="18" charset="0"/>
              </a:rPr>
            </a:br>
            <a:r>
              <a:rPr lang="en-US" sz="2000" b="1" dirty="0">
                <a:effectLst/>
                <a:latin typeface="+mj-lt"/>
                <a:ea typeface="MS Mincho" panose="02020609040205080304" pitchFamily="49" charset="-128"/>
                <a:cs typeface="Times New Roman" panose="02020603050405020304" pitchFamily="18" charset="0"/>
              </a:rPr>
              <a:t>Risk</a:t>
            </a:r>
            <a:r>
              <a:rPr lang="en-US" sz="2000" dirty="0">
                <a:effectLst/>
                <a:latin typeface="+mj-lt"/>
                <a:ea typeface="MS Mincho" panose="02020609040205080304" pitchFamily="49" charset="-128"/>
                <a:cs typeface="Times New Roman" panose="02020603050405020304" pitchFamily="18" charset="0"/>
              </a:rPr>
              <a:t> </a:t>
            </a:r>
            <a:r>
              <a:rPr lang="en-US" sz="2000" b="1" dirty="0">
                <a:effectLst/>
                <a:latin typeface="+mj-lt"/>
                <a:ea typeface="MS Mincho" panose="02020609040205080304" pitchFamily="49" charset="-128"/>
                <a:cs typeface="Times New Roman" panose="02020603050405020304" pitchFamily="18" charset="0"/>
              </a:rPr>
              <a:t>3</a:t>
            </a:r>
            <a:r>
              <a:rPr lang="en-US" sz="2000" dirty="0">
                <a:effectLst/>
                <a:latin typeface="+mj-lt"/>
                <a:ea typeface="MS Mincho" panose="02020609040205080304" pitchFamily="49" charset="-128"/>
                <a:cs typeface="Times New Roman" panose="02020603050405020304" pitchFamily="18" charset="0"/>
              </a:rPr>
              <a:t>: Integration complexity  </a:t>
            </a:r>
          </a:p>
          <a:p>
            <a:pPr marL="0" marR="0">
              <a:lnSpc>
                <a:spcPct val="150000"/>
              </a:lnSpc>
              <a:spcBef>
                <a:spcPts val="0"/>
              </a:spcBef>
              <a:spcAft>
                <a:spcPts val="1000"/>
              </a:spcAft>
            </a:pPr>
            <a:r>
              <a:rPr lang="en-US" sz="2000" b="1" dirty="0">
                <a:effectLst/>
                <a:latin typeface="+mj-lt"/>
                <a:ea typeface="MS Mincho" panose="02020609040205080304" pitchFamily="49" charset="-128"/>
                <a:cs typeface="Times New Roman" panose="02020603050405020304" pitchFamily="18" charset="0"/>
              </a:rPr>
              <a:t>Mitigation</a:t>
            </a:r>
            <a:r>
              <a:rPr lang="en-US" sz="2000" dirty="0">
                <a:effectLst/>
                <a:latin typeface="+mj-lt"/>
                <a:ea typeface="MS Mincho" panose="02020609040205080304" pitchFamily="49" charset="-128"/>
                <a:cs typeface="Times New Roman" panose="02020603050405020304" pitchFamily="18" charset="0"/>
              </a:rPr>
              <a:t>: Modular testing and version control.</a:t>
            </a:r>
            <a:br>
              <a:rPr lang="en-US" sz="2000" dirty="0">
                <a:effectLst/>
                <a:latin typeface="+mj-lt"/>
                <a:ea typeface="MS Mincho" panose="02020609040205080304" pitchFamily="49" charset="-128"/>
                <a:cs typeface="Times New Roman" panose="02020603050405020304" pitchFamily="18" charset="0"/>
              </a:rPr>
            </a:br>
            <a:r>
              <a:rPr lang="en-US" sz="2000" b="1" dirty="0">
                <a:effectLst/>
                <a:latin typeface="+mj-lt"/>
                <a:ea typeface="MS Mincho" panose="02020609040205080304" pitchFamily="49" charset="-128"/>
                <a:cs typeface="Times New Roman" panose="02020603050405020304" pitchFamily="18" charset="0"/>
              </a:rPr>
              <a:t>Risk</a:t>
            </a:r>
            <a:r>
              <a:rPr lang="en-US" sz="2000" dirty="0">
                <a:effectLst/>
                <a:latin typeface="+mj-lt"/>
                <a:ea typeface="MS Mincho" panose="02020609040205080304" pitchFamily="49" charset="-128"/>
                <a:cs typeface="Times New Roman" panose="02020603050405020304" pitchFamily="18" charset="0"/>
              </a:rPr>
              <a:t> </a:t>
            </a:r>
            <a:r>
              <a:rPr lang="en-US" sz="2000" b="1" dirty="0">
                <a:effectLst/>
                <a:latin typeface="+mj-lt"/>
                <a:ea typeface="MS Mincho" panose="02020609040205080304" pitchFamily="49" charset="-128"/>
                <a:cs typeface="Times New Roman" panose="02020603050405020304" pitchFamily="18" charset="0"/>
              </a:rPr>
              <a:t>4</a:t>
            </a:r>
            <a:r>
              <a:rPr lang="en-US" sz="2000" dirty="0">
                <a:effectLst/>
                <a:latin typeface="+mj-lt"/>
                <a:ea typeface="MS Mincho" panose="02020609040205080304" pitchFamily="49" charset="-128"/>
                <a:cs typeface="Times New Roman" panose="02020603050405020304" pitchFamily="18" charset="0"/>
              </a:rPr>
              <a:t>: Data loss </a:t>
            </a:r>
          </a:p>
          <a:p>
            <a:pPr marL="0" marR="0">
              <a:lnSpc>
                <a:spcPct val="150000"/>
              </a:lnSpc>
              <a:spcBef>
                <a:spcPts val="0"/>
              </a:spcBef>
              <a:spcAft>
                <a:spcPts val="1000"/>
              </a:spcAft>
            </a:pPr>
            <a:r>
              <a:rPr lang="en-US" sz="2000" b="1" dirty="0">
                <a:effectLst/>
                <a:latin typeface="+mj-lt"/>
                <a:ea typeface="MS Mincho" panose="02020609040205080304" pitchFamily="49" charset="-128"/>
                <a:cs typeface="Times New Roman" panose="02020603050405020304" pitchFamily="18" charset="0"/>
              </a:rPr>
              <a:t>Mitigation</a:t>
            </a:r>
            <a:r>
              <a:rPr lang="en-US" sz="2000" dirty="0">
                <a:effectLst/>
                <a:latin typeface="+mj-lt"/>
                <a:ea typeface="MS Mincho" panose="02020609040205080304" pitchFamily="49" charset="-128"/>
                <a:cs typeface="Times New Roman" panose="02020603050405020304" pitchFamily="18" charset="0"/>
              </a:rPr>
              <a:t>: Regular backups and use of local storage.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063" y="392699"/>
            <a:ext cx="731123" cy="691822"/>
          </a:xfrm>
          <a:prstGeom prst="ellipse">
            <a:avLst/>
          </a:prstGeom>
        </p:spPr>
      </p:pic>
    </p:spTree>
    <p:extLst>
      <p:ext uri="{BB962C8B-B14F-4D97-AF65-F5344CB8AC3E}">
        <p14:creationId xmlns:p14="http://schemas.microsoft.com/office/powerpoint/2010/main" val="3718370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a:lnSpc>
                <a:spcPct val="115000"/>
              </a:lnSpc>
              <a:spcBef>
                <a:spcPts val="2400"/>
              </a:spcBef>
              <a:spcAft>
                <a:spcPts val="0"/>
              </a:spcAft>
            </a:pPr>
            <a:r>
              <a:rPr lang="en-US" kern="0" dirty="0">
                <a:solidFill>
                  <a:schemeClr val="bg1"/>
                </a:solidFill>
                <a:effectLst/>
                <a:ea typeface="MS Gothic" panose="020B0609070205080204" pitchFamily="49" charset="-128"/>
                <a:cs typeface="Times New Roman" panose="02020603050405020304" pitchFamily="18" charset="0"/>
              </a:rPr>
              <a:t>EXPECTED OUTCOME AND BENEFITS</a:t>
            </a:r>
          </a:p>
        </p:txBody>
      </p:sp>
      <p:sp>
        <p:nvSpPr>
          <p:cNvPr id="3" name="Rectangle 2"/>
          <p:cNvSpPr/>
          <p:nvPr/>
        </p:nvSpPr>
        <p:spPr>
          <a:xfrm>
            <a:off x="944715" y="2632352"/>
            <a:ext cx="10805373" cy="2544286"/>
          </a:xfrm>
          <a:prstGeom prst="rect">
            <a:avLst/>
          </a:prstGeom>
        </p:spPr>
        <p:txBody>
          <a:bodyPr wrap="square">
            <a:spAutoFit/>
          </a:bodyPr>
          <a:lstStyle/>
          <a:p>
            <a:pPr marL="285750" marR="0" indent="-285750">
              <a:spcBef>
                <a:spcPts val="0"/>
              </a:spcBef>
              <a:spcAft>
                <a:spcPts val="1000"/>
              </a:spcAft>
              <a:buFont typeface="Wingdings" panose="05000000000000000000" pitchFamily="2" charset="2"/>
              <a:buChar char="§"/>
            </a:pPr>
            <a:r>
              <a:rPr lang="en-US" sz="1800" dirty="0">
                <a:effectLst/>
                <a:latin typeface="+mj-lt"/>
                <a:ea typeface="MS Mincho" panose="02020609040205080304" pitchFamily="49" charset="-128"/>
                <a:cs typeface="Times New Roman" panose="02020603050405020304" pitchFamily="18" charset="0"/>
              </a:rPr>
              <a:t>A functioning system that can identify individuals via facial recognition and/or thumbprints. </a:t>
            </a:r>
          </a:p>
          <a:p>
            <a:pPr marL="285750" marR="0" indent="-285750">
              <a:spcBef>
                <a:spcPts val="0"/>
              </a:spcBef>
              <a:spcAft>
                <a:spcPts val="1000"/>
              </a:spcAft>
              <a:buFont typeface="Wingdings" panose="05000000000000000000" pitchFamily="2" charset="2"/>
              <a:buChar char="§"/>
            </a:pPr>
            <a:r>
              <a:rPr lang="en-US" sz="1800" dirty="0">
                <a:effectLst/>
                <a:latin typeface="+mj-lt"/>
                <a:ea typeface="MS Mincho" panose="02020609040205080304" pitchFamily="49" charset="-128"/>
                <a:cs typeface="Times New Roman" panose="02020603050405020304" pitchFamily="18" charset="0"/>
              </a:rPr>
              <a:t>A fallback mechanism enhances reliability.</a:t>
            </a:r>
            <a:endParaRPr lang="en-US" dirty="0">
              <a:latin typeface="+mj-lt"/>
              <a:ea typeface="MS Mincho" panose="02020609040205080304" pitchFamily="49" charset="-128"/>
              <a:cs typeface="Times New Roman" panose="02020603050405020304" pitchFamily="18" charset="0"/>
            </a:endParaRPr>
          </a:p>
          <a:p>
            <a:pPr marL="285750" marR="0" indent="-285750">
              <a:spcBef>
                <a:spcPts val="0"/>
              </a:spcBef>
              <a:spcAft>
                <a:spcPts val="1000"/>
              </a:spcAft>
              <a:buFont typeface="Wingdings" panose="05000000000000000000" pitchFamily="2" charset="2"/>
              <a:buChar char="§"/>
            </a:pPr>
            <a:r>
              <a:rPr lang="en-US" sz="1800" dirty="0">
                <a:effectLst/>
                <a:latin typeface="+mj-lt"/>
                <a:ea typeface="MS Mincho" panose="02020609040205080304" pitchFamily="49" charset="-128"/>
                <a:cs typeface="Times New Roman" panose="02020603050405020304" pitchFamily="18" charset="0"/>
              </a:rPr>
              <a:t>It has reduced error rates compared to unimodal systems.</a:t>
            </a:r>
          </a:p>
          <a:p>
            <a:pPr marL="285750" marR="0" indent="-285750">
              <a:spcBef>
                <a:spcPts val="0"/>
              </a:spcBef>
              <a:spcAft>
                <a:spcPts val="1000"/>
              </a:spcAft>
              <a:buFont typeface="Wingdings" panose="05000000000000000000" pitchFamily="2" charset="2"/>
              <a:buChar char="§"/>
            </a:pPr>
            <a:r>
              <a:rPr lang="en-US" sz="1800" dirty="0">
                <a:effectLst/>
                <a:latin typeface="+mj-lt"/>
                <a:ea typeface="MS Mincho" panose="02020609040205080304" pitchFamily="49" charset="-128"/>
                <a:cs typeface="Times New Roman" panose="02020603050405020304" pitchFamily="18" charset="0"/>
              </a:rPr>
              <a:t>The system can be extended to access control, exam authentication, or financial verification systems.  </a:t>
            </a:r>
          </a:p>
          <a:p>
            <a:pPr marL="285750" marR="0" indent="-285750">
              <a:spcBef>
                <a:spcPts val="0"/>
              </a:spcBef>
              <a:spcAft>
                <a:spcPts val="1000"/>
              </a:spcAft>
              <a:buFont typeface="Wingdings" panose="05000000000000000000" pitchFamily="2" charset="2"/>
              <a:buChar char="§"/>
            </a:pPr>
            <a:r>
              <a:rPr lang="en-US" sz="1800" dirty="0">
                <a:effectLst/>
                <a:latin typeface="+mj-lt"/>
                <a:ea typeface="MS Mincho" panose="02020609040205080304" pitchFamily="49" charset="-128"/>
                <a:cs typeface="Times New Roman" panose="02020603050405020304" pitchFamily="18" charset="0"/>
              </a:rPr>
              <a:t>It offers a user-friendly and secure interface with real-time feedback.</a:t>
            </a:r>
            <a:br>
              <a:rPr lang="en-US" sz="1800" dirty="0">
                <a:effectLst/>
                <a:latin typeface="+mj-lt"/>
                <a:ea typeface="MS Mincho" panose="02020609040205080304" pitchFamily="49" charset="-128"/>
                <a:cs typeface="Times New Roman" panose="02020603050405020304" pitchFamily="18" charset="0"/>
              </a:rPr>
            </a:br>
            <a:endParaRPr lang="en-US" sz="1800" dirty="0">
              <a:effectLst/>
              <a:latin typeface="+mj-lt"/>
              <a:ea typeface="MS Mincho" panose="02020609040205080304" pitchFamily="49" charset="-128"/>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063" y="392699"/>
            <a:ext cx="731123" cy="691822"/>
          </a:xfrm>
          <a:prstGeom prst="ellipse">
            <a:avLst/>
          </a:prstGeom>
        </p:spPr>
      </p:pic>
    </p:spTree>
    <p:extLst>
      <p:ext uri="{BB962C8B-B14F-4D97-AF65-F5344CB8AC3E}">
        <p14:creationId xmlns:p14="http://schemas.microsoft.com/office/powerpoint/2010/main" val="837390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alibri" panose="020F0502020204030204" pitchFamily="34" charset="0"/>
                <a:cs typeface="Times New Roman" panose="02020603050405020304" pitchFamily="18" charset="0"/>
              </a:rPr>
              <a:t>CONCLUSION</a:t>
            </a:r>
            <a:endParaRPr lang="en-US" dirty="0"/>
          </a:p>
        </p:txBody>
      </p:sp>
      <p:sp>
        <p:nvSpPr>
          <p:cNvPr id="5" name="Rectangle 3"/>
          <p:cNvSpPr>
            <a:spLocks noChangeArrowheads="1"/>
          </p:cNvSpPr>
          <p:nvPr/>
        </p:nvSpPr>
        <p:spPr bwMode="auto">
          <a:xfrm>
            <a:off x="1468192" y="3929150"/>
            <a:ext cx="18473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p:cNvSpPr>
            <a:spLocks noChangeArrowheads="1"/>
          </p:cNvSpPr>
          <p:nvPr/>
        </p:nvSpPr>
        <p:spPr bwMode="auto">
          <a:xfrm>
            <a:off x="1056068" y="3760631"/>
            <a:ext cx="8332631" cy="459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mj-lt"/>
            </a:endParaRPr>
          </a:p>
        </p:txBody>
      </p:sp>
      <p:sp>
        <p:nvSpPr>
          <p:cNvPr id="12" name="Rectangle 4"/>
          <p:cNvSpPr>
            <a:spLocks noChangeArrowheads="1"/>
          </p:cNvSpPr>
          <p:nvPr/>
        </p:nvSpPr>
        <p:spPr bwMode="auto">
          <a:xfrm rot="10800000" flipV="1">
            <a:off x="1154953" y="2802163"/>
            <a:ext cx="9959514" cy="2422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indent="-285750">
              <a:lnSpc>
                <a:spcPct val="115000"/>
              </a:lnSpc>
              <a:spcBef>
                <a:spcPts val="0"/>
              </a:spcBef>
              <a:spcAft>
                <a:spcPts val="1000"/>
              </a:spcAft>
              <a:buFont typeface="Wingdings" panose="05000000000000000000" pitchFamily="2" charset="2"/>
              <a:buChar char="q"/>
            </a:pPr>
            <a:r>
              <a:rPr lang="en-US" sz="1800" dirty="0">
                <a:effectLst/>
                <a:latin typeface="+mj-lt"/>
                <a:ea typeface="MS Mincho" panose="02020609040205080304" pitchFamily="49" charset="-128"/>
                <a:cs typeface="Times New Roman" panose="02020603050405020304" pitchFamily="18" charset="0"/>
              </a:rPr>
              <a:t>This multimodal biometric system addresses critical flaws in unimodal systems by offering dual verification pathways.</a:t>
            </a:r>
          </a:p>
          <a:p>
            <a:pPr marL="285750" marR="0" indent="-285750">
              <a:lnSpc>
                <a:spcPct val="115000"/>
              </a:lnSpc>
              <a:spcBef>
                <a:spcPts val="0"/>
              </a:spcBef>
              <a:spcAft>
                <a:spcPts val="1000"/>
              </a:spcAft>
              <a:buFont typeface="Wingdings" panose="05000000000000000000" pitchFamily="2" charset="2"/>
              <a:buChar char="q"/>
            </a:pPr>
            <a:r>
              <a:rPr lang="en-US" sz="1800" dirty="0">
                <a:effectLst/>
                <a:latin typeface="+mj-lt"/>
                <a:ea typeface="MS Mincho" panose="02020609040205080304" pitchFamily="49" charset="-128"/>
                <a:cs typeface="Times New Roman" panose="02020603050405020304" pitchFamily="18" charset="0"/>
              </a:rPr>
              <a:t>It enhances accuracy, security, and user experience. With reliable fallback mechanisms and modern tools, this project is poised to contribute significantly to real-world identity authentication solutions.</a:t>
            </a:r>
            <a:br>
              <a:rPr lang="en-US" sz="1800" dirty="0">
                <a:effectLst/>
                <a:latin typeface="+mj-lt"/>
                <a:ea typeface="MS Mincho" panose="02020609040205080304" pitchFamily="49" charset="-128"/>
                <a:cs typeface="Times New Roman" panose="02020603050405020304" pitchFamily="18" charset="0"/>
              </a:rPr>
            </a:br>
            <a:r>
              <a:rPr lang="en-US" sz="1800" dirty="0">
                <a:effectLst/>
                <a:latin typeface="+mj-lt"/>
                <a:ea typeface="MS Mincho" panose="02020609040205080304" pitchFamily="49" charset="-128"/>
                <a:cs typeface="Times New Roman" panose="02020603050405020304" pitchFamily="18" charset="0"/>
              </a:rPr>
              <a:t/>
            </a:r>
            <a:br>
              <a:rPr lang="en-US" sz="1800" dirty="0">
                <a:effectLst/>
                <a:latin typeface="+mj-lt"/>
                <a:ea typeface="MS Mincho" panose="02020609040205080304" pitchFamily="49" charset="-128"/>
                <a:cs typeface="Times New Roman" panose="02020603050405020304" pitchFamily="18" charset="0"/>
              </a:rPr>
            </a:br>
            <a:endParaRPr lang="en-US" sz="1800" dirty="0">
              <a:effectLst/>
              <a:latin typeface="+mj-lt"/>
              <a:ea typeface="MS Mincho" panose="02020609040205080304" pitchFamily="49" charset="-128"/>
              <a:cs typeface="Times New Roman" panose="02020603050405020304" pitchFamily="18" charset="0"/>
            </a:endParaRPr>
          </a:p>
        </p:txBody>
      </p:sp>
      <p:sp>
        <p:nvSpPr>
          <p:cNvPr id="13" name="Rectangle 5"/>
          <p:cNvSpPr>
            <a:spLocks noChangeArrowheads="1"/>
          </p:cNvSpPr>
          <p:nvPr/>
        </p:nvSpPr>
        <p:spPr bwMode="auto">
          <a:xfrm>
            <a:off x="1" y="427058"/>
            <a:ext cx="12184600" cy="46018"/>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4" name="Rectangle 6"/>
          <p:cNvSpPr>
            <a:spLocks noChangeArrowheads="1"/>
          </p:cNvSpPr>
          <p:nvPr/>
        </p:nvSpPr>
        <p:spPr bwMode="auto">
          <a:xfrm>
            <a:off x="1" y="389250"/>
            <a:ext cx="12184600" cy="619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063" y="392699"/>
            <a:ext cx="731123" cy="691822"/>
          </a:xfrm>
          <a:prstGeom prst="ellipse">
            <a:avLst/>
          </a:prstGeom>
        </p:spPr>
      </p:pic>
    </p:spTree>
    <p:extLst>
      <p:ext uri="{BB962C8B-B14F-4D97-AF65-F5344CB8AC3E}">
        <p14:creationId xmlns:p14="http://schemas.microsoft.com/office/powerpoint/2010/main" val="2636888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154954" y="3543300"/>
            <a:ext cx="10343363" cy="2476500"/>
          </a:xfrm>
        </p:spPr>
        <p:txBody>
          <a:bodyPr>
            <a:normAutofit/>
          </a:bodyPr>
          <a:lstStyle/>
          <a:p>
            <a:pPr algn="just"/>
            <a:r>
              <a:rPr lang="en-US" sz="2400" i="1" dirty="0"/>
              <a:t>Therefore I herby seek approval and “I can ascertain that with proper and efficient supervision  this </a:t>
            </a:r>
            <a:r>
              <a:rPr lang="en-US" sz="2400" b="1" kern="1400" spc="25" dirty="0">
                <a:ea typeface="MS Gothic" panose="020B0609070205080204" pitchFamily="49" charset="-128"/>
                <a:cs typeface="Times New Roman" panose="02020603050405020304" pitchFamily="18" charset="0"/>
              </a:rPr>
              <a:t>MULTIMODAL BIOMETRIC IDENTIFICATION SYSTEM </a:t>
            </a:r>
            <a:r>
              <a:rPr lang="en-US" sz="2400" i="1" dirty="0"/>
              <a:t>can be deployable by 2026”</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063" y="392699"/>
            <a:ext cx="731123" cy="691822"/>
          </a:xfrm>
          <a:prstGeom prst="ellipse">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2318" y="1084521"/>
            <a:ext cx="3366292" cy="3185339"/>
          </a:xfrm>
          <a:prstGeom prst="ellipse">
            <a:avLst/>
          </a:prstGeom>
        </p:spPr>
      </p:pic>
    </p:spTree>
    <p:extLst>
      <p:ext uri="{BB962C8B-B14F-4D97-AF65-F5344CB8AC3E}">
        <p14:creationId xmlns:p14="http://schemas.microsoft.com/office/powerpoint/2010/main" val="2904150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04F4-0CCD-48A8-A90C-67D1806ACEE1}"/>
              </a:ext>
            </a:extLst>
          </p:cNvPr>
          <p:cNvSpPr>
            <a:spLocks noGrp="1"/>
          </p:cNvSpPr>
          <p:nvPr>
            <p:ph type="title"/>
          </p:nvPr>
        </p:nvSpPr>
        <p:spPr>
          <a:xfrm>
            <a:off x="1148798" y="1063417"/>
            <a:ext cx="9761574" cy="1372986"/>
          </a:xfrm>
        </p:spPr>
        <p:txBody>
          <a:bodyPr/>
          <a:lstStyle/>
          <a:p>
            <a:pPr marL="0" marR="0" algn="ctr">
              <a:lnSpc>
                <a:spcPct val="115000"/>
              </a:lnSpc>
              <a:spcBef>
                <a:spcPts val="0"/>
              </a:spcBef>
              <a:spcAft>
                <a:spcPts val="1000"/>
              </a:spcAft>
            </a:pPr>
            <a:r>
              <a:rPr lang="en-US" sz="4000" dirty="0">
                <a:effectLst/>
                <a:latin typeface="+mj-lt"/>
                <a:ea typeface="MS Mincho" panose="02020609040205080304" pitchFamily="49" charset="-128"/>
                <a:cs typeface="Times New Roman" panose="02020603050405020304" pitchFamily="18" charset="0"/>
              </a:rPr>
              <a:t>Thank you for your attention.</a:t>
            </a:r>
            <a:endParaRPr lang="en-US" dirty="0"/>
          </a:p>
        </p:txBody>
      </p:sp>
      <p:sp>
        <p:nvSpPr>
          <p:cNvPr id="3" name="Text Placeholder 2">
            <a:extLst>
              <a:ext uri="{FF2B5EF4-FFF2-40B4-BE49-F238E27FC236}">
                <a16:creationId xmlns:a16="http://schemas.microsoft.com/office/drawing/2014/main" id="{3AF81A9E-1BD0-40F1-B8F8-8739F5067978}"/>
              </a:ext>
            </a:extLst>
          </p:cNvPr>
          <p:cNvSpPr>
            <a:spLocks noGrp="1"/>
          </p:cNvSpPr>
          <p:nvPr>
            <p:ph type="body" sz="half" idx="2"/>
          </p:nvPr>
        </p:nvSpPr>
        <p:spPr>
          <a:xfrm>
            <a:off x="1154954" y="3543300"/>
            <a:ext cx="9761575" cy="2476500"/>
          </a:xfrm>
        </p:spPr>
        <p:txBody>
          <a:bodyPr>
            <a:normAutofit/>
          </a:bodyPr>
          <a:lstStyle/>
          <a:p>
            <a:pPr algn="ctr"/>
            <a:r>
              <a:rPr lang="en-US" sz="3200" dirty="0">
                <a:effectLst/>
                <a:latin typeface="+mj-lt"/>
                <a:ea typeface="MS Mincho" panose="02020609040205080304" pitchFamily="49" charset="-128"/>
                <a:cs typeface="Times New Roman" panose="02020603050405020304" pitchFamily="18" charset="0"/>
              </a:rPr>
              <a:t> I'm open to your questions and feedback.</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063" y="392699"/>
            <a:ext cx="731123" cy="691822"/>
          </a:xfrm>
          <a:prstGeom prst="ellipse">
            <a:avLst/>
          </a:prstGeom>
        </p:spPr>
      </p:pic>
    </p:spTree>
    <p:extLst>
      <p:ext uri="{BB962C8B-B14F-4D97-AF65-F5344CB8AC3E}">
        <p14:creationId xmlns:p14="http://schemas.microsoft.com/office/powerpoint/2010/main" val="1236321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Rectangle 2"/>
          <p:cNvSpPr/>
          <p:nvPr/>
        </p:nvSpPr>
        <p:spPr>
          <a:xfrm>
            <a:off x="1154953" y="2082018"/>
            <a:ext cx="7567015" cy="4610173"/>
          </a:xfrm>
          <a:prstGeom prst="rect">
            <a:avLst/>
          </a:prstGeom>
        </p:spPr>
        <p:txBody>
          <a:bodyPr wrap="square">
            <a:spAutoFit/>
          </a:bodyPr>
          <a:lstStyle/>
          <a:p>
            <a:pPr marL="342900" marR="0" indent="-342900">
              <a:lnSpc>
                <a:spcPct val="150000"/>
              </a:lnSpc>
              <a:spcBef>
                <a:spcPts val="0"/>
              </a:spcBef>
              <a:spcAft>
                <a:spcPts val="0"/>
              </a:spcAft>
              <a:buFont typeface="+mj-lt"/>
              <a:buAutoNum type="arabicPeriod"/>
            </a:pPr>
            <a:r>
              <a:rPr lang="en-US" sz="1800" dirty="0">
                <a:solidFill>
                  <a:srgbClr val="000000"/>
                </a:solidFill>
                <a:effectLst/>
                <a:ea typeface="Times New Roman" panose="02020603050405020304" pitchFamily="18" charset="0"/>
                <a:cs typeface="Times New Roman" panose="02020603050405020304" pitchFamily="18" charset="0"/>
              </a:rPr>
              <a:t>Title</a:t>
            </a:r>
          </a:p>
          <a:p>
            <a:pPr marL="342900" marR="0" indent="-342900">
              <a:lnSpc>
                <a:spcPct val="150000"/>
              </a:lnSpc>
              <a:spcBef>
                <a:spcPts val="0"/>
              </a:spcBef>
              <a:spcAft>
                <a:spcPts val="0"/>
              </a:spcAft>
              <a:buFont typeface="+mj-lt"/>
              <a:buAutoNum type="arabicPeriod"/>
            </a:pPr>
            <a:r>
              <a:rPr lang="en-US" dirty="0">
                <a:solidFill>
                  <a:srgbClr val="000000"/>
                </a:solidFill>
                <a:ea typeface="Times New Roman" panose="02020603050405020304" pitchFamily="18" charset="0"/>
                <a:cs typeface="Times New Roman" panose="02020603050405020304" pitchFamily="18" charset="0"/>
              </a:rPr>
              <a:t>Table of Contents</a:t>
            </a:r>
            <a:r>
              <a:rPr lang="en-US" sz="1800" dirty="0">
                <a:solidFill>
                  <a:srgbClr val="000000"/>
                </a:solidFill>
                <a:effectLst/>
                <a:ea typeface="Times New Roman" panose="02020603050405020304" pitchFamily="18" charset="0"/>
                <a:cs typeface="Times New Roman" panose="02020603050405020304" pitchFamily="18" charset="0"/>
              </a:rPr>
              <a:t> </a:t>
            </a:r>
          </a:p>
          <a:p>
            <a:pPr marL="342900" marR="0" indent="-342900">
              <a:lnSpc>
                <a:spcPct val="150000"/>
              </a:lnSpc>
              <a:spcBef>
                <a:spcPts val="0"/>
              </a:spcBef>
              <a:spcAft>
                <a:spcPts val="0"/>
              </a:spcAft>
              <a:buFont typeface="+mj-lt"/>
              <a:buAutoNum type="arabicPeriod"/>
            </a:pPr>
            <a:r>
              <a:rPr lang="en-US" sz="1800" dirty="0">
                <a:solidFill>
                  <a:srgbClr val="000000"/>
                </a:solidFill>
                <a:effectLst/>
                <a:ea typeface="Times New Roman" panose="02020603050405020304" pitchFamily="18" charset="0"/>
                <a:cs typeface="Times New Roman" panose="02020603050405020304" pitchFamily="18" charset="0"/>
              </a:rPr>
              <a:t>Introduction</a:t>
            </a:r>
          </a:p>
          <a:p>
            <a:pPr marL="342900" marR="0" indent="-342900">
              <a:lnSpc>
                <a:spcPct val="150000"/>
              </a:lnSpc>
              <a:spcBef>
                <a:spcPts val="0"/>
              </a:spcBef>
              <a:spcAft>
                <a:spcPts val="0"/>
              </a:spcAft>
              <a:buFont typeface="+mj-lt"/>
              <a:buAutoNum type="arabicPeriod"/>
            </a:pPr>
            <a:r>
              <a:rPr lang="en-US" sz="1800" dirty="0">
                <a:solidFill>
                  <a:srgbClr val="000000"/>
                </a:solidFill>
                <a:effectLst/>
                <a:ea typeface="Times New Roman" panose="02020603050405020304" pitchFamily="18" charset="0"/>
                <a:cs typeface="Times New Roman" panose="02020603050405020304" pitchFamily="18" charset="0"/>
              </a:rPr>
              <a:t>Literature Review </a:t>
            </a:r>
          </a:p>
          <a:p>
            <a:pPr marL="342900" marR="0" indent="-342900">
              <a:lnSpc>
                <a:spcPct val="150000"/>
              </a:lnSpc>
              <a:spcBef>
                <a:spcPts val="0"/>
              </a:spcBef>
              <a:spcAft>
                <a:spcPts val="0"/>
              </a:spcAft>
              <a:buFont typeface="+mj-lt"/>
              <a:buAutoNum type="arabicPeriod"/>
            </a:pPr>
            <a:r>
              <a:rPr lang="en-US" sz="1800" dirty="0">
                <a:solidFill>
                  <a:srgbClr val="000000"/>
                </a:solidFill>
                <a:effectLst/>
                <a:ea typeface="Times New Roman" panose="02020603050405020304" pitchFamily="18" charset="0"/>
                <a:cs typeface="Times New Roman" panose="02020603050405020304" pitchFamily="18" charset="0"/>
              </a:rPr>
              <a:t>Problem Statement </a:t>
            </a:r>
          </a:p>
          <a:p>
            <a:pPr marL="342900" marR="0" indent="-342900">
              <a:lnSpc>
                <a:spcPct val="150000"/>
              </a:lnSpc>
              <a:spcBef>
                <a:spcPts val="0"/>
              </a:spcBef>
              <a:spcAft>
                <a:spcPts val="0"/>
              </a:spcAft>
              <a:buFont typeface="+mj-lt"/>
              <a:buAutoNum type="arabicPeriod"/>
            </a:pPr>
            <a:r>
              <a:rPr lang="en-US" sz="1800" dirty="0">
                <a:solidFill>
                  <a:srgbClr val="000000"/>
                </a:solidFill>
                <a:effectLst/>
                <a:ea typeface="Times New Roman" panose="02020603050405020304" pitchFamily="18" charset="0"/>
                <a:cs typeface="Times New Roman" panose="02020603050405020304" pitchFamily="18" charset="0"/>
              </a:rPr>
              <a:t>Objectives and Scope</a:t>
            </a:r>
          </a:p>
          <a:p>
            <a:pPr marL="342900" marR="0" indent="-342900">
              <a:lnSpc>
                <a:spcPct val="150000"/>
              </a:lnSpc>
              <a:spcBef>
                <a:spcPts val="0"/>
              </a:spcBef>
              <a:spcAft>
                <a:spcPts val="0"/>
              </a:spcAft>
              <a:buFont typeface="+mj-lt"/>
              <a:buAutoNum type="arabicPeriod"/>
            </a:pPr>
            <a:r>
              <a:rPr lang="en-US" sz="1800" dirty="0">
                <a:solidFill>
                  <a:srgbClr val="000000"/>
                </a:solidFill>
                <a:effectLst/>
                <a:ea typeface="Times New Roman" panose="02020603050405020304" pitchFamily="18" charset="0"/>
                <a:cs typeface="Times New Roman" panose="02020603050405020304" pitchFamily="18" charset="0"/>
              </a:rPr>
              <a:t>Methodology and Approach</a:t>
            </a:r>
          </a:p>
          <a:p>
            <a:pPr marL="342900" marR="0" indent="-342900">
              <a:lnSpc>
                <a:spcPct val="150000"/>
              </a:lnSpc>
              <a:spcBef>
                <a:spcPts val="0"/>
              </a:spcBef>
              <a:spcAft>
                <a:spcPts val="0"/>
              </a:spcAft>
              <a:buFont typeface="+mj-lt"/>
              <a:buAutoNum type="arabicPeriod"/>
            </a:pPr>
            <a:r>
              <a:rPr lang="en-US" dirty="0">
                <a:solidFill>
                  <a:srgbClr val="000000"/>
                </a:solidFill>
                <a:ea typeface="Times New Roman" panose="02020603050405020304" pitchFamily="18" charset="0"/>
                <a:cs typeface="Times New Roman" panose="02020603050405020304" pitchFamily="18" charset="0"/>
              </a:rPr>
              <a:t>Project </a:t>
            </a:r>
            <a:r>
              <a:rPr lang="en-US" sz="1800" dirty="0">
                <a:solidFill>
                  <a:srgbClr val="000000"/>
                </a:solidFill>
                <a:effectLst/>
                <a:ea typeface="Times New Roman" panose="02020603050405020304" pitchFamily="18" charset="0"/>
                <a:cs typeface="Times New Roman" panose="02020603050405020304" pitchFamily="18" charset="0"/>
              </a:rPr>
              <a:t>Timeline</a:t>
            </a:r>
          </a:p>
          <a:p>
            <a:pPr marL="342900" marR="0" indent="-342900">
              <a:lnSpc>
                <a:spcPct val="150000"/>
              </a:lnSpc>
              <a:spcBef>
                <a:spcPts val="0"/>
              </a:spcBef>
              <a:spcAft>
                <a:spcPts val="0"/>
              </a:spcAft>
              <a:buFont typeface="+mj-lt"/>
              <a:buAutoNum type="arabicPeriod"/>
            </a:pPr>
            <a:r>
              <a:rPr lang="en-US" sz="1800" dirty="0">
                <a:solidFill>
                  <a:srgbClr val="000000"/>
                </a:solidFill>
                <a:effectLst/>
                <a:ea typeface="Times New Roman" panose="02020603050405020304" pitchFamily="18" charset="0"/>
                <a:cs typeface="Times New Roman" panose="02020603050405020304" pitchFamily="18" charset="0"/>
              </a:rPr>
              <a:t>Risk Assessment </a:t>
            </a:r>
          </a:p>
          <a:p>
            <a:pPr marL="342900" marR="0" indent="-342900">
              <a:lnSpc>
                <a:spcPct val="150000"/>
              </a:lnSpc>
              <a:spcBef>
                <a:spcPts val="0"/>
              </a:spcBef>
              <a:spcAft>
                <a:spcPts val="0"/>
              </a:spcAft>
              <a:buFont typeface="+mj-lt"/>
              <a:buAutoNum type="arabicPeriod"/>
            </a:pPr>
            <a:r>
              <a:rPr lang="en-US" sz="1800" dirty="0">
                <a:solidFill>
                  <a:srgbClr val="000000"/>
                </a:solidFill>
                <a:effectLst/>
                <a:ea typeface="Times New Roman" panose="02020603050405020304" pitchFamily="18" charset="0"/>
                <a:cs typeface="Times New Roman" panose="02020603050405020304" pitchFamily="18" charset="0"/>
              </a:rPr>
              <a:t>Expected Outcomes and Benefits</a:t>
            </a:r>
            <a:endParaRPr lang="en-US" sz="1800" dirty="0">
              <a:effectLst/>
              <a:ea typeface="Calibri" panose="020F0502020204030204" pitchFamily="34" charset="0"/>
              <a:cs typeface="Times New Roman" panose="02020603050405020304" pitchFamily="18" charset="0"/>
            </a:endParaRPr>
          </a:p>
          <a:p>
            <a:pPr marL="342900" marR="0" indent="-342900">
              <a:lnSpc>
                <a:spcPct val="150000"/>
              </a:lnSpc>
              <a:spcBef>
                <a:spcPts val="0"/>
              </a:spcBef>
              <a:spcAft>
                <a:spcPts val="0"/>
              </a:spcAft>
              <a:buFont typeface="+mj-lt"/>
              <a:buAutoNum type="arabicPeriod"/>
            </a:pPr>
            <a:r>
              <a:rPr lang="en-US" sz="1800" dirty="0">
                <a:solidFill>
                  <a:srgbClr val="000000"/>
                </a:solidFill>
                <a:effectLst/>
                <a:ea typeface="Times New Roman" panose="02020603050405020304" pitchFamily="18" charset="0"/>
                <a:cs typeface="Times New Roman" panose="02020603050405020304" pitchFamily="18" charset="0"/>
              </a:rPr>
              <a:t>Conclusion</a:t>
            </a:r>
            <a:endParaRPr lang="en-US" sz="1800" dirty="0">
              <a:effectLst/>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064" y="412821"/>
            <a:ext cx="709858" cy="671700"/>
          </a:xfrm>
          <a:prstGeom prst="ellipse">
            <a:avLst/>
          </a:prstGeom>
        </p:spPr>
      </p:pic>
    </p:spTree>
    <p:extLst>
      <p:ext uri="{BB962C8B-B14F-4D97-AF65-F5344CB8AC3E}">
        <p14:creationId xmlns:p14="http://schemas.microsoft.com/office/powerpoint/2010/main" val="573159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Rectangle 2"/>
          <p:cNvSpPr/>
          <p:nvPr/>
        </p:nvSpPr>
        <p:spPr>
          <a:xfrm>
            <a:off x="1154954" y="2293035"/>
            <a:ext cx="9902252" cy="3539430"/>
          </a:xfrm>
          <a:prstGeom prst="rect">
            <a:avLst/>
          </a:prstGeom>
        </p:spPr>
        <p:txBody>
          <a:bodyPr wrap="square">
            <a:spAutoFit/>
          </a:bodyPr>
          <a:lstStyle/>
          <a:p>
            <a:pPr algn="ctr"/>
            <a:r>
              <a:rPr lang="en-US" sz="3200" dirty="0">
                <a:latin typeface="Arial Rounded MT Bold" panose="020F0704030504030204" pitchFamily="34" charset="0"/>
              </a:rPr>
              <a:t>HELLO! </a:t>
            </a:r>
          </a:p>
          <a:p>
            <a:endParaRPr lang="en-US" sz="3200" dirty="0"/>
          </a:p>
          <a:p>
            <a:r>
              <a:rPr lang="en-US" sz="3200" dirty="0"/>
              <a:t>Am </a:t>
            </a:r>
            <a:r>
              <a:rPr lang="en-US" sz="3200" b="1" dirty="0"/>
              <a:t>AFUN STEPHEN ABIODUN </a:t>
            </a:r>
          </a:p>
          <a:p>
            <a:endParaRPr lang="en-US" sz="3200" b="1" dirty="0"/>
          </a:p>
          <a:p>
            <a:r>
              <a:rPr lang="en-US" sz="3200" dirty="0"/>
              <a:t>Computer Science Student Level 400</a:t>
            </a:r>
          </a:p>
          <a:p>
            <a:pPr lvl="1" algn="l"/>
            <a:endParaRPr lang="en-US" sz="3200" dirty="0">
              <a:effectLst/>
            </a:endParaRPr>
          </a:p>
          <a:p>
            <a:pPr lvl="1" algn="l"/>
            <a:endParaRPr lang="en-US" sz="3200" b="0" dirty="0">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063" y="392699"/>
            <a:ext cx="731123" cy="691822"/>
          </a:xfrm>
          <a:prstGeom prst="ellipse">
            <a:avLst/>
          </a:prstGeom>
        </p:spPr>
      </p:pic>
    </p:spTree>
    <p:extLst>
      <p:ext uri="{BB962C8B-B14F-4D97-AF65-F5344CB8AC3E}">
        <p14:creationId xmlns:p14="http://schemas.microsoft.com/office/powerpoint/2010/main" val="125689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FD4AF7-F168-4555-93CB-F3591110B88E}"/>
              </a:ext>
            </a:extLst>
          </p:cNvPr>
          <p:cNvSpPr>
            <a:spLocks noGrp="1"/>
          </p:cNvSpPr>
          <p:nvPr>
            <p:ph type="title"/>
          </p:nvPr>
        </p:nvSpPr>
        <p:spPr>
          <a:xfrm>
            <a:off x="1148798" y="2261419"/>
            <a:ext cx="8831816" cy="174984"/>
          </a:xfrm>
        </p:spPr>
        <p:txBody>
          <a:bodyPr/>
          <a:lstStyle/>
          <a:p>
            <a:pPr algn="ctr"/>
            <a:r>
              <a:rPr lang="en-US" sz="3200" b="1" dirty="0">
                <a:solidFill>
                  <a:schemeClr val="bg1"/>
                </a:solidFill>
              </a:rPr>
              <a:t>MULTIMODAL BIOMETRIC IDENTIFICATION SYSTEM (FACE  + THUMBPRINT)</a:t>
            </a:r>
            <a:r>
              <a:rPr lang="en-US" b="1" dirty="0"/>
              <a:t/>
            </a:r>
            <a:br>
              <a:rPr lang="en-US" b="1" dirty="0"/>
            </a:br>
            <a:endParaRPr lang="en-US" dirty="0"/>
          </a:p>
        </p:txBody>
      </p:sp>
      <p:sp>
        <p:nvSpPr>
          <p:cNvPr id="4" name="Text Placeholder 3">
            <a:extLst>
              <a:ext uri="{FF2B5EF4-FFF2-40B4-BE49-F238E27FC236}">
                <a16:creationId xmlns:a16="http://schemas.microsoft.com/office/drawing/2014/main" id="{0109BC7E-2032-47A3-AA9C-66A1E549E0CD}"/>
              </a:ext>
            </a:extLst>
          </p:cNvPr>
          <p:cNvSpPr>
            <a:spLocks noGrp="1"/>
          </p:cNvSpPr>
          <p:nvPr>
            <p:ph type="body" sz="half" idx="2"/>
          </p:nvPr>
        </p:nvSpPr>
        <p:spPr>
          <a:xfrm>
            <a:off x="853829" y="3069203"/>
            <a:ext cx="8825659" cy="3788798"/>
          </a:xfrm>
        </p:spPr>
        <p:txBody>
          <a:bodyPr>
            <a:normAutofit lnSpcReduction="10000"/>
          </a:bodyPr>
          <a:lstStyle/>
          <a:p>
            <a:endParaRPr lang="en-US" sz="1500" dirty="0"/>
          </a:p>
          <a:p>
            <a:r>
              <a:rPr lang="en-US" sz="1500" dirty="0"/>
              <a:t>This system integrates facial recognition and thumbprint scanning to accurately and securely identify individuals. By combining these two biometric modalities, the  system minimizes errors, enhance spoof resistance and ensure reliable authentication even if one modality is compromised or temporarily unavailable.</a:t>
            </a:r>
          </a:p>
          <a:p>
            <a:pPr>
              <a:buFont typeface="Arial" panose="020B0604020202020204" pitchFamily="34" charset="0"/>
              <a:buChar char="•"/>
            </a:pPr>
            <a:r>
              <a:rPr lang="en-US" sz="1500" b="1" dirty="0"/>
              <a:t>Core Idea:</a:t>
            </a:r>
          </a:p>
          <a:p>
            <a:pPr marL="742950" lvl="1" indent="-285750">
              <a:buFont typeface="Arial" panose="020B0604020202020204" pitchFamily="34" charset="0"/>
              <a:buChar char="•"/>
            </a:pPr>
            <a:r>
              <a:rPr lang="en-US" sz="1500" dirty="0"/>
              <a:t>Traditional biometric systems are vulnerable to spoofing and environmental noise. This project proposes a dual-modality system (thumbprint + face) with fallback logic to enhance accuracy and accessibility.</a:t>
            </a:r>
          </a:p>
          <a:p>
            <a:pPr>
              <a:buFont typeface="Arial" panose="020B0604020202020204" pitchFamily="34" charset="0"/>
              <a:buChar char="•"/>
            </a:pPr>
            <a:r>
              <a:rPr lang="en-US" sz="1500" b="1" dirty="0"/>
              <a:t>Key Metrics:</a:t>
            </a:r>
          </a:p>
          <a:p>
            <a:pPr marL="742950" lvl="1" indent="-285750">
              <a:buFont typeface="Arial" panose="020B0604020202020204" pitchFamily="34" charset="0"/>
              <a:buChar char="•"/>
            </a:pPr>
            <a:r>
              <a:rPr lang="en-US" sz="1500" b="1" dirty="0"/>
              <a:t>Target FAR/FRR &lt; 1%.</a:t>
            </a:r>
          </a:p>
          <a:p>
            <a:pPr marL="742950" lvl="1" indent="-285750">
              <a:buFont typeface="Arial" panose="020B0604020202020204" pitchFamily="34" charset="0"/>
              <a:buChar char="•"/>
            </a:pPr>
            <a:r>
              <a:rPr lang="en-US" sz="1500" b="1" dirty="0"/>
              <a:t>Real-time processing (&lt;2 sec). </a:t>
            </a:r>
          </a:p>
          <a:p>
            <a:pPr lvl="1"/>
            <a:r>
              <a:rPr lang="en-US" sz="1500" dirty="0"/>
              <a:t>Where </a:t>
            </a:r>
            <a:r>
              <a:rPr lang="en-US" sz="1500" b="1" dirty="0"/>
              <a:t>FAR/FRR </a:t>
            </a:r>
            <a:r>
              <a:rPr lang="en-US" sz="1500" dirty="0"/>
              <a:t>means (False acceptance rate/False rejection rate)</a:t>
            </a:r>
          </a:p>
          <a:p>
            <a:endParaRPr lang="en-US" sz="1500" dirty="0"/>
          </a:p>
        </p:txBody>
      </p:sp>
      <p:pic>
        <p:nvPicPr>
          <p:cNvPr id="5" name="Picture 4">
            <a:extLst>
              <a:ext uri="{FF2B5EF4-FFF2-40B4-BE49-F238E27FC236}">
                <a16:creationId xmlns:a16="http://schemas.microsoft.com/office/drawing/2014/main" id="{7A32CEE5-6AFE-4015-9EFC-A2A76026F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063" y="403332"/>
            <a:ext cx="731123" cy="691822"/>
          </a:xfrm>
          <a:prstGeom prst="ellipse">
            <a:avLst/>
          </a:prstGeom>
        </p:spPr>
      </p:pic>
    </p:spTree>
    <p:extLst>
      <p:ext uri="{BB962C8B-B14F-4D97-AF65-F5344CB8AC3E}">
        <p14:creationId xmlns:p14="http://schemas.microsoft.com/office/powerpoint/2010/main" val="1887686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Rectangle 2"/>
          <p:cNvSpPr/>
          <p:nvPr/>
        </p:nvSpPr>
        <p:spPr>
          <a:xfrm>
            <a:off x="419673" y="2056686"/>
            <a:ext cx="10920989" cy="4524315"/>
          </a:xfrm>
          <a:prstGeom prst="rect">
            <a:avLst/>
          </a:prstGeom>
        </p:spPr>
        <p:txBody>
          <a:bodyPr wrap="square">
            <a:spAutoFit/>
          </a:bodyPr>
          <a:lstStyle/>
          <a:p>
            <a:pPr marL="342900" indent="-342900" algn="l">
              <a:buAutoNum type="arabicPeriod"/>
            </a:pPr>
            <a:r>
              <a:rPr lang="en-US" b="1" i="0" dirty="0">
                <a:effectLst/>
                <a:latin typeface="+mj-lt"/>
              </a:rPr>
              <a:t>Unimodal Systems Failure</a:t>
            </a:r>
          </a:p>
          <a:p>
            <a:pPr algn="l"/>
            <a:r>
              <a:rPr lang="en-US" dirty="0">
                <a:latin typeface="+mj-lt"/>
              </a:rPr>
              <a:t>Rely on unimodal systems are prevalent and are often face with the challenges like noise in data, intra-class variation and open to spoofing  attacks so to mitigate these issues hence a multimodal biometric systems that combine multiple modalities will be developed, offering enhanced full accuracy, security and robustness</a:t>
            </a:r>
            <a:r>
              <a:rPr lang="en-US" b="0" i="0" dirty="0">
                <a:effectLst/>
                <a:latin typeface="+mj-lt"/>
              </a:rPr>
              <a:t/>
            </a:r>
            <a:br>
              <a:rPr lang="en-US" b="0" i="0" dirty="0">
                <a:effectLst/>
                <a:latin typeface="+mj-lt"/>
              </a:rPr>
            </a:br>
            <a:r>
              <a:rPr lang="en-US" b="0" i="0" dirty="0">
                <a:effectLst/>
                <a:latin typeface="+mj-lt"/>
              </a:rPr>
              <a:t>      • 22.7% spoofing success (Jain et al., 2017)</a:t>
            </a:r>
            <a:br>
              <a:rPr lang="en-US" b="0" i="0" dirty="0">
                <a:effectLst/>
                <a:latin typeface="+mj-lt"/>
              </a:rPr>
            </a:br>
            <a:r>
              <a:rPr lang="en-US" b="0" i="0" dirty="0">
                <a:effectLst/>
                <a:latin typeface="+mj-lt"/>
              </a:rPr>
              <a:t>      • 18.3% rejection in poor conditions</a:t>
            </a:r>
          </a:p>
          <a:p>
            <a:pPr marL="342900" indent="-342900" algn="l">
              <a:buAutoNum type="arabicPeriod"/>
            </a:pPr>
            <a:endParaRPr lang="en-US" b="0" i="0" dirty="0">
              <a:effectLst/>
              <a:latin typeface="+mj-lt"/>
            </a:endParaRPr>
          </a:p>
          <a:p>
            <a:pPr algn="l"/>
            <a:r>
              <a:rPr lang="en-US" b="1" i="0" dirty="0">
                <a:effectLst/>
                <a:latin typeface="+mj-lt"/>
              </a:rPr>
              <a:t>2. Multimodal Works Better</a:t>
            </a:r>
            <a:r>
              <a:rPr lang="en-US" b="0" i="0" dirty="0">
                <a:effectLst/>
                <a:latin typeface="+mj-lt"/>
              </a:rPr>
              <a:t/>
            </a:r>
            <a:br>
              <a:rPr lang="en-US" b="0" i="0" dirty="0">
                <a:effectLst/>
                <a:latin typeface="+mj-lt"/>
              </a:rPr>
            </a:br>
            <a:r>
              <a:rPr lang="en-US" b="0" i="0" dirty="0">
                <a:effectLst/>
                <a:latin typeface="+mj-lt"/>
              </a:rPr>
              <a:t>           • 39% lower errors (Chen, 2023)</a:t>
            </a:r>
            <a:br>
              <a:rPr lang="en-US" b="0" i="0" dirty="0">
                <a:effectLst/>
                <a:latin typeface="+mj-lt"/>
              </a:rPr>
            </a:br>
            <a:r>
              <a:rPr lang="en-US" b="0" i="0" dirty="0">
                <a:effectLst/>
                <a:latin typeface="+mj-lt"/>
              </a:rPr>
              <a:t>           • 2.1 sec processing time</a:t>
            </a:r>
          </a:p>
          <a:p>
            <a:pPr algn="l"/>
            <a:endParaRPr lang="en-US" b="0" i="0" dirty="0">
              <a:effectLst/>
              <a:latin typeface="+mj-lt"/>
            </a:endParaRPr>
          </a:p>
          <a:p>
            <a:pPr algn="l"/>
            <a:r>
              <a:rPr lang="en-US" b="1" i="0" dirty="0">
                <a:effectLst/>
                <a:latin typeface="+mj-lt"/>
              </a:rPr>
              <a:t>3. But Critical Gap Remains</a:t>
            </a:r>
            <a:r>
              <a:rPr lang="en-US" b="0" i="0" dirty="0">
                <a:effectLst/>
                <a:latin typeface="+mj-lt"/>
              </a:rPr>
              <a:t/>
            </a:r>
            <a:br>
              <a:rPr lang="en-US" b="0" i="0" dirty="0">
                <a:effectLst/>
                <a:latin typeface="+mj-lt"/>
              </a:rPr>
            </a:br>
            <a:r>
              <a:rPr lang="en-US" b="0" i="0" dirty="0">
                <a:effectLst/>
                <a:latin typeface="+mj-lt"/>
              </a:rPr>
              <a:t> 91% lack fallback switching</a:t>
            </a:r>
          </a:p>
          <a:p>
            <a:pPr algn="l"/>
            <a:r>
              <a:rPr lang="en-US" b="1" i="0" dirty="0">
                <a:effectLst/>
                <a:latin typeface="+mj-lt"/>
              </a:rPr>
              <a:t>Key Phrase</a:t>
            </a:r>
            <a:r>
              <a:rPr lang="en-US" b="0" i="0" dirty="0">
                <a:effectLst/>
                <a:latin typeface="+mj-lt"/>
              </a:rPr>
              <a:t>:</a:t>
            </a:r>
            <a:br>
              <a:rPr lang="en-US" b="0" i="0" dirty="0">
                <a:effectLst/>
                <a:latin typeface="+mj-lt"/>
              </a:rPr>
            </a:br>
            <a:r>
              <a:rPr lang="en-US" b="0" i="1" dirty="0">
                <a:effectLst/>
                <a:latin typeface="+mj-lt"/>
              </a:rPr>
              <a:t>Research proves multimodality works – we make it reliable with automatic fallback.</a:t>
            </a:r>
            <a:endParaRPr lang="en-US" b="0" i="0" dirty="0">
              <a:effectLst/>
              <a:latin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063" y="403332"/>
            <a:ext cx="731123" cy="691822"/>
          </a:xfrm>
          <a:prstGeom prst="ellipse">
            <a:avLst/>
          </a:prstGeom>
        </p:spPr>
      </p:pic>
    </p:spTree>
    <p:extLst>
      <p:ext uri="{BB962C8B-B14F-4D97-AF65-F5344CB8AC3E}">
        <p14:creationId xmlns:p14="http://schemas.microsoft.com/office/powerpoint/2010/main" val="102980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Rectangle 2"/>
          <p:cNvSpPr/>
          <p:nvPr/>
        </p:nvSpPr>
        <p:spPr>
          <a:xfrm>
            <a:off x="1296409" y="2387743"/>
            <a:ext cx="10560676" cy="3970318"/>
          </a:xfrm>
          <a:prstGeom prst="rect">
            <a:avLst/>
          </a:prstGeom>
        </p:spPr>
        <p:txBody>
          <a:bodyPr wrap="square">
            <a:spAutoFit/>
          </a:bodyPr>
          <a:lstStyle/>
          <a:p>
            <a:pPr algn="l"/>
            <a:r>
              <a:rPr lang="en-US" b="1" i="0" dirty="0">
                <a:effectLst/>
                <a:latin typeface="DeepSeek-CJK-patch"/>
              </a:rPr>
              <a:t>The Critical Gap</a:t>
            </a:r>
            <a:r>
              <a:rPr lang="en-US" b="0" i="0" dirty="0">
                <a:effectLst/>
                <a:latin typeface="DeepSeek-CJK-patch"/>
              </a:rPr>
              <a:t/>
            </a:r>
            <a:br>
              <a:rPr lang="en-US" b="0" i="0" dirty="0">
                <a:effectLst/>
                <a:latin typeface="DeepSeek-CJK-patch"/>
              </a:rPr>
            </a:br>
            <a:r>
              <a:rPr lang="en-US" b="0" i="0" dirty="0">
                <a:effectLst/>
                <a:latin typeface="DeepSeek-CJK-patch"/>
              </a:rPr>
              <a:t> Current biometric systems: Unimodal</a:t>
            </a:r>
            <a:br>
              <a:rPr lang="en-US" b="0" i="0" dirty="0">
                <a:effectLst/>
                <a:latin typeface="DeepSeek-CJK-patch"/>
              </a:rPr>
            </a:br>
            <a:r>
              <a:rPr lang="en-US" b="0" i="0" dirty="0">
                <a:effectLst/>
                <a:latin typeface="DeepSeek-CJK-patch"/>
              </a:rPr>
              <a:t>• Fail under spoofing (23% breach rate)</a:t>
            </a:r>
            <a:br>
              <a:rPr lang="en-US" b="0" i="0" dirty="0">
                <a:effectLst/>
                <a:latin typeface="DeepSeek-CJK-patch"/>
              </a:rPr>
            </a:br>
            <a:r>
              <a:rPr lang="en-US" b="0" i="0" dirty="0">
                <a:effectLst/>
                <a:latin typeface="DeepSeek-CJK-patch"/>
              </a:rPr>
              <a:t>• Reject valid users in poor conditions (18% FRR)</a:t>
            </a:r>
            <a:br>
              <a:rPr lang="en-US" b="0" i="0" dirty="0">
                <a:effectLst/>
                <a:latin typeface="DeepSeek-CJK-patch"/>
              </a:rPr>
            </a:br>
            <a:r>
              <a:rPr lang="en-US" b="0" i="0" dirty="0">
                <a:effectLst/>
                <a:latin typeface="DeepSeek-CJK-patch"/>
              </a:rPr>
              <a:t>• Lack backup when the primary method fails</a:t>
            </a:r>
          </a:p>
          <a:p>
            <a:pPr algn="l"/>
            <a:endParaRPr lang="en-US" b="0" i="0" dirty="0">
              <a:effectLst/>
              <a:latin typeface="DeepSeek-CJK-patch"/>
            </a:endParaRPr>
          </a:p>
          <a:p>
            <a:pPr algn="l"/>
            <a:r>
              <a:rPr lang="en-US" b="1" i="0" dirty="0">
                <a:effectLst/>
                <a:latin typeface="DeepSeek-CJK-patch"/>
              </a:rPr>
              <a:t>Real-World Consequences</a:t>
            </a:r>
            <a:r>
              <a:rPr lang="en-US" b="0" i="0" dirty="0">
                <a:effectLst/>
                <a:latin typeface="DeepSeek-CJK-patch"/>
              </a:rPr>
              <a:t/>
            </a:r>
            <a:br>
              <a:rPr lang="en-US" b="0" i="0" dirty="0">
                <a:effectLst/>
                <a:latin typeface="DeepSeek-CJK-patch"/>
              </a:rPr>
            </a:br>
            <a:r>
              <a:rPr lang="en-US" b="0" i="0" dirty="0">
                <a:effectLst/>
                <a:latin typeface="DeepSeek-CJK-patch"/>
              </a:rPr>
              <a:t>• Security breaches in banking/access control</a:t>
            </a:r>
          </a:p>
          <a:p>
            <a:r>
              <a:rPr lang="en-US" dirty="0">
                <a:latin typeface="DeepSeek-CJK-patch"/>
              </a:rPr>
              <a:t>• unauthorized access to campus facilities and data</a:t>
            </a:r>
            <a:r>
              <a:rPr lang="en-US" b="0" i="0" dirty="0">
                <a:effectLst/>
                <a:latin typeface="DeepSeek-CJK-patch"/>
              </a:rPr>
              <a:t/>
            </a:r>
            <a:br>
              <a:rPr lang="en-US" b="0" i="0" dirty="0">
                <a:effectLst/>
                <a:latin typeface="DeepSeek-CJK-patch"/>
              </a:rPr>
            </a:br>
            <a:r>
              <a:rPr lang="en-US" b="0" i="0" dirty="0">
                <a:effectLst/>
                <a:latin typeface="DeepSeek-CJK-patch"/>
              </a:rPr>
              <a:t>• Frustration and inconvenience for users; lost of trust in the system</a:t>
            </a:r>
            <a:br>
              <a:rPr lang="en-US" b="0" i="0" dirty="0">
                <a:effectLst/>
                <a:latin typeface="DeepSeek-CJK-patch"/>
              </a:rPr>
            </a:br>
            <a:r>
              <a:rPr lang="en-US" b="0" i="0" dirty="0">
                <a:effectLst/>
                <a:latin typeface="DeepSeek-CJK-patch"/>
              </a:rPr>
              <a:t>• $4.3B annual losses from auth failures (IBM, 2023)</a:t>
            </a:r>
          </a:p>
          <a:p>
            <a:pPr algn="l"/>
            <a:endParaRPr lang="en-US" dirty="0">
              <a:latin typeface="DeepSeek-CJK-patch"/>
            </a:endParaRPr>
          </a:p>
          <a:p>
            <a:pPr algn="l"/>
            <a:r>
              <a:rPr lang="en-US" b="1" i="0" dirty="0">
                <a:effectLst/>
                <a:latin typeface="DeepSeek-CJK-patch"/>
              </a:rPr>
              <a:t>Bottom Line</a:t>
            </a:r>
            <a:r>
              <a:rPr lang="en-US" b="0" i="0" dirty="0">
                <a:effectLst/>
                <a:latin typeface="DeepSeek-CJK-patch"/>
              </a:rPr>
              <a:t>:</a:t>
            </a:r>
            <a:br>
              <a:rPr lang="en-US" b="0" i="0" dirty="0">
                <a:effectLst/>
                <a:latin typeface="DeepSeek-CJK-patch"/>
              </a:rPr>
            </a:br>
            <a:r>
              <a:rPr lang="en-US" b="0" i="1" dirty="0">
                <a:effectLst/>
                <a:latin typeface="DeepSeek-CJK-patch"/>
              </a:rPr>
              <a:t>"Unimodal systems are insecure, multimodal systems are unreliable - until now."</a:t>
            </a:r>
            <a:endParaRPr lang="en-US" b="0" i="0" dirty="0">
              <a:effectLst/>
              <a:latin typeface="DeepSeek-CJK-patch"/>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063" y="392699"/>
            <a:ext cx="731123" cy="691822"/>
          </a:xfrm>
          <a:prstGeom prst="ellipse">
            <a:avLst/>
          </a:prstGeom>
        </p:spPr>
      </p:pic>
    </p:spTree>
    <p:extLst>
      <p:ext uri="{BB962C8B-B14F-4D97-AF65-F5344CB8AC3E}">
        <p14:creationId xmlns:p14="http://schemas.microsoft.com/office/powerpoint/2010/main" val="1339196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 AND OBJECTIVES</a:t>
            </a:r>
          </a:p>
        </p:txBody>
      </p:sp>
      <p:sp>
        <p:nvSpPr>
          <p:cNvPr id="3" name="Rectangle 2"/>
          <p:cNvSpPr/>
          <p:nvPr/>
        </p:nvSpPr>
        <p:spPr>
          <a:xfrm>
            <a:off x="1043189" y="2936383"/>
            <a:ext cx="10805373" cy="4247317"/>
          </a:xfrm>
          <a:prstGeom prst="rect">
            <a:avLst/>
          </a:prstGeom>
        </p:spPr>
        <p:txBody>
          <a:bodyPr wrap="square">
            <a:spAutoFit/>
          </a:bodyPr>
          <a:lstStyle/>
          <a:p>
            <a:pPr algn="l"/>
            <a:r>
              <a:rPr lang="en-US" b="1" dirty="0">
                <a:effectLst/>
              </a:rPr>
              <a:t>Aim</a:t>
            </a:r>
            <a:r>
              <a:rPr lang="en-US" b="0" dirty="0">
                <a:effectLst/>
              </a:rPr>
              <a:t>:</a:t>
            </a:r>
          </a:p>
          <a:p>
            <a:pPr marL="742950" lvl="1" indent="-285750" algn="l">
              <a:buFont typeface="Courier New" panose="02070309020205020404" pitchFamily="49" charset="0"/>
              <a:buChar char="o"/>
            </a:pPr>
            <a:r>
              <a:rPr lang="en-US" b="0" dirty="0">
                <a:effectLst/>
              </a:rPr>
              <a:t>To design a secure, fallback-enabled biometric system using thumbprint and facial recognition.</a:t>
            </a:r>
          </a:p>
          <a:p>
            <a:pPr lvl="1" algn="l"/>
            <a:endParaRPr lang="en-US" b="0" dirty="0">
              <a:effectLst/>
            </a:endParaRPr>
          </a:p>
          <a:p>
            <a:pPr algn="l"/>
            <a:r>
              <a:rPr lang="en-US" b="1" dirty="0">
                <a:effectLst/>
              </a:rPr>
              <a:t>Objectives</a:t>
            </a:r>
            <a:r>
              <a:rPr lang="en-US" b="0" dirty="0">
                <a:effectLst/>
              </a:rPr>
              <a:t>:</a:t>
            </a:r>
          </a:p>
          <a:p>
            <a:pPr marL="742950" lvl="1" indent="-285750" algn="l">
              <a:buFont typeface="Courier New" panose="02070309020205020404" pitchFamily="49" charset="0"/>
              <a:buChar char="o"/>
            </a:pPr>
            <a:r>
              <a:rPr lang="en-US" dirty="0">
                <a:latin typeface="+mj-lt"/>
                <a:ea typeface="MS Mincho" panose="02020609040205080304" pitchFamily="49" charset="-128"/>
              </a:rPr>
              <a:t>To develop</a:t>
            </a:r>
            <a:r>
              <a:rPr lang="en-US" sz="1800" dirty="0">
                <a:effectLst/>
                <a:latin typeface="+mj-lt"/>
                <a:ea typeface="MS Mincho" panose="02020609040205080304" pitchFamily="49" charset="-128"/>
              </a:rPr>
              <a:t> a multimodal biometric system.</a:t>
            </a:r>
            <a:endParaRPr lang="en-US" b="0" dirty="0">
              <a:effectLst/>
              <a:latin typeface="+mj-lt"/>
            </a:endParaRPr>
          </a:p>
          <a:p>
            <a:pPr marL="742950" lvl="1" indent="-285750" algn="l">
              <a:buFont typeface="Courier New" panose="02070309020205020404" pitchFamily="49" charset="0"/>
              <a:buChar char="o"/>
            </a:pPr>
            <a:r>
              <a:rPr lang="en-US" sz="1800" dirty="0">
                <a:effectLst/>
                <a:latin typeface="+mj-lt"/>
                <a:ea typeface="MS Mincho" panose="02020609040205080304" pitchFamily="49" charset="-128"/>
              </a:rPr>
              <a:t>Integrate thumbprint and facial recognition modules.</a:t>
            </a:r>
          </a:p>
          <a:p>
            <a:pPr marL="742950" lvl="1" indent="-285750" algn="l">
              <a:buFont typeface="Courier New" panose="02070309020205020404" pitchFamily="49" charset="0"/>
              <a:buChar char="o"/>
            </a:pPr>
            <a:r>
              <a:rPr lang="en-US" sz="1800" dirty="0">
                <a:effectLst/>
                <a:latin typeface="+mj-lt"/>
                <a:ea typeface="MS Mincho" panose="02020609040205080304" pitchFamily="49" charset="-128"/>
              </a:rPr>
              <a:t>Ensure fallback capability for enhanced security.</a:t>
            </a:r>
          </a:p>
          <a:p>
            <a:pPr marL="742950" lvl="1" indent="-285750" algn="l">
              <a:buFont typeface="Courier New" panose="02070309020205020404" pitchFamily="49" charset="0"/>
              <a:buChar char="o"/>
            </a:pPr>
            <a:endParaRPr lang="en-US" b="0" dirty="0">
              <a:effectLst/>
            </a:endParaRPr>
          </a:p>
          <a:p>
            <a:pPr algn="l"/>
            <a:r>
              <a:rPr lang="en-US" b="1" dirty="0"/>
              <a:t>Scope</a:t>
            </a:r>
            <a:r>
              <a:rPr lang="en-US" b="0" dirty="0">
                <a:effectLst/>
              </a:rPr>
              <a:t>:</a:t>
            </a:r>
          </a:p>
          <a:p>
            <a:pPr marL="742950" lvl="1" indent="-285750" algn="l">
              <a:buFont typeface="Courier New" panose="02070309020205020404" pitchFamily="49" charset="0"/>
              <a:buChar char="o"/>
            </a:pPr>
            <a:r>
              <a:rPr lang="en-US" dirty="0">
                <a:latin typeface="+mj-lt"/>
                <a:ea typeface="MS Mincho" panose="02020609040205080304" pitchFamily="49" charset="-128"/>
              </a:rPr>
              <a:t>Focus on r</a:t>
            </a:r>
            <a:r>
              <a:rPr lang="en-US" sz="1800" dirty="0">
                <a:effectLst/>
                <a:latin typeface="+mj-lt"/>
                <a:ea typeface="MS Mincho" panose="02020609040205080304" pitchFamily="49" charset="-128"/>
              </a:rPr>
              <a:t>eal-time face and thumbprint capture, identity matching, and user interface.</a:t>
            </a:r>
            <a:endParaRPr lang="en-US" b="0" dirty="0">
              <a:effectLst/>
              <a:latin typeface="+mj-lt"/>
            </a:endParaRPr>
          </a:p>
          <a:p>
            <a:pPr marL="742950" lvl="1" indent="-285750" algn="l">
              <a:buFont typeface="Courier New" panose="02070309020205020404" pitchFamily="49" charset="0"/>
              <a:buChar char="o"/>
            </a:pPr>
            <a:r>
              <a:rPr lang="en-US" sz="1800" dirty="0">
                <a:effectLst/>
                <a:latin typeface="+mj-lt"/>
                <a:ea typeface="MS Mincho" panose="02020609040205080304" pitchFamily="49" charset="-128"/>
              </a:rPr>
              <a:t>Limited to voice recognition.</a:t>
            </a:r>
            <a:endParaRPr lang="en-US" b="0" dirty="0">
              <a:effectLst/>
              <a:latin typeface="+mj-lt"/>
            </a:endParaRPr>
          </a:p>
          <a:p>
            <a:pPr lvl="1" algn="l"/>
            <a:endParaRPr lang="en-US" b="0" dirty="0">
              <a:effectLst/>
            </a:endParaRPr>
          </a:p>
          <a:p>
            <a:r>
              <a:rPr lang="en-US" dirty="0"/>
              <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063" y="392699"/>
            <a:ext cx="731123" cy="691822"/>
          </a:xfrm>
          <a:prstGeom prst="ellipse">
            <a:avLst/>
          </a:prstGeom>
        </p:spPr>
      </p:pic>
    </p:spTree>
    <p:extLst>
      <p:ext uri="{BB962C8B-B14F-4D97-AF65-F5344CB8AC3E}">
        <p14:creationId xmlns:p14="http://schemas.microsoft.com/office/powerpoint/2010/main" val="1000678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AND APPROACH</a:t>
            </a:r>
          </a:p>
        </p:txBody>
      </p:sp>
      <p:sp>
        <p:nvSpPr>
          <p:cNvPr id="3" name="Rectangle 2"/>
          <p:cNvSpPr/>
          <p:nvPr/>
        </p:nvSpPr>
        <p:spPr>
          <a:xfrm>
            <a:off x="944715" y="2632352"/>
            <a:ext cx="10805373" cy="3660617"/>
          </a:xfrm>
          <a:prstGeom prst="rect">
            <a:avLst/>
          </a:prstGeom>
        </p:spPr>
        <p:txBody>
          <a:bodyPr wrap="square">
            <a:spAutoFit/>
          </a:bodyPr>
          <a:lstStyle/>
          <a:p>
            <a:pPr marR="0">
              <a:lnSpc>
                <a:spcPct val="115000"/>
              </a:lnSpc>
              <a:spcBef>
                <a:spcPts val="0"/>
              </a:spcBef>
              <a:spcAft>
                <a:spcPts val="1000"/>
              </a:spcAft>
            </a:pPr>
            <a:r>
              <a:rPr lang="en-US" sz="1800" b="1" dirty="0">
                <a:effectLst/>
                <a:latin typeface="+mj-lt"/>
                <a:ea typeface="MS Mincho" panose="02020609040205080304" pitchFamily="49" charset="-128"/>
                <a:cs typeface="Times New Roman" panose="02020603050405020304" pitchFamily="18" charset="0"/>
              </a:rPr>
              <a:t>Programming Language: </a:t>
            </a:r>
            <a:r>
              <a:rPr lang="en-US" sz="1800" dirty="0">
                <a:effectLst/>
                <a:latin typeface="+mj-lt"/>
                <a:ea typeface="MS Mincho" panose="02020609040205080304" pitchFamily="49" charset="-128"/>
                <a:cs typeface="Times New Roman" panose="02020603050405020304" pitchFamily="18" charset="0"/>
              </a:rPr>
              <a:t>Python</a:t>
            </a:r>
            <a:br>
              <a:rPr lang="en-US" sz="1800" dirty="0">
                <a:effectLst/>
                <a:latin typeface="+mj-lt"/>
                <a:ea typeface="MS Mincho" panose="02020609040205080304" pitchFamily="49" charset="-128"/>
                <a:cs typeface="Times New Roman" panose="02020603050405020304" pitchFamily="18" charset="0"/>
              </a:rPr>
            </a:br>
            <a:r>
              <a:rPr lang="en-US" sz="1800" dirty="0">
                <a:effectLst/>
                <a:latin typeface="+mj-lt"/>
                <a:ea typeface="MS Mincho" panose="02020609040205080304" pitchFamily="49" charset="-128"/>
                <a:cs typeface="Times New Roman" panose="02020603050405020304" pitchFamily="18" charset="0"/>
              </a:rPr>
              <a:t>- Tools: OpenCV (for facial detection), SQLite (local DB), Fingerprint SDK, or USB scanner</a:t>
            </a:r>
            <a:br>
              <a:rPr lang="en-US" sz="1800" dirty="0">
                <a:effectLst/>
                <a:latin typeface="+mj-lt"/>
                <a:ea typeface="MS Mincho" panose="02020609040205080304" pitchFamily="49" charset="-128"/>
                <a:cs typeface="Times New Roman" panose="02020603050405020304" pitchFamily="18" charset="0"/>
              </a:rPr>
            </a:br>
            <a:r>
              <a:rPr lang="en-US" sz="1800" dirty="0">
                <a:effectLst/>
                <a:latin typeface="+mj-lt"/>
                <a:ea typeface="MS Mincho" panose="02020609040205080304" pitchFamily="49" charset="-128"/>
                <a:cs typeface="Times New Roman" panose="02020603050405020304" pitchFamily="18" charset="0"/>
              </a:rPr>
              <a:t/>
            </a:r>
            <a:br>
              <a:rPr lang="en-US" sz="1800" dirty="0">
                <a:effectLst/>
                <a:latin typeface="+mj-lt"/>
                <a:ea typeface="MS Mincho" panose="02020609040205080304" pitchFamily="49" charset="-128"/>
                <a:cs typeface="Times New Roman" panose="02020603050405020304" pitchFamily="18" charset="0"/>
              </a:rPr>
            </a:br>
            <a:r>
              <a:rPr lang="en-US" sz="1800" b="1" dirty="0">
                <a:effectLst/>
                <a:latin typeface="+mj-lt"/>
                <a:ea typeface="MS Mincho" panose="02020609040205080304" pitchFamily="49" charset="-128"/>
                <a:cs typeface="Times New Roman" panose="02020603050405020304" pitchFamily="18" charset="0"/>
              </a:rPr>
              <a:t>Approach:</a:t>
            </a:r>
            <a:r>
              <a:rPr lang="en-US" sz="1800" dirty="0">
                <a:effectLst/>
                <a:latin typeface="+mj-lt"/>
                <a:ea typeface="MS Mincho" panose="02020609040205080304" pitchFamily="49" charset="-128"/>
                <a:cs typeface="Times New Roman" panose="02020603050405020304" pitchFamily="18" charset="0"/>
              </a:rPr>
              <a:t/>
            </a:r>
            <a:br>
              <a:rPr lang="en-US" sz="1800" dirty="0">
                <a:effectLst/>
                <a:latin typeface="+mj-lt"/>
                <a:ea typeface="MS Mincho" panose="02020609040205080304" pitchFamily="49" charset="-128"/>
                <a:cs typeface="Times New Roman" panose="02020603050405020304" pitchFamily="18" charset="0"/>
              </a:rPr>
            </a:br>
            <a:r>
              <a:rPr lang="en-US" sz="1800" dirty="0">
                <a:effectLst/>
                <a:latin typeface="+mj-lt"/>
                <a:ea typeface="MS Mincho" panose="02020609040205080304" pitchFamily="49" charset="-128"/>
                <a:cs typeface="Times New Roman" panose="02020603050405020304" pitchFamily="18" charset="0"/>
              </a:rPr>
              <a:t>1. Capture face and thumbprint data</a:t>
            </a:r>
            <a:br>
              <a:rPr lang="en-US" sz="1800" dirty="0">
                <a:effectLst/>
                <a:latin typeface="+mj-lt"/>
                <a:ea typeface="MS Mincho" panose="02020609040205080304" pitchFamily="49" charset="-128"/>
                <a:cs typeface="Times New Roman" panose="02020603050405020304" pitchFamily="18" charset="0"/>
              </a:rPr>
            </a:br>
            <a:r>
              <a:rPr lang="en-US" sz="1800" dirty="0">
                <a:effectLst/>
                <a:latin typeface="+mj-lt"/>
                <a:ea typeface="MS Mincho" panose="02020609040205080304" pitchFamily="49" charset="-128"/>
                <a:cs typeface="Times New Roman" panose="02020603050405020304" pitchFamily="18" charset="0"/>
              </a:rPr>
              <a:t>2. Extract unique features from both inputs</a:t>
            </a:r>
            <a:br>
              <a:rPr lang="en-US" sz="1800" dirty="0">
                <a:effectLst/>
                <a:latin typeface="+mj-lt"/>
                <a:ea typeface="MS Mincho" panose="02020609040205080304" pitchFamily="49" charset="-128"/>
                <a:cs typeface="Times New Roman" panose="02020603050405020304" pitchFamily="18" charset="0"/>
              </a:rPr>
            </a:br>
            <a:r>
              <a:rPr lang="en-US" sz="1800" dirty="0">
                <a:effectLst/>
                <a:latin typeface="+mj-lt"/>
                <a:ea typeface="MS Mincho" panose="02020609040205080304" pitchFamily="49" charset="-128"/>
                <a:cs typeface="Times New Roman" panose="02020603050405020304" pitchFamily="18" charset="0"/>
              </a:rPr>
              <a:t>3. Match against stored biometric templates</a:t>
            </a:r>
            <a:br>
              <a:rPr lang="en-US" sz="1800" dirty="0">
                <a:effectLst/>
                <a:latin typeface="+mj-lt"/>
                <a:ea typeface="MS Mincho" panose="02020609040205080304" pitchFamily="49" charset="-128"/>
                <a:cs typeface="Times New Roman" panose="02020603050405020304" pitchFamily="18" charset="0"/>
              </a:rPr>
            </a:br>
            <a:r>
              <a:rPr lang="en-US" sz="1800" dirty="0">
                <a:effectLst/>
                <a:latin typeface="+mj-lt"/>
                <a:ea typeface="MS Mincho" panose="02020609040205080304" pitchFamily="49" charset="-128"/>
                <a:cs typeface="Times New Roman" panose="02020603050405020304" pitchFamily="18" charset="0"/>
              </a:rPr>
              <a:t>4. Grant or deny access based on dual verification</a:t>
            </a:r>
            <a:endParaRPr lang="en-US" sz="1600" dirty="0">
              <a:effectLst/>
              <a:latin typeface="+mj-lt"/>
              <a:ea typeface="MS Mincho" panose="02020609040205080304" pitchFamily="49" charset="-128"/>
              <a:cs typeface="Times New Roman" panose="02020603050405020304" pitchFamily="18" charset="0"/>
            </a:endParaRPr>
          </a:p>
          <a:p>
            <a:pPr marR="0">
              <a:lnSpc>
                <a:spcPct val="115000"/>
              </a:lnSpc>
              <a:spcBef>
                <a:spcPts val="0"/>
              </a:spcBef>
              <a:spcAft>
                <a:spcPts val="1000"/>
              </a:spcAft>
            </a:pPr>
            <a:r>
              <a:rPr lang="en-US" sz="1600" b="0" i="0" dirty="0">
                <a:effectLst/>
                <a:latin typeface="+mj-lt"/>
              </a:rPr>
              <a:t>     Capture → 2. Preprocess → 3. Feature Extraction (CNN/Minutiae) → 4. Matching → 5. Decision</a:t>
            </a:r>
            <a:r>
              <a:rPr lang="en-US" sz="1800" dirty="0">
                <a:effectLst/>
                <a:latin typeface="+mj-lt"/>
                <a:ea typeface="MS Mincho" panose="02020609040205080304" pitchFamily="49" charset="-128"/>
                <a:cs typeface="Times New Roman" panose="02020603050405020304" pitchFamily="18" charset="0"/>
              </a:rPr>
              <a:t/>
            </a:r>
            <a:br>
              <a:rPr lang="en-US" sz="1800" dirty="0">
                <a:effectLst/>
                <a:latin typeface="+mj-lt"/>
                <a:ea typeface="MS Mincho" panose="02020609040205080304" pitchFamily="49" charset="-128"/>
                <a:cs typeface="Times New Roman" panose="02020603050405020304" pitchFamily="18" charset="0"/>
              </a:rPr>
            </a:br>
            <a:r>
              <a:rPr lang="en-US" sz="1800" dirty="0">
                <a:effectLst/>
                <a:latin typeface="+mj-lt"/>
                <a:ea typeface="MS Mincho" panose="02020609040205080304" pitchFamily="49" charset="-128"/>
                <a:cs typeface="Times New Roman" panose="02020603050405020304" pitchFamily="18" charset="0"/>
              </a:rPr>
              <a:t/>
            </a:r>
            <a:br>
              <a:rPr lang="en-US" sz="1800" dirty="0">
                <a:effectLst/>
                <a:latin typeface="+mj-lt"/>
                <a:ea typeface="MS Mincho" panose="02020609040205080304" pitchFamily="49" charset="-128"/>
                <a:cs typeface="Times New Roman" panose="02020603050405020304" pitchFamily="18" charset="0"/>
              </a:rPr>
            </a:br>
            <a:r>
              <a:rPr lang="en-US" sz="1800" b="1" dirty="0">
                <a:effectLst/>
                <a:latin typeface="+mj-lt"/>
                <a:ea typeface="MS Mincho" panose="02020609040205080304" pitchFamily="49" charset="-128"/>
                <a:cs typeface="Times New Roman" panose="02020603050405020304" pitchFamily="18" charset="0"/>
              </a:rPr>
              <a:t>Innovation</a:t>
            </a:r>
            <a:r>
              <a:rPr lang="en-US" sz="1800" dirty="0">
                <a:effectLst/>
                <a:latin typeface="+mj-lt"/>
                <a:ea typeface="MS Mincho" panose="02020609040205080304" pitchFamily="49" charset="-128"/>
                <a:cs typeface="Times New Roman" panose="02020603050405020304" pitchFamily="18" charset="0"/>
              </a:rPr>
              <a:t>: Use of fallback logic — if one modality fails, the other proceeds.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063" y="392699"/>
            <a:ext cx="731123" cy="691822"/>
          </a:xfrm>
          <a:prstGeom prst="ellipse">
            <a:avLst/>
          </a:prstGeom>
        </p:spPr>
      </p:pic>
    </p:spTree>
    <p:extLst>
      <p:ext uri="{BB962C8B-B14F-4D97-AF65-F5344CB8AC3E}">
        <p14:creationId xmlns:p14="http://schemas.microsoft.com/office/powerpoint/2010/main" val="6550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30638" y="2322786"/>
            <a:ext cx="4840644" cy="3871296"/>
          </a:xfrm>
          <a:prstGeom prst="rect">
            <a:avLst/>
          </a:prstGeom>
        </p:spPr>
      </p:pic>
      <p:sp>
        <p:nvSpPr>
          <p:cNvPr id="2" name="Title 1"/>
          <p:cNvSpPr>
            <a:spLocks noGrp="1"/>
          </p:cNvSpPr>
          <p:nvPr>
            <p:ph type="title"/>
          </p:nvPr>
        </p:nvSpPr>
        <p:spPr/>
        <p:txBody>
          <a:bodyPr/>
          <a:lstStyle/>
          <a:p>
            <a:r>
              <a:rPr lang="en-US" dirty="0"/>
              <a:t>PROJECT TIMELINE</a:t>
            </a:r>
          </a:p>
        </p:txBody>
      </p:sp>
      <p:sp>
        <p:nvSpPr>
          <p:cNvPr id="3" name="Rectangle 2"/>
          <p:cNvSpPr/>
          <p:nvPr/>
        </p:nvSpPr>
        <p:spPr>
          <a:xfrm>
            <a:off x="325821" y="2322786"/>
            <a:ext cx="11424267" cy="4324261"/>
          </a:xfrm>
          <a:prstGeom prst="rect">
            <a:avLst/>
          </a:prstGeom>
        </p:spPr>
        <p:txBody>
          <a:bodyPr wrap="square">
            <a:spAutoFit/>
          </a:bodyPr>
          <a:lstStyle/>
          <a:p>
            <a:pPr marL="0" marR="0" algn="just">
              <a:spcBef>
                <a:spcPts val="0"/>
              </a:spcBef>
              <a:spcAft>
                <a:spcPts val="1000"/>
              </a:spcAft>
            </a:pPr>
            <a:r>
              <a:rPr lang="en-US" sz="2000" b="1" dirty="0">
                <a:effectLst/>
                <a:latin typeface="+mj-lt"/>
                <a:ea typeface="MS Mincho" panose="02020609040205080304" pitchFamily="49" charset="-128"/>
                <a:cs typeface="Times New Roman" panose="02020603050405020304" pitchFamily="18" charset="0"/>
              </a:rPr>
              <a:t>Week 1–2</a:t>
            </a:r>
            <a:endParaRPr lang="en-US" sz="2000" dirty="0">
              <a:latin typeface="+mj-lt"/>
              <a:ea typeface="MS Mincho" panose="02020609040205080304" pitchFamily="49" charset="-128"/>
              <a:cs typeface="Times New Roman" panose="02020603050405020304" pitchFamily="18" charset="0"/>
            </a:endParaRPr>
          </a:p>
          <a:p>
            <a:pPr marL="285750" marR="0" indent="-285750" algn="just">
              <a:spcBef>
                <a:spcPts val="0"/>
              </a:spcBef>
              <a:spcAft>
                <a:spcPts val="1000"/>
              </a:spcAft>
              <a:buFont typeface="Arial" panose="020B0604020202020204" pitchFamily="34" charset="0"/>
              <a:buChar char="•"/>
            </a:pPr>
            <a:r>
              <a:rPr lang="en-US" sz="2000" dirty="0">
                <a:effectLst/>
                <a:latin typeface="+mj-lt"/>
                <a:ea typeface="MS Mincho" panose="02020609040205080304" pitchFamily="49" charset="-128"/>
                <a:cs typeface="Times New Roman" panose="02020603050405020304" pitchFamily="18" charset="0"/>
              </a:rPr>
              <a:t>Research and Requirement Gathering</a:t>
            </a:r>
            <a:endParaRPr lang="en-US" sz="2000" dirty="0">
              <a:latin typeface="+mj-lt"/>
              <a:ea typeface="MS Mincho" panose="02020609040205080304" pitchFamily="49" charset="-128"/>
              <a:cs typeface="Times New Roman" panose="02020603050405020304" pitchFamily="18" charset="0"/>
            </a:endParaRPr>
          </a:p>
          <a:p>
            <a:pPr marL="285750" marR="0" indent="-285750" algn="just">
              <a:spcBef>
                <a:spcPts val="0"/>
              </a:spcBef>
              <a:spcAft>
                <a:spcPts val="1000"/>
              </a:spcAft>
              <a:buFont typeface="Arial" panose="020B0604020202020204" pitchFamily="34" charset="0"/>
              <a:buChar char="•"/>
            </a:pPr>
            <a:r>
              <a:rPr lang="en-US" sz="2000" dirty="0">
                <a:effectLst/>
                <a:latin typeface="+mj-lt"/>
                <a:ea typeface="MS Mincho" panose="02020609040205080304" pitchFamily="49" charset="-128"/>
                <a:cs typeface="Times New Roman" panose="02020603050405020304" pitchFamily="18" charset="0"/>
              </a:rPr>
              <a:t>Design Phase and Tool Selection</a:t>
            </a:r>
          </a:p>
          <a:p>
            <a:pPr marR="0" algn="just">
              <a:spcBef>
                <a:spcPts val="0"/>
              </a:spcBef>
              <a:spcAft>
                <a:spcPts val="1000"/>
              </a:spcAft>
            </a:pPr>
            <a:r>
              <a:rPr lang="en-US" sz="2000" b="1" dirty="0">
                <a:ea typeface="MS Mincho" panose="02020609040205080304" pitchFamily="49" charset="-128"/>
                <a:cs typeface="Times New Roman" panose="02020603050405020304" pitchFamily="18" charset="0"/>
              </a:rPr>
              <a:t>Week 3-6</a:t>
            </a:r>
            <a:endParaRPr lang="en-US" sz="2000" dirty="0">
              <a:ea typeface="MS Mincho" panose="02020609040205080304" pitchFamily="49" charset="-128"/>
              <a:cs typeface="Times New Roman" panose="02020603050405020304" pitchFamily="18" charset="0"/>
            </a:endParaRPr>
          </a:p>
          <a:p>
            <a:pPr marL="285750" marR="0" indent="-285750" algn="just">
              <a:spcBef>
                <a:spcPts val="0"/>
              </a:spcBef>
              <a:spcAft>
                <a:spcPts val="1000"/>
              </a:spcAft>
              <a:buFont typeface="Arial" panose="020B0604020202020204" pitchFamily="34" charset="0"/>
              <a:buChar char="•"/>
            </a:pPr>
            <a:r>
              <a:rPr lang="en-US" sz="2000" dirty="0">
                <a:effectLst/>
                <a:latin typeface="+mj-lt"/>
                <a:ea typeface="MS Mincho" panose="02020609040205080304" pitchFamily="49" charset="-128"/>
                <a:cs typeface="Times New Roman" panose="02020603050405020304" pitchFamily="18" charset="0"/>
              </a:rPr>
              <a:t>Face Recognition Module Development</a:t>
            </a:r>
            <a:endParaRPr lang="en-US" sz="2000" dirty="0">
              <a:latin typeface="+mj-lt"/>
              <a:ea typeface="MS Mincho" panose="02020609040205080304" pitchFamily="49" charset="-128"/>
              <a:cs typeface="Times New Roman" panose="02020603050405020304" pitchFamily="18" charset="0"/>
            </a:endParaRPr>
          </a:p>
          <a:p>
            <a:pPr marL="285750" marR="0" indent="-285750" algn="just">
              <a:spcBef>
                <a:spcPts val="0"/>
              </a:spcBef>
              <a:spcAft>
                <a:spcPts val="1000"/>
              </a:spcAft>
              <a:buFont typeface="Arial" panose="020B0604020202020204" pitchFamily="34" charset="0"/>
              <a:buChar char="•"/>
            </a:pPr>
            <a:r>
              <a:rPr lang="en-US" sz="2000" dirty="0">
                <a:effectLst/>
                <a:latin typeface="+mj-lt"/>
                <a:ea typeface="MS Mincho" panose="02020609040205080304" pitchFamily="49" charset="-128"/>
                <a:cs typeface="Times New Roman" panose="02020603050405020304" pitchFamily="18" charset="0"/>
              </a:rPr>
              <a:t>Fingerprint Module Integration</a:t>
            </a:r>
          </a:p>
          <a:p>
            <a:pPr marL="285750" marR="0" indent="-285750" algn="just">
              <a:spcBef>
                <a:spcPts val="0"/>
              </a:spcBef>
              <a:spcAft>
                <a:spcPts val="1000"/>
              </a:spcAft>
              <a:buFont typeface="Arial" panose="020B0604020202020204" pitchFamily="34" charset="0"/>
              <a:buChar char="•"/>
            </a:pPr>
            <a:r>
              <a:rPr lang="en-US" sz="2000" dirty="0">
                <a:effectLst/>
                <a:latin typeface="+mj-lt"/>
                <a:ea typeface="MS Mincho" panose="02020609040205080304" pitchFamily="49" charset="-128"/>
                <a:cs typeface="Times New Roman" panose="02020603050405020304" pitchFamily="18" charset="0"/>
              </a:rPr>
              <a:t>Multimodal Logic &amp; Integration</a:t>
            </a:r>
            <a:endParaRPr lang="en-US" sz="2000" b="1" dirty="0">
              <a:latin typeface="+mj-lt"/>
              <a:ea typeface="MS Mincho" panose="02020609040205080304" pitchFamily="49" charset="-128"/>
              <a:cs typeface="Times New Roman" panose="02020603050405020304" pitchFamily="18" charset="0"/>
            </a:endParaRPr>
          </a:p>
          <a:p>
            <a:pPr algn="just">
              <a:spcAft>
                <a:spcPts val="1000"/>
              </a:spcAft>
            </a:pPr>
            <a:r>
              <a:rPr lang="en-US" sz="2000" b="1" dirty="0">
                <a:effectLst/>
                <a:latin typeface="+mj-lt"/>
                <a:ea typeface="MS Mincho" panose="02020609040205080304" pitchFamily="49" charset="-128"/>
                <a:cs typeface="Times New Roman" panose="02020603050405020304" pitchFamily="18" charset="0"/>
              </a:rPr>
              <a:t>W</a:t>
            </a:r>
            <a:r>
              <a:rPr lang="en-US" sz="2000" b="1" dirty="0">
                <a:ea typeface="MS Mincho" panose="02020609040205080304" pitchFamily="49" charset="-128"/>
                <a:cs typeface="Times New Roman" panose="02020603050405020304" pitchFamily="18" charset="0"/>
              </a:rPr>
              <a:t>eek 7-9</a:t>
            </a:r>
            <a:endParaRPr lang="en-US" sz="2000" dirty="0">
              <a:ea typeface="MS Mincho" panose="02020609040205080304" pitchFamily="49" charset="-128"/>
              <a:cs typeface="Times New Roman" panose="02020603050405020304" pitchFamily="18" charset="0"/>
            </a:endParaRPr>
          </a:p>
          <a:p>
            <a:pPr marL="285750" marR="0" indent="-285750" algn="just">
              <a:spcBef>
                <a:spcPts val="0"/>
              </a:spcBef>
              <a:spcAft>
                <a:spcPts val="1000"/>
              </a:spcAft>
              <a:buFont typeface="Arial" panose="020B0604020202020204" pitchFamily="34" charset="0"/>
              <a:buChar char="•"/>
            </a:pPr>
            <a:r>
              <a:rPr lang="en-US" sz="2000" dirty="0">
                <a:effectLst/>
                <a:latin typeface="+mj-lt"/>
                <a:ea typeface="MS Mincho" panose="02020609040205080304" pitchFamily="49" charset="-128"/>
                <a:cs typeface="Times New Roman" panose="02020603050405020304" pitchFamily="18" charset="0"/>
              </a:rPr>
              <a:t>Testing and Optimization</a:t>
            </a:r>
          </a:p>
          <a:p>
            <a:pPr marL="285750" marR="0" indent="-285750" algn="just">
              <a:spcBef>
                <a:spcPts val="0"/>
              </a:spcBef>
              <a:spcAft>
                <a:spcPts val="1000"/>
              </a:spcAft>
              <a:buFont typeface="Arial" panose="020B0604020202020204" pitchFamily="34" charset="0"/>
              <a:buChar char="•"/>
            </a:pPr>
            <a:r>
              <a:rPr lang="en-US" sz="2000" dirty="0">
                <a:effectLst/>
                <a:latin typeface="+mj-lt"/>
                <a:ea typeface="MS Mincho" panose="02020609040205080304" pitchFamily="49" charset="-128"/>
                <a:cs typeface="Times New Roman" panose="02020603050405020304" pitchFamily="18" charset="0"/>
              </a:rPr>
              <a:t>Documentation, Reporting and Finalization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3063" y="392699"/>
            <a:ext cx="731123" cy="691822"/>
          </a:xfrm>
          <a:prstGeom prst="ellipse">
            <a:avLst/>
          </a:prstGeom>
        </p:spPr>
      </p:pic>
    </p:spTree>
    <p:extLst>
      <p:ext uri="{BB962C8B-B14F-4D97-AF65-F5344CB8AC3E}">
        <p14:creationId xmlns:p14="http://schemas.microsoft.com/office/powerpoint/2010/main" val="1993452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TM04033937[[fn=Vapor Trail]]</Template>
  <TotalTime>1495</TotalTime>
  <Words>515</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MS Gothic</vt:lpstr>
      <vt:lpstr>Arial</vt:lpstr>
      <vt:lpstr>Arial Rounded MT Bold</vt:lpstr>
      <vt:lpstr>Calibri</vt:lpstr>
      <vt:lpstr>Century Gothic</vt:lpstr>
      <vt:lpstr>Courier New</vt:lpstr>
      <vt:lpstr>DeepSeek-CJK-patch</vt:lpstr>
      <vt:lpstr>MS Mincho</vt:lpstr>
      <vt:lpstr>Times New Roman</vt:lpstr>
      <vt:lpstr>Wingdings</vt:lpstr>
      <vt:lpstr>Wingdings 3</vt:lpstr>
      <vt:lpstr>Ion Boardroom</vt:lpstr>
      <vt:lpstr>MULTIMODAL BIOMETRIC IDENTIFICATION SYSTEM USING THUMBPRINT AND FACIAL RECOGNITION  </vt:lpstr>
      <vt:lpstr>TABLE OF CONTENTS</vt:lpstr>
      <vt:lpstr>INTRODUCTION</vt:lpstr>
      <vt:lpstr>MULTIMODAL BIOMETRIC IDENTIFICATION SYSTEM (FACE  + THUMBPRINT) </vt:lpstr>
      <vt:lpstr>LITERATURE REVIEW</vt:lpstr>
      <vt:lpstr>PROBLEM STATEMENT</vt:lpstr>
      <vt:lpstr>AIM AND OBJECTIVES</vt:lpstr>
      <vt:lpstr>METHODOLOGY AND APPROACH</vt:lpstr>
      <vt:lpstr>PROJECT TIMELINE</vt:lpstr>
      <vt:lpstr>RISK ASSESSMENT AND MITIGATION</vt:lpstr>
      <vt:lpstr>EXPECTED OUTCOME AND BENEFITS</vt:lpstr>
      <vt:lpstr>CONCLUSION</vt:lpstr>
      <vt:lpstr>PowerPoint Presentation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Welcome</cp:lastModifiedBy>
  <cp:revision>152</cp:revision>
  <dcterms:created xsi:type="dcterms:W3CDTF">2024-11-29T20:44:33Z</dcterms:created>
  <dcterms:modified xsi:type="dcterms:W3CDTF">2025-08-14T00:09:00Z</dcterms:modified>
</cp:coreProperties>
</file>