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9"/>
  </p:notesMasterIdLst>
  <p:sldIdLst>
    <p:sldId id="256" r:id="rId3"/>
    <p:sldId id="260" r:id="rId4"/>
    <p:sldId id="619" r:id="rId5"/>
    <p:sldId id="261" r:id="rId6"/>
    <p:sldId id="262" r:id="rId7"/>
    <p:sldId id="263" r:id="rId8"/>
    <p:sldId id="324" r:id="rId9"/>
    <p:sldId id="498" r:id="rId10"/>
    <p:sldId id="500" r:id="rId11"/>
    <p:sldId id="499" r:id="rId12"/>
    <p:sldId id="558" r:id="rId13"/>
    <p:sldId id="264" r:id="rId14"/>
    <p:sldId id="265" r:id="rId15"/>
    <p:sldId id="266" r:id="rId16"/>
    <p:sldId id="267" r:id="rId17"/>
    <p:sldId id="269" r:id="rId18"/>
    <p:sldId id="268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0" r:id="rId28"/>
    <p:sldId id="281" r:id="rId29"/>
    <p:sldId id="282" r:id="rId30"/>
    <p:sldId id="283" r:id="rId31"/>
    <p:sldId id="293" r:id="rId32"/>
    <p:sldId id="378" r:id="rId33"/>
    <p:sldId id="445" r:id="rId34"/>
    <p:sldId id="294" r:id="rId35"/>
    <p:sldId id="374" r:id="rId36"/>
    <p:sldId id="375" r:id="rId37"/>
    <p:sldId id="413" r:id="rId38"/>
    <p:sldId id="377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481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284" r:id="rId61"/>
    <p:sldId id="285" r:id="rId62"/>
    <p:sldId id="286" r:id="rId63"/>
    <p:sldId id="287" r:id="rId64"/>
    <p:sldId id="288" r:id="rId65"/>
    <p:sldId id="289" r:id="rId66"/>
    <p:sldId id="290" r:id="rId67"/>
    <p:sldId id="291" r:id="rId68"/>
    <p:sldId id="278" r:id="rId69"/>
    <p:sldId id="615" r:id="rId70"/>
    <p:sldId id="616" r:id="rId71"/>
    <p:sldId id="617" r:id="rId72"/>
    <p:sldId id="688" r:id="rId73"/>
    <p:sldId id="690" r:id="rId74"/>
    <p:sldId id="691" r:id="rId75"/>
    <p:sldId id="692" r:id="rId76"/>
    <p:sldId id="693" r:id="rId77"/>
    <p:sldId id="694" r:id="rId78"/>
    <p:sldId id="695" r:id="rId79"/>
    <p:sldId id="696" r:id="rId80"/>
    <p:sldId id="697" r:id="rId81"/>
    <p:sldId id="618" r:id="rId82"/>
    <p:sldId id="699" r:id="rId83"/>
    <p:sldId id="701" r:id="rId84"/>
    <p:sldId id="702" r:id="rId85"/>
    <p:sldId id="704" r:id="rId86"/>
    <p:sldId id="705" r:id="rId87"/>
    <p:sldId id="703" r:id="rId88"/>
    <p:sldId id="706" r:id="rId89"/>
    <p:sldId id="708" r:id="rId90"/>
    <p:sldId id="711" r:id="rId91"/>
    <p:sldId id="712" r:id="rId92"/>
    <p:sldId id="714" r:id="rId93"/>
    <p:sldId id="715" r:id="rId94"/>
    <p:sldId id="716" r:id="rId95"/>
    <p:sldId id="717" r:id="rId96"/>
    <p:sldId id="718" r:id="rId97"/>
    <p:sldId id="719" r:id="rId98"/>
    <p:sldId id="720" r:id="rId99"/>
    <p:sldId id="700" r:id="rId100"/>
    <p:sldId id="721" r:id="rId101"/>
    <p:sldId id="724" r:id="rId102"/>
    <p:sldId id="725" r:id="rId103"/>
    <p:sldId id="722" r:id="rId104"/>
    <p:sldId id="726" r:id="rId105"/>
    <p:sldId id="728" r:id="rId106"/>
    <p:sldId id="729" r:id="rId107"/>
    <p:sldId id="730" r:id="rId108"/>
    <p:sldId id="731" r:id="rId110"/>
    <p:sldId id="727" r:id="rId111"/>
  </p:sldIdLst>
  <p:sldSz cx="12192000" cy="6858000"/>
  <p:notesSz cx="6858000" cy="9144000"/>
  <p:custDataLst>
    <p:tags r:id="rId1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p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7.xml"/><Relationship Id="rId98" Type="http://schemas.openxmlformats.org/officeDocument/2006/relationships/slide" Target="slides/slide96.xml"/><Relationship Id="rId97" Type="http://schemas.openxmlformats.org/officeDocument/2006/relationships/slide" Target="slides/slide95.xml"/><Relationship Id="rId96" Type="http://schemas.openxmlformats.org/officeDocument/2006/relationships/slide" Target="slides/slide94.xml"/><Relationship Id="rId95" Type="http://schemas.openxmlformats.org/officeDocument/2006/relationships/slide" Target="slides/slide93.xml"/><Relationship Id="rId94" Type="http://schemas.openxmlformats.org/officeDocument/2006/relationships/slide" Target="slides/slide92.xml"/><Relationship Id="rId93" Type="http://schemas.openxmlformats.org/officeDocument/2006/relationships/slide" Target="slides/slide91.xml"/><Relationship Id="rId92" Type="http://schemas.openxmlformats.org/officeDocument/2006/relationships/slide" Target="slides/slide90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6" Type="http://schemas.openxmlformats.org/officeDocument/2006/relationships/tags" Target="tags/tag49.xml"/><Relationship Id="rId115" Type="http://schemas.openxmlformats.org/officeDocument/2006/relationships/commentAuthors" Target="commentAuthors.xml"/><Relationship Id="rId114" Type="http://schemas.openxmlformats.org/officeDocument/2006/relationships/tableStyles" Target="tableStyles.xml"/><Relationship Id="rId113" Type="http://schemas.openxmlformats.org/officeDocument/2006/relationships/viewProps" Target="viewProps.xml"/><Relationship Id="rId112" Type="http://schemas.openxmlformats.org/officeDocument/2006/relationships/presProps" Target="presProps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9.xml"/><Relationship Id="rId109" Type="http://schemas.openxmlformats.org/officeDocument/2006/relationships/notesMaster" Target="notesMasters/notesMaster1.xml"/><Relationship Id="rId108" Type="http://schemas.openxmlformats.org/officeDocument/2006/relationships/slide" Target="slides/slide106.xml"/><Relationship Id="rId107" Type="http://schemas.openxmlformats.org/officeDocument/2006/relationships/slide" Target="slides/slide105.xml"/><Relationship Id="rId106" Type="http://schemas.openxmlformats.org/officeDocument/2006/relationships/slide" Target="slides/slide104.xml"/><Relationship Id="rId105" Type="http://schemas.openxmlformats.org/officeDocument/2006/relationships/slide" Target="slides/slide103.xml"/><Relationship Id="rId104" Type="http://schemas.openxmlformats.org/officeDocument/2006/relationships/slide" Target="slides/slide102.xml"/><Relationship Id="rId103" Type="http://schemas.openxmlformats.org/officeDocument/2006/relationships/slide" Target="slides/slide101.xml"/><Relationship Id="rId102" Type="http://schemas.openxmlformats.org/officeDocument/2006/relationships/slide" Target="slides/slide100.xml"/><Relationship Id="rId101" Type="http://schemas.openxmlformats.org/officeDocument/2006/relationships/slide" Target="slides/slide99.xml"/><Relationship Id="rId100" Type="http://schemas.openxmlformats.org/officeDocument/2006/relationships/slide" Target="slides/slide98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50.wmf"/><Relationship Id="rId5" Type="http://schemas.openxmlformats.org/officeDocument/2006/relationships/image" Target="../media/image49.wmf"/><Relationship Id="rId4" Type="http://schemas.openxmlformats.org/officeDocument/2006/relationships/image" Target="../media/image48.wmf"/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9.wmf"/><Relationship Id="rId8" Type="http://schemas.openxmlformats.org/officeDocument/2006/relationships/image" Target="../media/image58.wmf"/><Relationship Id="rId7" Type="http://schemas.openxmlformats.org/officeDocument/2006/relationships/image" Target="../media/image57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4" Type="http://schemas.openxmlformats.org/officeDocument/2006/relationships/image" Target="../media/image64.wmf"/><Relationship Id="rId13" Type="http://schemas.openxmlformats.org/officeDocument/2006/relationships/image" Target="../media/image63.wmf"/><Relationship Id="rId12" Type="http://schemas.openxmlformats.org/officeDocument/2006/relationships/image" Target="../media/image62.wmf"/><Relationship Id="rId11" Type="http://schemas.openxmlformats.org/officeDocument/2006/relationships/image" Target="../media/image61.wmf"/><Relationship Id="rId10" Type="http://schemas.openxmlformats.org/officeDocument/2006/relationships/image" Target="../media/image60.wmf"/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79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0.wmf"/><Relationship Id="rId1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8.wmf"/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5" Type="http://schemas.openxmlformats.org/officeDocument/2006/relationships/image" Target="../media/image95.wmf"/><Relationship Id="rId4" Type="http://schemas.openxmlformats.org/officeDocument/2006/relationships/image" Target="../media/image94.wmf"/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98.wmf"/><Relationship Id="rId3" Type="http://schemas.openxmlformats.org/officeDocument/2006/relationships/image" Target="../media/image97.wmf"/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0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9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2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2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/Relationships>
</file>

<file path=ppt/drawings/_rels/vmlDrawing2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8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3.wmf"/><Relationship Id="rId5" Type="http://schemas.openxmlformats.org/officeDocument/2006/relationships/image" Target="../media/image132.wmf"/><Relationship Id="rId4" Type="http://schemas.openxmlformats.org/officeDocument/2006/relationships/image" Target="../media/image131.wmf"/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/Relationships>
</file>

<file path=ppt/drawings/_rels/vmlDrawing29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1.wmf"/><Relationship Id="rId6" Type="http://schemas.openxmlformats.org/officeDocument/2006/relationships/image" Target="../media/image140.wmf"/><Relationship Id="rId5" Type="http://schemas.openxmlformats.org/officeDocument/2006/relationships/image" Target="../media/image139.wmf"/><Relationship Id="rId4" Type="http://schemas.openxmlformats.org/officeDocument/2006/relationships/image" Target="../media/image138.wmf"/><Relationship Id="rId3" Type="http://schemas.openxmlformats.org/officeDocument/2006/relationships/image" Target="../media/image137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8.wmf"/></Relationships>
</file>

<file path=ppt/drawings/_rels/vmlDrawing3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6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Relationship Id="rId3" Type="http://schemas.openxmlformats.org/officeDocument/2006/relationships/image" Target="../media/image152.wmf"/><Relationship Id="rId2" Type="http://schemas.openxmlformats.org/officeDocument/2006/relationships/image" Target="../media/image151.wmf"/><Relationship Id="rId1" Type="http://schemas.openxmlformats.org/officeDocument/2006/relationships/image" Target="../media/image131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5.wmf"/><Relationship Id="rId8" Type="http://schemas.openxmlformats.org/officeDocument/2006/relationships/image" Target="../media/image164.wmf"/><Relationship Id="rId7" Type="http://schemas.openxmlformats.org/officeDocument/2006/relationships/image" Target="../media/image163.wmf"/><Relationship Id="rId6" Type="http://schemas.openxmlformats.org/officeDocument/2006/relationships/image" Target="../media/image162.wmf"/><Relationship Id="rId5" Type="http://schemas.openxmlformats.org/officeDocument/2006/relationships/image" Target="../media/image161.wmf"/><Relationship Id="rId4" Type="http://schemas.openxmlformats.org/officeDocument/2006/relationships/image" Target="../media/image160.wmf"/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1" Type="http://schemas.openxmlformats.org/officeDocument/2006/relationships/image" Target="../media/image167.wmf"/><Relationship Id="rId10" Type="http://schemas.openxmlformats.org/officeDocument/2006/relationships/image" Target="../media/image166.wmf"/><Relationship Id="rId1" Type="http://schemas.openxmlformats.org/officeDocument/2006/relationships/image" Target="../media/image157.wmf"/></Relationships>
</file>

<file path=ppt/drawings/_rels/vmlDrawing34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4.wmf"/><Relationship Id="rId6" Type="http://schemas.openxmlformats.org/officeDocument/2006/relationships/image" Target="../media/image173.wmf"/><Relationship Id="rId5" Type="http://schemas.openxmlformats.org/officeDocument/2006/relationships/image" Target="../media/image172.wmf"/><Relationship Id="rId4" Type="http://schemas.openxmlformats.org/officeDocument/2006/relationships/image" Target="../media/image171.wmf"/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64.wmf"/></Relationships>
</file>

<file path=ppt/drawings/_rels/vmlDrawing3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8.wmf"/><Relationship Id="rId8" Type="http://schemas.openxmlformats.org/officeDocument/2006/relationships/image" Target="../media/image187.wmf"/><Relationship Id="rId7" Type="http://schemas.openxmlformats.org/officeDocument/2006/relationships/image" Target="../media/image186.wmf"/><Relationship Id="rId6" Type="http://schemas.openxmlformats.org/officeDocument/2006/relationships/image" Target="../media/image185.wmf"/><Relationship Id="rId5" Type="http://schemas.openxmlformats.org/officeDocument/2006/relationships/image" Target="../media/image184.wmf"/><Relationship Id="rId4" Type="http://schemas.openxmlformats.org/officeDocument/2006/relationships/image" Target="../media/image183.wmf"/><Relationship Id="rId3" Type="http://schemas.openxmlformats.org/officeDocument/2006/relationships/image" Target="../media/image182.wmf"/><Relationship Id="rId2" Type="http://schemas.openxmlformats.org/officeDocument/2006/relationships/image" Target="../media/image168.wmf"/><Relationship Id="rId1" Type="http://schemas.openxmlformats.org/officeDocument/2006/relationships/image" Target="../media/image180.wmf"/></Relationships>
</file>

<file path=ppt/drawings/_rels/vmlDrawing3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92.wmf"/><Relationship Id="rId3" Type="http://schemas.openxmlformats.org/officeDocument/2006/relationships/image" Target="../media/image191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.wmf"/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14.xml"/></Relationships>
</file>

<file path=ppt/slides/_rels/slide10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0.wmf"/><Relationship Id="rId8" Type="http://schemas.openxmlformats.org/officeDocument/2006/relationships/oleObject" Target="../embeddings/oleObject137.bin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58.wmf"/><Relationship Id="rId3" Type="http://schemas.openxmlformats.org/officeDocument/2006/relationships/oleObject" Target="../embeddings/oleObject134.bin"/><Relationship Id="rId25" Type="http://schemas.openxmlformats.org/officeDocument/2006/relationships/vmlDrawing" Target="../drawings/vmlDrawing33.v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167.wmf"/><Relationship Id="rId22" Type="http://schemas.openxmlformats.org/officeDocument/2006/relationships/oleObject" Target="../embeddings/oleObject144.bin"/><Relationship Id="rId21" Type="http://schemas.openxmlformats.org/officeDocument/2006/relationships/image" Target="../media/image166.wmf"/><Relationship Id="rId20" Type="http://schemas.openxmlformats.org/officeDocument/2006/relationships/oleObject" Target="../embeddings/oleObject143.bin"/><Relationship Id="rId2" Type="http://schemas.openxmlformats.org/officeDocument/2006/relationships/image" Target="../media/image157.wmf"/><Relationship Id="rId19" Type="http://schemas.openxmlformats.org/officeDocument/2006/relationships/image" Target="../media/image165.wmf"/><Relationship Id="rId18" Type="http://schemas.openxmlformats.org/officeDocument/2006/relationships/oleObject" Target="../embeddings/oleObject142.bin"/><Relationship Id="rId17" Type="http://schemas.openxmlformats.org/officeDocument/2006/relationships/image" Target="../media/image164.wmf"/><Relationship Id="rId16" Type="http://schemas.openxmlformats.org/officeDocument/2006/relationships/oleObject" Target="../embeddings/oleObject141.bin"/><Relationship Id="rId15" Type="http://schemas.openxmlformats.org/officeDocument/2006/relationships/image" Target="../media/image163.wmf"/><Relationship Id="rId14" Type="http://schemas.openxmlformats.org/officeDocument/2006/relationships/oleObject" Target="../embeddings/oleObject140.bin"/><Relationship Id="rId13" Type="http://schemas.openxmlformats.org/officeDocument/2006/relationships/image" Target="../media/image162.wmf"/><Relationship Id="rId12" Type="http://schemas.openxmlformats.org/officeDocument/2006/relationships/oleObject" Target="../embeddings/oleObject139.bin"/><Relationship Id="rId11" Type="http://schemas.openxmlformats.org/officeDocument/2006/relationships/image" Target="../media/image161.wmf"/><Relationship Id="rId10" Type="http://schemas.openxmlformats.org/officeDocument/2006/relationships/oleObject" Target="../embeddings/oleObject138.bin"/><Relationship Id="rId1" Type="http://schemas.openxmlformats.org/officeDocument/2006/relationships/oleObject" Target="../embeddings/oleObject133.bin"/></Relationships>
</file>

<file path=ppt/slides/_rels/slide10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9.bin"/><Relationship Id="rId8" Type="http://schemas.openxmlformats.org/officeDocument/2006/relationships/image" Target="../media/image171.wmf"/><Relationship Id="rId7" Type="http://schemas.openxmlformats.org/officeDocument/2006/relationships/oleObject" Target="../embeddings/oleObject148.bin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69.wmf"/><Relationship Id="rId3" Type="http://schemas.openxmlformats.org/officeDocument/2006/relationships/oleObject" Target="../embeddings/oleObject146.bin"/><Relationship Id="rId2" Type="http://schemas.openxmlformats.org/officeDocument/2006/relationships/image" Target="../media/image168.wmf"/><Relationship Id="rId16" Type="http://schemas.openxmlformats.org/officeDocument/2006/relationships/vmlDrawing" Target="../drawings/vmlDrawing34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74.wmf"/><Relationship Id="rId13" Type="http://schemas.openxmlformats.org/officeDocument/2006/relationships/oleObject" Target="../embeddings/oleObject151.bin"/><Relationship Id="rId12" Type="http://schemas.openxmlformats.org/officeDocument/2006/relationships/image" Target="../media/image173.wmf"/><Relationship Id="rId11" Type="http://schemas.openxmlformats.org/officeDocument/2006/relationships/oleObject" Target="../embeddings/oleObject150.bin"/><Relationship Id="rId10" Type="http://schemas.openxmlformats.org/officeDocument/2006/relationships/image" Target="../media/image172.wmf"/><Relationship Id="rId1" Type="http://schemas.openxmlformats.org/officeDocument/2006/relationships/oleObject" Target="../embeddings/oleObject145.bin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54.bin"/><Relationship Id="rId4" Type="http://schemas.openxmlformats.org/officeDocument/2006/relationships/image" Target="../media/image176.wmf"/><Relationship Id="rId3" Type="http://schemas.openxmlformats.org/officeDocument/2006/relationships/oleObject" Target="../embeddings/oleObject153.bin"/><Relationship Id="rId2" Type="http://schemas.openxmlformats.org/officeDocument/2006/relationships/image" Target="../media/image175.wmf"/><Relationship Id="rId1" Type="http://schemas.openxmlformats.org/officeDocument/2006/relationships/oleObject" Target="../embeddings/oleObject152.bin"/></Relationships>
</file>

<file path=ppt/slides/_rels/slide10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/Relationships>
</file>

<file path=ppt/slides/_rels/slide10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6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9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78.wmf"/><Relationship Id="rId3" Type="http://schemas.openxmlformats.org/officeDocument/2006/relationships/oleObject" Target="../embeddings/oleObject156.bin"/><Relationship Id="rId2" Type="http://schemas.openxmlformats.org/officeDocument/2006/relationships/image" Target="../media/image164.wmf"/><Relationship Id="rId1" Type="http://schemas.openxmlformats.org/officeDocument/2006/relationships/oleObject" Target="../embeddings/oleObject155.bin"/></Relationships>
</file>

<file path=ppt/slides/_rels/slide10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3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1.wmf"/><Relationship Id="rId3" Type="http://schemas.openxmlformats.org/officeDocument/2006/relationships/oleObject" Target="../embeddings/oleObject159.bin"/><Relationship Id="rId2" Type="http://schemas.openxmlformats.org/officeDocument/2006/relationships/image" Target="../media/image180.wmf"/><Relationship Id="rId1" Type="http://schemas.openxmlformats.org/officeDocument/2006/relationships/oleObject" Target="../embeddings/oleObject158.bin"/></Relationships>
</file>

<file path=ppt/slides/_rels/slide10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4.bin"/><Relationship Id="rId8" Type="http://schemas.openxmlformats.org/officeDocument/2006/relationships/image" Target="../media/image183.wmf"/><Relationship Id="rId7" Type="http://schemas.openxmlformats.org/officeDocument/2006/relationships/oleObject" Target="../embeddings/oleObject163.bin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62.bin"/><Relationship Id="rId4" Type="http://schemas.openxmlformats.org/officeDocument/2006/relationships/image" Target="../media/image168.wmf"/><Relationship Id="rId3" Type="http://schemas.openxmlformats.org/officeDocument/2006/relationships/oleObject" Target="../embeddings/oleObject161.bin"/><Relationship Id="rId21" Type="http://schemas.openxmlformats.org/officeDocument/2006/relationships/vmlDrawing" Target="../drawings/vmlDrawing38.vml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180.wmf"/><Relationship Id="rId19" Type="http://schemas.openxmlformats.org/officeDocument/2006/relationships/image" Target="../media/image188.wmf"/><Relationship Id="rId18" Type="http://schemas.openxmlformats.org/officeDocument/2006/relationships/oleObject" Target="../embeddings/oleObject169.bin"/><Relationship Id="rId17" Type="http://schemas.openxmlformats.org/officeDocument/2006/relationships/image" Target="../media/image187.wmf"/><Relationship Id="rId16" Type="http://schemas.openxmlformats.org/officeDocument/2006/relationships/oleObject" Target="../embeddings/oleObject168.bin"/><Relationship Id="rId15" Type="http://schemas.openxmlformats.org/officeDocument/2006/relationships/image" Target="../media/image186.wmf"/><Relationship Id="rId14" Type="http://schemas.openxmlformats.org/officeDocument/2006/relationships/oleObject" Target="../embeddings/oleObject167.bin"/><Relationship Id="rId13" Type="http://schemas.openxmlformats.org/officeDocument/2006/relationships/image" Target="../media/image185.wmf"/><Relationship Id="rId12" Type="http://schemas.openxmlformats.org/officeDocument/2006/relationships/oleObject" Target="../embeddings/oleObject166.bin"/><Relationship Id="rId11" Type="http://schemas.openxmlformats.org/officeDocument/2006/relationships/oleObject" Target="../embeddings/oleObject165.bin"/><Relationship Id="rId10" Type="http://schemas.openxmlformats.org/officeDocument/2006/relationships/image" Target="../media/image184.wmf"/><Relationship Id="rId1" Type="http://schemas.openxmlformats.org/officeDocument/2006/relationships/oleObject" Target="../embeddings/oleObject160.bin"/></Relationships>
</file>

<file path=ppt/slides/_rels/slide10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92.wmf"/><Relationship Id="rId7" Type="http://schemas.openxmlformats.org/officeDocument/2006/relationships/oleObject" Target="../embeddings/oleObject173.bin"/><Relationship Id="rId6" Type="http://schemas.openxmlformats.org/officeDocument/2006/relationships/image" Target="../media/image191.wmf"/><Relationship Id="rId5" Type="http://schemas.openxmlformats.org/officeDocument/2006/relationships/oleObject" Target="../embeddings/oleObject172.bin"/><Relationship Id="rId4" Type="http://schemas.openxmlformats.org/officeDocument/2006/relationships/image" Target="../media/image190.wmf"/><Relationship Id="rId3" Type="http://schemas.openxmlformats.org/officeDocument/2006/relationships/oleObject" Target="../embeddings/oleObject171.bin"/><Relationship Id="rId2" Type="http://schemas.openxmlformats.org/officeDocument/2006/relationships/image" Target="../media/image189.wmf"/><Relationship Id="rId10" Type="http://schemas.openxmlformats.org/officeDocument/2006/relationships/vmlDrawing" Target="../drawings/vmlDrawing39.vml"/><Relationship Id="rId1" Type="http://schemas.openxmlformats.org/officeDocument/2006/relationships/oleObject" Target="../embeddings/oleObject170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8.wmf"/><Relationship Id="rId19" Type="http://schemas.openxmlformats.org/officeDocument/2006/relationships/vmlDrawing" Target="../drawings/vmlDrawing3.v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26.png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9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17.bin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33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3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1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30.w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4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22.bin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5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23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42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41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39.wmf"/><Relationship Id="rId15" Type="http://schemas.openxmlformats.org/officeDocument/2006/relationships/vmlDrawing" Target="../drawings/vmlDrawing8.vml"/><Relationship Id="rId14" Type="http://schemas.openxmlformats.org/officeDocument/2006/relationships/slideLayout" Target="../slideLayouts/slideLayout2.xml"/><Relationship Id="rId13" Type="http://schemas.openxmlformats.org/officeDocument/2006/relationships/themeOverride" Target="../theme/themeOverride10.xml"/><Relationship Id="rId12" Type="http://schemas.openxmlformats.org/officeDocument/2006/relationships/image" Target="../media/image44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43.wmf"/><Relationship Id="rId1" Type="http://schemas.openxmlformats.org/officeDocument/2006/relationships/oleObject" Target="../embeddings/oleObject24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2.xml"/><Relationship Id="rId5" Type="http://schemas.openxmlformats.org/officeDocument/2006/relationships/themeOverride" Target="../theme/themeOverride12.xml"/><Relationship Id="rId4" Type="http://schemas.openxmlformats.org/officeDocument/2006/relationships/image" Target="../media/image46.w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30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48.w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45.wmf"/><Relationship Id="rId15" Type="http://schemas.openxmlformats.org/officeDocument/2006/relationships/vmlDrawing" Target="../drawings/vmlDrawing10.vml"/><Relationship Id="rId14" Type="http://schemas.openxmlformats.org/officeDocument/2006/relationships/slideLayout" Target="../slideLayouts/slideLayout2.xml"/><Relationship Id="rId13" Type="http://schemas.openxmlformats.org/officeDocument/2006/relationships/themeOverride" Target="../theme/themeOverride13.xml"/><Relationship Id="rId12" Type="http://schemas.openxmlformats.org/officeDocument/2006/relationships/image" Target="../media/image50.wmf"/><Relationship Id="rId11" Type="http://schemas.openxmlformats.org/officeDocument/2006/relationships/oleObject" Target="../embeddings/oleObject37.bin"/><Relationship Id="rId10" Type="http://schemas.openxmlformats.org/officeDocument/2006/relationships/image" Target="../media/image49.wmf"/><Relationship Id="rId1" Type="http://schemas.openxmlformats.org/officeDocument/2006/relationships/oleObject" Target="../embeddings/oleObject32.bin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image" Target="../media/image54.wmf"/><Relationship Id="rId7" Type="http://schemas.openxmlformats.org/officeDocument/2006/relationships/oleObject" Target="../embeddings/oleObject41.bin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2.wmf"/><Relationship Id="rId31" Type="http://schemas.openxmlformats.org/officeDocument/2006/relationships/vmlDrawing" Target="../drawings/vmlDrawing11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39.bin"/><Relationship Id="rId29" Type="http://schemas.openxmlformats.org/officeDocument/2006/relationships/themeOverride" Target="../theme/themeOverride18.xml"/><Relationship Id="rId28" Type="http://schemas.openxmlformats.org/officeDocument/2006/relationships/image" Target="../media/image64.wmf"/><Relationship Id="rId27" Type="http://schemas.openxmlformats.org/officeDocument/2006/relationships/oleObject" Target="../embeddings/oleObject51.bin"/><Relationship Id="rId26" Type="http://schemas.openxmlformats.org/officeDocument/2006/relationships/image" Target="../media/image63.wmf"/><Relationship Id="rId25" Type="http://schemas.openxmlformats.org/officeDocument/2006/relationships/oleObject" Target="../embeddings/oleObject50.bin"/><Relationship Id="rId24" Type="http://schemas.openxmlformats.org/officeDocument/2006/relationships/image" Target="../media/image62.wmf"/><Relationship Id="rId23" Type="http://schemas.openxmlformats.org/officeDocument/2006/relationships/oleObject" Target="../embeddings/oleObject49.bin"/><Relationship Id="rId22" Type="http://schemas.openxmlformats.org/officeDocument/2006/relationships/image" Target="../media/image61.wmf"/><Relationship Id="rId21" Type="http://schemas.openxmlformats.org/officeDocument/2006/relationships/oleObject" Target="../embeddings/oleObject48.bin"/><Relationship Id="rId20" Type="http://schemas.openxmlformats.org/officeDocument/2006/relationships/image" Target="../media/image60.wmf"/><Relationship Id="rId2" Type="http://schemas.openxmlformats.org/officeDocument/2006/relationships/image" Target="../media/image51.wmf"/><Relationship Id="rId19" Type="http://schemas.openxmlformats.org/officeDocument/2006/relationships/oleObject" Target="../embeddings/oleObject47.bin"/><Relationship Id="rId18" Type="http://schemas.openxmlformats.org/officeDocument/2006/relationships/image" Target="../media/image59.wmf"/><Relationship Id="rId17" Type="http://schemas.openxmlformats.org/officeDocument/2006/relationships/oleObject" Target="../embeddings/oleObject46.bin"/><Relationship Id="rId16" Type="http://schemas.openxmlformats.org/officeDocument/2006/relationships/image" Target="../media/image58.wmf"/><Relationship Id="rId15" Type="http://schemas.openxmlformats.org/officeDocument/2006/relationships/oleObject" Target="../embeddings/oleObject45.bin"/><Relationship Id="rId14" Type="http://schemas.openxmlformats.org/officeDocument/2006/relationships/image" Target="../media/image57.wmf"/><Relationship Id="rId13" Type="http://schemas.openxmlformats.org/officeDocument/2006/relationships/oleObject" Target="../embeddings/oleObject44.bin"/><Relationship Id="rId12" Type="http://schemas.openxmlformats.org/officeDocument/2006/relationships/image" Target="../media/image56.wmf"/><Relationship Id="rId11" Type="http://schemas.openxmlformats.org/officeDocument/2006/relationships/oleObject" Target="../embeddings/oleObject43.bin"/><Relationship Id="rId10" Type="http://schemas.openxmlformats.org/officeDocument/2006/relationships/image" Target="../media/image55.wmf"/><Relationship Id="rId1" Type="http://schemas.openxmlformats.org/officeDocument/2006/relationships/oleObject" Target="../embeddings/oleObject38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2.vml"/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19.x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65.wmf"/><Relationship Id="rId1" Type="http://schemas.openxmlformats.org/officeDocument/2006/relationships/oleObject" Target="../embeddings/oleObject52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hemeOverride" Target="../theme/themeOverride20.xml"/><Relationship Id="rId7" Type="http://schemas.openxmlformats.org/officeDocument/2006/relationships/image" Target="../media/image70.wmf"/><Relationship Id="rId6" Type="http://schemas.openxmlformats.org/officeDocument/2006/relationships/oleObject" Target="../embeddings/oleObject57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56.bin"/><Relationship Id="rId3" Type="http://schemas.openxmlformats.org/officeDocument/2006/relationships/image" Target="../media/image68.wmf"/><Relationship Id="rId2" Type="http://schemas.openxmlformats.org/officeDocument/2006/relationships/oleObject" Target="../embeddings/oleObject55.bin"/><Relationship Id="rId10" Type="http://schemas.openxmlformats.org/officeDocument/2006/relationships/vmlDrawing" Target="../drawings/vmlDrawing13.vml"/><Relationship Id="rId1" Type="http://schemas.openxmlformats.org/officeDocument/2006/relationships/tags" Target="../tags/tag2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1.xml"/></Relationships>
</file>

<file path=ppt/slides/_rels/slide5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22.xml"/><Relationship Id="rId2" Type="http://schemas.openxmlformats.org/officeDocument/2006/relationships/image" Target="../media/image71.png"/><Relationship Id="rId1" Type="http://schemas.openxmlformats.org/officeDocument/2006/relationships/tags" Target="../tags/tag2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3.xml"/><Relationship Id="rId1" Type="http://schemas.openxmlformats.org/officeDocument/2006/relationships/image" Target="../media/image7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4.xml"/><Relationship Id="rId1" Type="http://schemas.openxmlformats.org/officeDocument/2006/relationships/image" Target="../media/image7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77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74.wmf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9.w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78.wmf"/><Relationship Id="rId1" Type="http://schemas.openxmlformats.org/officeDocument/2006/relationships/oleObject" Target="../embeddings/oleObject58.bin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1.wmf"/><Relationship Id="rId4" Type="http://schemas.openxmlformats.org/officeDocument/2006/relationships/oleObject" Target="../embeddings/oleObject65.bin"/><Relationship Id="rId3" Type="http://schemas.openxmlformats.org/officeDocument/2006/relationships/image" Target="../media/image80.wmf"/><Relationship Id="rId2" Type="http://schemas.openxmlformats.org/officeDocument/2006/relationships/oleObject" Target="../embeddings/oleObject64.bin"/><Relationship Id="rId1" Type="http://schemas.openxmlformats.org/officeDocument/2006/relationships/tags" Target="../tags/tag2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2.png"/><Relationship Id="rId1" Type="http://schemas.openxmlformats.org/officeDocument/2006/relationships/tags" Target="../tags/tag24.xml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6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85.wmf"/><Relationship Id="rId6" Type="http://schemas.openxmlformats.org/officeDocument/2006/relationships/oleObject" Target="../embeddings/oleObject68.bin"/><Relationship Id="rId5" Type="http://schemas.openxmlformats.org/officeDocument/2006/relationships/image" Target="../media/image84.wmf"/><Relationship Id="rId4" Type="http://schemas.openxmlformats.org/officeDocument/2006/relationships/oleObject" Target="../embeddings/oleObject67.bin"/><Relationship Id="rId3" Type="http://schemas.openxmlformats.org/officeDocument/2006/relationships/image" Target="../media/image80.wmf"/><Relationship Id="rId2" Type="http://schemas.openxmlformats.org/officeDocument/2006/relationships/oleObject" Target="../embeddings/oleObject66.bin"/><Relationship Id="rId1" Type="http://schemas.openxmlformats.org/officeDocument/2006/relationships/image" Target="../media/image83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7.w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86.wmf"/><Relationship Id="rId1" Type="http://schemas.openxmlformats.org/officeDocument/2006/relationships/oleObject" Target="../embeddings/oleObject69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88.wmf"/><Relationship Id="rId1" Type="http://schemas.openxmlformats.org/officeDocument/2006/relationships/oleObject" Target="../embeddings/oleObject71.bin"/></Relationships>
</file>

<file path=ppt/slides/_rels/slide6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0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91.wmf"/><Relationship Id="rId1" Type="http://schemas.openxmlformats.org/officeDocument/2006/relationships/oleObject" Target="../embeddings/oleObject74.bin"/></Relationships>
</file>

<file path=ppt/slides/_rels/slide6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94.wmf"/><Relationship Id="rId7" Type="http://schemas.openxmlformats.org/officeDocument/2006/relationships/oleObject" Target="../embeddings/oleObject79.bin"/><Relationship Id="rId6" Type="http://schemas.openxmlformats.org/officeDocument/2006/relationships/image" Target="../media/image93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92.wmf"/><Relationship Id="rId3" Type="http://schemas.openxmlformats.org/officeDocument/2006/relationships/oleObject" Target="../embeddings/oleObject77.bin"/><Relationship Id="rId2" Type="http://schemas.openxmlformats.org/officeDocument/2006/relationships/image" Target="../media/image91.wmf"/><Relationship Id="rId12" Type="http://schemas.openxmlformats.org/officeDocument/2006/relationships/vmlDrawing" Target="../drawings/vmlDrawing20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95.wmf"/><Relationship Id="rId1" Type="http://schemas.openxmlformats.org/officeDocument/2006/relationships/oleObject" Target="../embeddings/oleObject76.bin"/></Relationships>
</file>

<file path=ppt/slides/_rels/slide6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98.wmf"/><Relationship Id="rId7" Type="http://schemas.openxmlformats.org/officeDocument/2006/relationships/oleObject" Target="../embeddings/oleObject84.bin"/><Relationship Id="rId6" Type="http://schemas.openxmlformats.org/officeDocument/2006/relationships/image" Target="../media/image97.wmf"/><Relationship Id="rId5" Type="http://schemas.openxmlformats.org/officeDocument/2006/relationships/oleObject" Target="../embeddings/oleObject83.bin"/><Relationship Id="rId4" Type="http://schemas.openxmlformats.org/officeDocument/2006/relationships/image" Target="../media/image96.w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95.w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81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02.png"/><Relationship Id="rId7" Type="http://schemas.openxmlformats.org/officeDocument/2006/relationships/oleObject" Target="../embeddings/oleObject88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87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86.bin"/><Relationship Id="rId2" Type="http://schemas.openxmlformats.org/officeDocument/2006/relationships/image" Target="../media/image99.wmf"/><Relationship Id="rId10" Type="http://schemas.openxmlformats.org/officeDocument/2006/relationships/vmlDrawing" Target="../drawings/vmlDrawing22.vml"/><Relationship Id="rId1" Type="http://schemas.openxmlformats.org/officeDocument/2006/relationships/oleObject" Target="../embeddings/oleObject85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oleObject" Target="../embeddings/oleObject4.bin"/><Relationship Id="rId7" Type="http://schemas.openxmlformats.org/officeDocument/2006/relationships/image" Target="../media/image4.wmf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0" Type="http://schemas.openxmlformats.org/officeDocument/2006/relationships/vmlDrawing" Target="../drawings/vmlDrawing1.vml"/><Relationship Id="rId1" Type="http://schemas.openxmlformats.org/officeDocument/2006/relationships/tags" Target="../tags/tag1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3.png"/><Relationship Id="rId1" Type="http://schemas.openxmlformats.org/officeDocument/2006/relationships/tags" Target="../tags/tag2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7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100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95.wmf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07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106.wmf"/><Relationship Id="rId1" Type="http://schemas.openxmlformats.org/officeDocument/2006/relationships/oleObject" Target="../embeddings/oleObject89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09.w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08.w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104.wmf"/><Relationship Id="rId1" Type="http://schemas.openxmlformats.org/officeDocument/2006/relationships/oleObject" Target="../embeddings/oleObject95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0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2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111.wmf"/><Relationship Id="rId1" Type="http://schemas.openxmlformats.org/officeDocument/2006/relationships/oleObject" Target="../embeddings/oleObject98.bin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1.xml"/><Relationship Id="rId2" Type="http://schemas.openxmlformats.org/officeDocument/2006/relationships/image" Target="../media/image10.png"/><Relationship Id="rId1" Type="http://schemas.openxmlformats.org/officeDocument/2006/relationships/tags" Target="../tags/tag30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wmf"/><Relationship Id="rId8" Type="http://schemas.openxmlformats.org/officeDocument/2006/relationships/oleObject" Target="../embeddings/oleObject8.bin"/><Relationship Id="rId7" Type="http://schemas.openxmlformats.org/officeDocument/2006/relationships/image" Target="../media/image7.wmf"/><Relationship Id="rId6" Type="http://schemas.openxmlformats.org/officeDocument/2006/relationships/oleObject" Target="../embeddings/oleObject7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8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3.xml"/><Relationship Id="rId2" Type="http://schemas.openxmlformats.org/officeDocument/2006/relationships/image" Target="../media/image10.png"/><Relationship Id="rId1" Type="http://schemas.openxmlformats.org/officeDocument/2006/relationships/tags" Target="../tags/tag3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image" Target="../media/image113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3.png"/></Relationships>
</file>

<file path=ppt/slides/_rels/slide8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4.png"/><Relationship Id="rId3" Type="http://schemas.openxmlformats.org/officeDocument/2006/relationships/tags" Target="../tags/tag37.xml"/><Relationship Id="rId2" Type="http://schemas.openxmlformats.org/officeDocument/2006/relationships/tags" Target="../tags/tag36.xml"/><Relationship Id="rId1" Type="http://schemas.openxmlformats.org/officeDocument/2006/relationships/image" Target="../media/image113.png"/></Relationships>
</file>

<file path=ppt/slides/_rels/slide8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6.png"/><Relationship Id="rId3" Type="http://schemas.openxmlformats.org/officeDocument/2006/relationships/image" Target="../media/image115.png"/><Relationship Id="rId2" Type="http://schemas.openxmlformats.org/officeDocument/2006/relationships/tags" Target="../tags/tag39.xml"/><Relationship Id="rId1" Type="http://schemas.openxmlformats.org/officeDocument/2006/relationships/tags" Target="../tags/tag38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8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4.bin"/><Relationship Id="rId8" Type="http://schemas.openxmlformats.org/officeDocument/2006/relationships/image" Target="../media/image120.wmf"/><Relationship Id="rId7" Type="http://schemas.openxmlformats.org/officeDocument/2006/relationships/oleObject" Target="../embeddings/oleObject103.bin"/><Relationship Id="rId6" Type="http://schemas.openxmlformats.org/officeDocument/2006/relationships/image" Target="../media/image119.wmf"/><Relationship Id="rId5" Type="http://schemas.openxmlformats.org/officeDocument/2006/relationships/oleObject" Target="../embeddings/oleObject102.bin"/><Relationship Id="rId4" Type="http://schemas.openxmlformats.org/officeDocument/2006/relationships/image" Target="../media/image118.w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117.wmf"/><Relationship Id="rId14" Type="http://schemas.openxmlformats.org/officeDocument/2006/relationships/vmlDrawing" Target="../drawings/vmlDrawing26.v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22.wmf"/><Relationship Id="rId11" Type="http://schemas.openxmlformats.org/officeDocument/2006/relationships/oleObject" Target="../embeddings/oleObject105.bin"/><Relationship Id="rId10" Type="http://schemas.openxmlformats.org/officeDocument/2006/relationships/image" Target="../media/image121.wmf"/><Relationship Id="rId1" Type="http://schemas.openxmlformats.org/officeDocument/2006/relationships/oleObject" Target="../embeddings/oleObject100.bin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126.w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23.wmf"/><Relationship Id="rId12" Type="http://schemas.openxmlformats.org/officeDocument/2006/relationships/vmlDrawing" Target="../drawings/vmlDrawing27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27.wmf"/><Relationship Id="rId1" Type="http://schemas.openxmlformats.org/officeDocument/2006/relationships/oleObject" Target="../embeddings/oleObject106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2.xml"/></Relationships>
</file>

<file path=ppt/slides/_rels/slide9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131.w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29.wmf"/><Relationship Id="rId3" Type="http://schemas.openxmlformats.org/officeDocument/2006/relationships/oleObject" Target="../embeddings/oleObject112.bin"/><Relationship Id="rId2" Type="http://schemas.openxmlformats.org/officeDocument/2006/relationships/image" Target="../media/image128.wmf"/><Relationship Id="rId15" Type="http://schemas.openxmlformats.org/officeDocument/2006/relationships/vmlDrawing" Target="../drawings/vmlDrawing28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34.png"/><Relationship Id="rId12" Type="http://schemas.openxmlformats.org/officeDocument/2006/relationships/image" Target="../media/image133.wmf"/><Relationship Id="rId11" Type="http://schemas.openxmlformats.org/officeDocument/2006/relationships/oleObject" Target="../embeddings/oleObject116.bin"/><Relationship Id="rId10" Type="http://schemas.openxmlformats.org/officeDocument/2006/relationships/image" Target="../media/image132.wmf"/><Relationship Id="rId1" Type="http://schemas.openxmlformats.org/officeDocument/2006/relationships/oleObject" Target="../embeddings/oleObject111.bin"/></Relationships>
</file>

<file path=ppt/slides/_rels/slide9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1.bin"/><Relationship Id="rId8" Type="http://schemas.openxmlformats.org/officeDocument/2006/relationships/image" Target="../media/image138.wmf"/><Relationship Id="rId7" Type="http://schemas.openxmlformats.org/officeDocument/2006/relationships/oleObject" Target="../embeddings/oleObject120.bin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19.bin"/><Relationship Id="rId4" Type="http://schemas.openxmlformats.org/officeDocument/2006/relationships/image" Target="../media/image136.wmf"/><Relationship Id="rId3" Type="http://schemas.openxmlformats.org/officeDocument/2006/relationships/oleObject" Target="../embeddings/oleObject118.bin"/><Relationship Id="rId2" Type="http://schemas.openxmlformats.org/officeDocument/2006/relationships/image" Target="../media/image135.wmf"/><Relationship Id="rId16" Type="http://schemas.openxmlformats.org/officeDocument/2006/relationships/vmlDrawing" Target="../drawings/vmlDrawing29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41.wmf"/><Relationship Id="rId13" Type="http://schemas.openxmlformats.org/officeDocument/2006/relationships/oleObject" Target="../embeddings/oleObject123.bin"/><Relationship Id="rId12" Type="http://schemas.openxmlformats.org/officeDocument/2006/relationships/image" Target="../media/image140.wmf"/><Relationship Id="rId11" Type="http://schemas.openxmlformats.org/officeDocument/2006/relationships/oleObject" Target="../embeddings/oleObject122.bin"/><Relationship Id="rId10" Type="http://schemas.openxmlformats.org/officeDocument/2006/relationships/image" Target="../media/image139.wmf"/><Relationship Id="rId1" Type="http://schemas.openxmlformats.org/officeDocument/2006/relationships/oleObject" Target="../embeddings/oleObject117.bin"/></Relationships>
</file>

<file path=ppt/slides/_rels/slide9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0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3.png"/><Relationship Id="rId2" Type="http://schemas.openxmlformats.org/officeDocument/2006/relationships/image" Target="../media/image142.wmf"/><Relationship Id="rId1" Type="http://schemas.openxmlformats.org/officeDocument/2006/relationships/oleObject" Target="../embeddings/oleObject124.bin"/></Relationships>
</file>

<file path=ppt/slides/_rels/slide9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png"/><Relationship Id="rId8" Type="http://schemas.openxmlformats.org/officeDocument/2006/relationships/image" Target="../media/image149.png"/><Relationship Id="rId7" Type="http://schemas.openxmlformats.org/officeDocument/2006/relationships/image" Target="../media/image148.wmf"/><Relationship Id="rId6" Type="http://schemas.openxmlformats.org/officeDocument/2006/relationships/oleObject" Target="../embeddings/oleObject125.bin"/><Relationship Id="rId5" Type="http://schemas.openxmlformats.org/officeDocument/2006/relationships/image" Target="../media/image147.png"/><Relationship Id="rId4" Type="http://schemas.openxmlformats.org/officeDocument/2006/relationships/image" Target="../media/image146.png"/><Relationship Id="rId3" Type="http://schemas.openxmlformats.org/officeDocument/2006/relationships/image" Target="../media/image145.png"/><Relationship Id="rId2" Type="http://schemas.openxmlformats.org/officeDocument/2006/relationships/image" Target="../media/image144.png"/><Relationship Id="rId11" Type="http://schemas.openxmlformats.org/officeDocument/2006/relationships/vmlDrawing" Target="../drawings/vmlDrawing31.v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4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0.bin"/><Relationship Id="rId8" Type="http://schemas.openxmlformats.org/officeDocument/2006/relationships/image" Target="../media/image153.wmf"/><Relationship Id="rId7" Type="http://schemas.openxmlformats.org/officeDocument/2006/relationships/oleObject" Target="../embeddings/oleObject129.bin"/><Relationship Id="rId6" Type="http://schemas.openxmlformats.org/officeDocument/2006/relationships/image" Target="../media/image152.wmf"/><Relationship Id="rId5" Type="http://schemas.openxmlformats.org/officeDocument/2006/relationships/oleObject" Target="../embeddings/oleObject128.bin"/><Relationship Id="rId4" Type="http://schemas.openxmlformats.org/officeDocument/2006/relationships/image" Target="../media/image151.wmf"/><Relationship Id="rId3" Type="http://schemas.openxmlformats.org/officeDocument/2006/relationships/oleObject" Target="../embeddings/oleObject127.bin"/><Relationship Id="rId2" Type="http://schemas.openxmlformats.org/officeDocument/2006/relationships/image" Target="../media/image131.wmf"/><Relationship Id="rId16" Type="http://schemas.openxmlformats.org/officeDocument/2006/relationships/vmlDrawing" Target="../drawings/vmlDrawing32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56.wmf"/><Relationship Id="rId13" Type="http://schemas.openxmlformats.org/officeDocument/2006/relationships/oleObject" Target="../embeddings/oleObject132.bin"/><Relationship Id="rId12" Type="http://schemas.openxmlformats.org/officeDocument/2006/relationships/image" Target="../media/image155.wmf"/><Relationship Id="rId11" Type="http://schemas.openxmlformats.org/officeDocument/2006/relationships/oleObject" Target="../embeddings/oleObject131.bin"/><Relationship Id="rId10" Type="http://schemas.openxmlformats.org/officeDocument/2006/relationships/image" Target="../media/image154.wmf"/><Relationship Id="rId1" Type="http://schemas.openxmlformats.org/officeDocument/2006/relationships/oleObject" Target="../embeddings/oleObject1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513715" y="763270"/>
            <a:ext cx="4566920" cy="43421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5" name="椭圆 4"/>
          <p:cNvSpPr/>
          <p:nvPr/>
        </p:nvSpPr>
        <p:spPr>
          <a:xfrm>
            <a:off x="1347470" y="1085850"/>
            <a:ext cx="3460750" cy="369697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6" name="椭圆 5"/>
          <p:cNvSpPr/>
          <p:nvPr/>
        </p:nvSpPr>
        <p:spPr>
          <a:xfrm>
            <a:off x="2058670" y="1841500"/>
            <a:ext cx="2484755" cy="242887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7" name="文本框 6"/>
          <p:cNvSpPr txBox="1"/>
          <p:nvPr/>
        </p:nvSpPr>
        <p:spPr>
          <a:xfrm>
            <a:off x="854710" y="2255520"/>
            <a:ext cx="3486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人工智能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47190" y="2334895"/>
            <a:ext cx="3486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机器学习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126740" y="2456815"/>
            <a:ext cx="34861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深度学习</a:t>
            </a:r>
            <a:endParaRPr lang="zh-CN" altLang="en-US"/>
          </a:p>
        </p:txBody>
      </p:sp>
      <p:sp>
        <p:nvSpPr>
          <p:cNvPr id="2" name="Freeform 8"/>
          <p:cNvSpPr/>
          <p:nvPr>
            <p:custDataLst>
              <p:tags r:id="rId1"/>
            </p:custDataLst>
          </p:nvPr>
        </p:nvSpPr>
        <p:spPr>
          <a:xfrm>
            <a:off x="5856369" y="939800"/>
            <a:ext cx="3072766" cy="3072767"/>
          </a:xfrm>
          <a:custGeom>
            <a:avLst/>
            <a:gdLst>
              <a:gd name="connsiteX0" fmla="*/ 0 w 2438400"/>
              <a:gd name="connsiteY0" fmla="*/ 1219200 h 2438400"/>
              <a:gd name="connsiteX1" fmla="*/ 1219200 w 2438400"/>
              <a:gd name="connsiteY1" fmla="*/ 0 h 2438400"/>
              <a:gd name="connsiteX2" fmla="*/ 2438400 w 2438400"/>
              <a:gd name="connsiteY2" fmla="*/ 1219200 h 2438400"/>
              <a:gd name="connsiteX3" fmla="*/ 1219200 w 2438400"/>
              <a:gd name="connsiteY3" fmla="*/ 2438400 h 2438400"/>
              <a:gd name="connsiteX4" fmla="*/ 0 w 2438400"/>
              <a:gd name="connsiteY4" fmla="*/ 12192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2438400">
                <a:moveTo>
                  <a:pt x="0" y="1219200"/>
                </a:moveTo>
                <a:cubicBezTo>
                  <a:pt x="0" y="545854"/>
                  <a:pt x="545854" y="0"/>
                  <a:pt x="1219200" y="0"/>
                </a:cubicBezTo>
                <a:cubicBezTo>
                  <a:pt x="1892546" y="0"/>
                  <a:pt x="2438400" y="545854"/>
                  <a:pt x="2438400" y="1219200"/>
                </a:cubicBezTo>
                <a:cubicBezTo>
                  <a:pt x="2438400" y="1892546"/>
                  <a:pt x="1892546" y="2438400"/>
                  <a:pt x="1219200" y="2438400"/>
                </a:cubicBezTo>
                <a:cubicBezTo>
                  <a:pt x="545854" y="2438400"/>
                  <a:pt x="0" y="1892546"/>
                  <a:pt x="0" y="1219200"/>
                </a:cubicBez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1F74AD">
              <a:alpha val="50000"/>
              <a:hueOff val="0"/>
              <a:satOff val="0"/>
              <a:lumOff val="0"/>
              <a:alphaOff val="0"/>
            </a:srgbClr>
          </a:fillRef>
          <a:effectRef idx="0">
            <a:srgbClr val="1F74AD">
              <a:alpha val="50000"/>
              <a:hueOff val="0"/>
              <a:satOff val="0"/>
              <a:lumOff val="0"/>
              <a:alphaOff val="0"/>
            </a:srgbClr>
          </a:effectRef>
          <a:fontRef idx="minor">
            <a:srgbClr val="000000"/>
          </a:fontRef>
        </p:style>
        <p:txBody>
          <a:bodyPr spcFirstLastPara="0" vert="horz" wrap="square" lIns="229617" tIns="629920" rIns="745743" bIns="467360" numCol="1" spcCol="1270" anchor="ctr" anchorCtr="0">
            <a:noAutofit/>
          </a:bodyPr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4700" b="1" kern="1200">
              <a:solidFill>
                <a:schemeClr val="tx1"/>
              </a:solidFill>
            </a:endParaRPr>
          </a:p>
        </p:txBody>
      </p:sp>
      <p:sp>
        <p:nvSpPr>
          <p:cNvPr id="3" name="Freeform 7"/>
          <p:cNvSpPr/>
          <p:nvPr>
            <p:custDataLst>
              <p:tags r:id="rId2"/>
            </p:custDataLst>
          </p:nvPr>
        </p:nvSpPr>
        <p:spPr>
          <a:xfrm>
            <a:off x="7648175" y="939800"/>
            <a:ext cx="3072766" cy="3072767"/>
          </a:xfrm>
          <a:custGeom>
            <a:avLst/>
            <a:gdLst>
              <a:gd name="connsiteX0" fmla="*/ 0 w 2438400"/>
              <a:gd name="connsiteY0" fmla="*/ 1219200 h 2438400"/>
              <a:gd name="connsiteX1" fmla="*/ 1219200 w 2438400"/>
              <a:gd name="connsiteY1" fmla="*/ 0 h 2438400"/>
              <a:gd name="connsiteX2" fmla="*/ 2438400 w 2438400"/>
              <a:gd name="connsiteY2" fmla="*/ 1219200 h 2438400"/>
              <a:gd name="connsiteX3" fmla="*/ 1219200 w 2438400"/>
              <a:gd name="connsiteY3" fmla="*/ 2438400 h 2438400"/>
              <a:gd name="connsiteX4" fmla="*/ 0 w 2438400"/>
              <a:gd name="connsiteY4" fmla="*/ 12192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2438400">
                <a:moveTo>
                  <a:pt x="0" y="1219200"/>
                </a:moveTo>
                <a:cubicBezTo>
                  <a:pt x="0" y="545854"/>
                  <a:pt x="545854" y="0"/>
                  <a:pt x="1219200" y="0"/>
                </a:cubicBezTo>
                <a:cubicBezTo>
                  <a:pt x="1892546" y="0"/>
                  <a:pt x="2438400" y="545854"/>
                  <a:pt x="2438400" y="1219200"/>
                </a:cubicBezTo>
                <a:cubicBezTo>
                  <a:pt x="2438400" y="1892546"/>
                  <a:pt x="1892546" y="2438400"/>
                  <a:pt x="1219200" y="2438400"/>
                </a:cubicBezTo>
                <a:cubicBezTo>
                  <a:pt x="545854" y="2438400"/>
                  <a:pt x="0" y="1892546"/>
                  <a:pt x="0" y="1219200"/>
                </a:cubicBezTo>
                <a:close/>
              </a:path>
            </a:pathLst>
          </a:cu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1F74AD">
              <a:alpha val="50000"/>
              <a:hueOff val="0"/>
              <a:satOff val="0"/>
              <a:lumOff val="0"/>
              <a:alphaOff val="0"/>
            </a:srgbClr>
          </a:fillRef>
          <a:effectRef idx="0">
            <a:srgbClr val="1F74AD">
              <a:alpha val="50000"/>
              <a:hueOff val="0"/>
              <a:satOff val="0"/>
              <a:lumOff val="0"/>
              <a:alphaOff val="0"/>
            </a:srgbClr>
          </a:effectRef>
          <a:fontRef idx="minor">
            <a:srgbClr val="000000"/>
          </a:fontRef>
        </p:style>
        <p:txBody>
          <a:bodyPr spcFirstLastPara="0" vert="horz" wrap="square" lIns="745744" tIns="629920" rIns="229616" bIns="467360" numCol="1" spcCol="1270" anchor="ctr" anchorCtr="0">
            <a:noAutofit/>
          </a:bodyPr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4700" b="1" kern="1200" dirty="0">
              <a:solidFill>
                <a:schemeClr val="tx1"/>
              </a:solidFill>
            </a:endParaRPr>
          </a:p>
        </p:txBody>
      </p:sp>
      <p:sp>
        <p:nvSpPr>
          <p:cNvPr id="13" name="Freeform 7"/>
          <p:cNvSpPr/>
          <p:nvPr>
            <p:custDataLst>
              <p:tags r:id="rId3"/>
            </p:custDataLst>
          </p:nvPr>
        </p:nvSpPr>
        <p:spPr>
          <a:xfrm>
            <a:off x="6864661" y="2685811"/>
            <a:ext cx="3072766" cy="3072767"/>
          </a:xfrm>
          <a:custGeom>
            <a:avLst/>
            <a:gdLst>
              <a:gd name="connsiteX0" fmla="*/ 0 w 2438400"/>
              <a:gd name="connsiteY0" fmla="*/ 1219200 h 2438400"/>
              <a:gd name="connsiteX1" fmla="*/ 1219200 w 2438400"/>
              <a:gd name="connsiteY1" fmla="*/ 0 h 2438400"/>
              <a:gd name="connsiteX2" fmla="*/ 2438400 w 2438400"/>
              <a:gd name="connsiteY2" fmla="*/ 1219200 h 2438400"/>
              <a:gd name="connsiteX3" fmla="*/ 1219200 w 2438400"/>
              <a:gd name="connsiteY3" fmla="*/ 2438400 h 2438400"/>
              <a:gd name="connsiteX4" fmla="*/ 0 w 2438400"/>
              <a:gd name="connsiteY4" fmla="*/ 12192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2438400">
                <a:moveTo>
                  <a:pt x="0" y="1219200"/>
                </a:moveTo>
                <a:cubicBezTo>
                  <a:pt x="0" y="545854"/>
                  <a:pt x="545854" y="0"/>
                  <a:pt x="1219200" y="0"/>
                </a:cubicBezTo>
                <a:cubicBezTo>
                  <a:pt x="1892546" y="0"/>
                  <a:pt x="2438400" y="545854"/>
                  <a:pt x="2438400" y="1219200"/>
                </a:cubicBezTo>
                <a:cubicBezTo>
                  <a:pt x="2438400" y="1892546"/>
                  <a:pt x="1892546" y="2438400"/>
                  <a:pt x="1219200" y="2438400"/>
                </a:cubicBezTo>
                <a:cubicBezTo>
                  <a:pt x="545854" y="2438400"/>
                  <a:pt x="0" y="1892546"/>
                  <a:pt x="0" y="1219200"/>
                </a:cubicBezTo>
                <a:close/>
              </a:path>
            </a:pathLst>
          </a:cu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ysClr val="window" lastClr="FFFFFF">
              <a:hueOff val="0"/>
              <a:satOff val="0"/>
              <a:lumOff val="0"/>
              <a:alphaOff val="0"/>
            </a:sysClr>
          </a:lnRef>
          <a:fillRef idx="1">
            <a:srgbClr val="1F74AD">
              <a:alpha val="50000"/>
              <a:hueOff val="0"/>
              <a:satOff val="0"/>
              <a:lumOff val="0"/>
              <a:alphaOff val="0"/>
            </a:srgbClr>
          </a:fillRef>
          <a:effectRef idx="0">
            <a:srgbClr val="1F74AD">
              <a:alpha val="50000"/>
              <a:hueOff val="0"/>
              <a:satOff val="0"/>
              <a:lumOff val="0"/>
              <a:alphaOff val="0"/>
            </a:srgbClr>
          </a:effectRef>
          <a:fontRef idx="minor">
            <a:srgbClr val="000000"/>
          </a:fontRef>
        </p:style>
        <p:txBody>
          <a:bodyPr spcFirstLastPara="0" vert="horz" wrap="square" lIns="745744" tIns="629920" rIns="229616" bIns="467360" numCol="1" spcCol="1270" anchor="ctr" anchorCtr="0">
            <a:noAutofit/>
          </a:bodyPr>
          <a:p>
            <a:pPr lvl="0" algn="ctr" defTabSz="2089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id-ID" sz="4700" b="1" kern="1200" dirty="0">
              <a:solidFill>
                <a:schemeClr val="tx1"/>
              </a:solidFill>
            </a:endParaRPr>
          </a:p>
        </p:txBody>
      </p:sp>
      <p:sp>
        <p:nvSpPr>
          <p:cNvPr id="14" name="Rectangle 24"/>
          <p:cNvSpPr/>
          <p:nvPr>
            <p:custDataLst>
              <p:tags r:id="rId4"/>
            </p:custDataLst>
          </p:nvPr>
        </p:nvSpPr>
        <p:spPr>
          <a:xfrm>
            <a:off x="7007265" y="3027488"/>
            <a:ext cx="1164510" cy="1171961"/>
          </a:xfrm>
          <a:prstGeom prst="rect">
            <a:avLst/>
          </a:prstGeom>
        </p:spPr>
        <p:txBody>
          <a:bodyPr wrap="square" anchor="ctr">
            <a:normAutofit/>
          </a:bodyPr>
          <a:p>
            <a:pPr algn="ctr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zh-CN" altLang="en-US" sz="1400" b="1" spc="150">
                <a:solidFill>
                  <a:schemeClr val="tx1"/>
                </a:solidFill>
              </a:rPr>
              <a:t>商业软件</a:t>
            </a:r>
            <a:endParaRPr lang="zh-CN" altLang="en-US" sz="1400" b="1" spc="150">
              <a:solidFill>
                <a:schemeClr val="tx1"/>
              </a:solidFill>
            </a:endParaRPr>
          </a:p>
        </p:txBody>
      </p:sp>
      <p:sp>
        <p:nvSpPr>
          <p:cNvPr id="20" name="TextBox 25"/>
          <p:cNvSpPr txBox="1"/>
          <p:nvPr>
            <p:custDataLst>
              <p:tags r:id="rId5"/>
            </p:custDataLst>
          </p:nvPr>
        </p:nvSpPr>
        <p:spPr>
          <a:xfrm>
            <a:off x="7369810" y="4413250"/>
            <a:ext cx="2061210" cy="45593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>
              <a:lnSpc>
                <a:spcPct val="120000"/>
              </a:lnSpc>
            </a:pPr>
            <a:r>
              <a:rPr lang="zh-CN" altLang="en-US" sz="2800" b="1" spc="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领域知识</a:t>
            </a:r>
            <a:endParaRPr lang="zh-CN" altLang="en-US" sz="2800" b="1" spc="3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ectangle 24"/>
          <p:cNvSpPr/>
          <p:nvPr>
            <p:custDataLst>
              <p:tags r:id="rId6"/>
            </p:custDataLst>
          </p:nvPr>
        </p:nvSpPr>
        <p:spPr>
          <a:xfrm>
            <a:off x="7833400" y="1640648"/>
            <a:ext cx="1164510" cy="1171961"/>
          </a:xfrm>
          <a:prstGeom prst="rect">
            <a:avLst/>
          </a:prstGeom>
        </p:spPr>
        <p:txBody>
          <a:bodyPr wrap="square" anchor="ctr">
            <a:normAutofit/>
          </a:bodyPr>
          <a:p>
            <a:pPr algn="ctr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zh-CN" altLang="en-US" sz="1400" b="1" spc="150">
                <a:solidFill>
                  <a:schemeClr val="tx1"/>
                </a:solidFill>
              </a:rPr>
              <a:t>机器学习</a:t>
            </a:r>
            <a:endParaRPr lang="zh-CN" altLang="en-US" sz="1400" b="1" spc="150">
              <a:solidFill>
                <a:schemeClr val="tx1"/>
              </a:solidFill>
            </a:endParaRPr>
          </a:p>
        </p:txBody>
      </p:sp>
      <p:sp>
        <p:nvSpPr>
          <p:cNvPr id="16" name="Rectangle 24"/>
          <p:cNvSpPr/>
          <p:nvPr>
            <p:custDataLst>
              <p:tags r:id="rId7"/>
            </p:custDataLst>
          </p:nvPr>
        </p:nvSpPr>
        <p:spPr>
          <a:xfrm>
            <a:off x="8602385" y="3026853"/>
            <a:ext cx="1164510" cy="1171961"/>
          </a:xfrm>
          <a:prstGeom prst="rect">
            <a:avLst/>
          </a:prstGeom>
        </p:spPr>
        <p:txBody>
          <a:bodyPr wrap="square" anchor="ctr">
            <a:normAutofit/>
          </a:bodyPr>
          <a:p>
            <a:pPr algn="ctr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zh-CN" altLang="en-US" sz="1400" b="1" spc="150">
                <a:solidFill>
                  <a:schemeClr val="tx1"/>
                </a:solidFill>
              </a:rPr>
              <a:t>数学建模</a:t>
            </a:r>
            <a:endParaRPr lang="zh-CN" altLang="en-US" sz="1400" b="1" spc="150">
              <a:solidFill>
                <a:schemeClr val="tx1"/>
              </a:solidFill>
            </a:endParaRPr>
          </a:p>
        </p:txBody>
      </p:sp>
      <p:sp>
        <p:nvSpPr>
          <p:cNvPr id="17" name="Rectangle 24"/>
          <p:cNvSpPr/>
          <p:nvPr>
            <p:custDataLst>
              <p:tags r:id="rId8"/>
            </p:custDataLst>
          </p:nvPr>
        </p:nvSpPr>
        <p:spPr>
          <a:xfrm>
            <a:off x="7706400" y="2557588"/>
            <a:ext cx="1164510" cy="1171961"/>
          </a:xfrm>
          <a:prstGeom prst="rect">
            <a:avLst/>
          </a:prstGeom>
        </p:spPr>
        <p:txBody>
          <a:bodyPr wrap="square" anchor="ctr">
            <a:normAutofit/>
          </a:bodyPr>
          <a:p>
            <a:pPr algn="ctr">
              <a:lnSpc>
                <a:spcPct val="120000"/>
              </a:lnSpc>
              <a:buClr>
                <a:srgbClr val="000000"/>
              </a:buClr>
              <a:buSzPct val="100000"/>
            </a:pPr>
            <a:r>
              <a:rPr lang="zh-CN" altLang="en-US" sz="1400" b="1" spc="150">
                <a:solidFill>
                  <a:schemeClr val="tx1"/>
                </a:solidFill>
              </a:rPr>
              <a:t>数据科学</a:t>
            </a:r>
            <a:endParaRPr lang="zh-CN" altLang="en-US" sz="1400" b="1" spc="150">
              <a:solidFill>
                <a:schemeClr val="tx1"/>
              </a:solidFill>
            </a:endParaRPr>
          </a:p>
        </p:txBody>
      </p:sp>
      <p:sp>
        <p:nvSpPr>
          <p:cNvPr id="18" name="TextBox 25"/>
          <p:cNvSpPr txBox="1"/>
          <p:nvPr>
            <p:custDataLst>
              <p:tags r:id="rId9"/>
            </p:custDataLst>
          </p:nvPr>
        </p:nvSpPr>
        <p:spPr>
          <a:xfrm>
            <a:off x="5856605" y="1998345"/>
            <a:ext cx="1883410" cy="455930"/>
          </a:xfrm>
          <a:prstGeom prst="rect">
            <a:avLst/>
          </a:prstGeom>
          <a:noFill/>
        </p:spPr>
        <p:txBody>
          <a:bodyPr wrap="square" rtlCol="0" anchor="ctr" anchorCtr="0"/>
          <a:p>
            <a:pPr algn="ctr">
              <a:lnSpc>
                <a:spcPct val="120000"/>
              </a:lnSpc>
            </a:pPr>
            <a:r>
              <a:rPr lang="zh-CN" altLang="en-US" sz="2800" b="1" spc="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计算机</a:t>
            </a:r>
            <a:endParaRPr lang="zh-CN" altLang="en-US" sz="2800" b="1" spc="3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800" b="1" spc="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科学</a:t>
            </a:r>
            <a:endParaRPr lang="zh-CN" altLang="en-US" sz="2800" b="1" spc="3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TextBox 25"/>
          <p:cNvSpPr txBox="1"/>
          <p:nvPr>
            <p:custDataLst>
              <p:tags r:id="rId10"/>
            </p:custDataLst>
          </p:nvPr>
        </p:nvSpPr>
        <p:spPr>
          <a:xfrm>
            <a:off x="8929370" y="2165985"/>
            <a:ext cx="1849120" cy="455930"/>
          </a:xfrm>
          <a:prstGeom prst="rect">
            <a:avLst/>
          </a:prstGeom>
          <a:noFill/>
        </p:spPr>
        <p:txBody>
          <a:bodyPr wrap="square" rtlCol="0" anchor="ctr" anchorCtr="0"/>
          <a:p>
            <a:pPr algn="ctr">
              <a:lnSpc>
                <a:spcPct val="120000"/>
              </a:lnSpc>
            </a:pPr>
            <a:r>
              <a:rPr lang="zh-CN" altLang="en-US" sz="2800" b="1" spc="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数学与</a:t>
            </a:r>
            <a:endParaRPr lang="zh-CN" altLang="en-US" sz="2800" b="1" spc="3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ctr">
              <a:lnSpc>
                <a:spcPct val="120000"/>
              </a:lnSpc>
            </a:pPr>
            <a:r>
              <a:rPr lang="zh-CN" altLang="en-US" sz="2800" b="1" spc="3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统计</a:t>
            </a:r>
            <a:endParaRPr lang="zh-CN" altLang="en-US" sz="2800" b="1" spc="3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04385" y="605028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16350" y="1795780"/>
            <a:ext cx="4614545" cy="2735580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389505" y="499110"/>
            <a:ext cx="721169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·</a:t>
            </a:r>
            <a:r>
              <a:rPr lang="zh-CN" altLang="en-US" sz="2400"/>
              <a:t>隐马尔可夫模型</a:t>
            </a:r>
            <a:r>
              <a:rPr lang="en-US" altLang="zh-CN" sz="2400"/>
              <a:t>(</a:t>
            </a:r>
            <a:r>
              <a:rPr lang="zh-CN" altLang="en-US" sz="2400"/>
              <a:t>Hidden Markov Model,HMM</a:t>
            </a:r>
            <a:r>
              <a:rPr lang="en-US" altLang="zh-CN" sz="2400"/>
              <a:t>)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zh-CN" altLang="en-US" sz="2400"/>
              <a:t>关于</a:t>
            </a:r>
            <a:r>
              <a:rPr lang="zh-CN" altLang="en-US" sz="2400" b="1"/>
              <a:t>时间序列</a:t>
            </a:r>
            <a:r>
              <a:rPr lang="zh-CN" altLang="en-US" sz="2400"/>
              <a:t>的模型，包含两个序列</a:t>
            </a:r>
            <a:endParaRPr lang="zh-CN" altLang="en-US" sz="2400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3485" y="2722245"/>
          <a:ext cx="2242820" cy="52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53485" y="2722245"/>
                        <a:ext cx="2242820" cy="529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3168" y="1764665"/>
          <a:ext cx="2586355" cy="52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054100" imgH="215900" progId="Equation.KSEE3">
                  <p:embed/>
                </p:oleObj>
              </mc:Choice>
              <mc:Fallback>
                <p:oleObj name="" r:id="rId3" imgW="10541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3168" y="1764665"/>
                        <a:ext cx="2586355" cy="529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50025" y="1828800"/>
          <a:ext cx="401320" cy="40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27000" imgH="127000" progId="Equation.KSEE3">
                  <p:embed/>
                </p:oleObj>
              </mc:Choice>
              <mc:Fallback>
                <p:oleObj name="" r:id="rId5" imgW="127000" imgH="127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0025" y="1828800"/>
                        <a:ext cx="401320" cy="40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50025" y="2850515"/>
          <a:ext cx="401320" cy="40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127000" imgH="127000" progId="Equation.KSEE3">
                  <p:embed/>
                </p:oleObj>
              </mc:Choice>
              <mc:Fallback>
                <p:oleObj name="" r:id="rId7" imgW="127000" imgH="127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50025" y="2850515"/>
                        <a:ext cx="401320" cy="40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06983" y="1764665"/>
          <a:ext cx="2618105" cy="52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8" imgW="1066800" imgH="215900" progId="Equation.KSEE3">
                  <p:embed/>
                </p:oleObj>
              </mc:Choice>
              <mc:Fallback>
                <p:oleObj name="" r:id="rId8" imgW="10668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06983" y="1764665"/>
                        <a:ext cx="2618105" cy="529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6821" y="2770505"/>
          <a:ext cx="2678430" cy="561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0" imgW="1091565" imgH="228600" progId="Equation.KSEE3">
                  <p:embed/>
                </p:oleObj>
              </mc:Choice>
              <mc:Fallback>
                <p:oleObj name="" r:id="rId10" imgW="10915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576821" y="2770505"/>
                        <a:ext cx="2678430" cy="561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652270" y="1708150"/>
            <a:ext cx="1997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observation</a:t>
            </a:r>
            <a:r>
              <a:rPr lang="zh-CN" altLang="en-US" sz="2800"/>
              <a:t>：</a:t>
            </a:r>
            <a:endParaRPr lang="zh-CN" altLang="en-US" sz="2800"/>
          </a:p>
        </p:txBody>
      </p:sp>
      <p:sp>
        <p:nvSpPr>
          <p:cNvPr id="15" name="文本框 14"/>
          <p:cNvSpPr txBox="1"/>
          <p:nvPr/>
        </p:nvSpPr>
        <p:spPr>
          <a:xfrm>
            <a:off x="1885950" y="2729865"/>
            <a:ext cx="1997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hidden</a:t>
            </a:r>
            <a:r>
              <a:rPr lang="zh-CN" altLang="en-US" sz="2800"/>
              <a:t>：</a:t>
            </a:r>
            <a:endParaRPr lang="zh-CN" altLang="en-US" sz="2800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8702040" y="3251835"/>
            <a:ext cx="354965" cy="9436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458835" y="4224655"/>
            <a:ext cx="268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隐藏值状态空间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330690" y="1176655"/>
            <a:ext cx="2687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观测值状态空间</a:t>
            </a:r>
            <a:endParaRPr lang="zh-CN" altLang="en-US"/>
          </a:p>
        </p:txBody>
      </p:sp>
      <p:cxnSp>
        <p:nvCxnSpPr>
          <p:cNvPr id="19" name="直接箭头连接符 18"/>
          <p:cNvCxnSpPr>
            <a:endCxn id="18" idx="2"/>
          </p:cNvCxnSpPr>
          <p:nvPr/>
        </p:nvCxnSpPr>
        <p:spPr>
          <a:xfrm flipV="1">
            <a:off x="9330690" y="1544955"/>
            <a:ext cx="1344295" cy="281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4594225" y="2292350"/>
            <a:ext cx="91440" cy="517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001260" y="2332990"/>
            <a:ext cx="91440" cy="517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5756275" y="2332990"/>
            <a:ext cx="91440" cy="517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634865" y="3012440"/>
            <a:ext cx="2127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940935" y="3012440"/>
            <a:ext cx="2127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5340350" y="2990850"/>
            <a:ext cx="21272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885950" y="4182745"/>
            <a:ext cx="5295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马尔可夫链</a:t>
            </a:r>
            <a:r>
              <a:rPr lang="zh-CN" altLang="en-US"/>
              <a:t>：存在有限记忆和关联的时间序列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4553585" y="3286125"/>
            <a:ext cx="324485" cy="862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99310" y="4590415"/>
          <a:ext cx="460502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2" imgW="2273300" imgH="228600" progId="Equation.KSEE3">
                  <p:embed/>
                </p:oleObj>
              </mc:Choice>
              <mc:Fallback>
                <p:oleObj name="" r:id="rId12" imgW="2273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99310" y="4590415"/>
                        <a:ext cx="4605020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73375" y="5140325"/>
          <a:ext cx="4733925" cy="43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4" imgW="2336800" imgH="215900" progId="Equation.KSEE3">
                  <p:embed/>
                </p:oleObj>
              </mc:Choice>
              <mc:Fallback>
                <p:oleObj name="" r:id="rId14" imgW="23368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73375" y="5140325"/>
                        <a:ext cx="4733925" cy="437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/>
          <p:cNvSpPr txBox="1"/>
          <p:nvPr/>
        </p:nvSpPr>
        <p:spPr>
          <a:xfrm>
            <a:off x="2422525" y="5175250"/>
            <a:ext cx="1227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即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422525" y="5495925"/>
            <a:ext cx="613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即在给定</a:t>
            </a:r>
            <a:r>
              <a:rPr lang="en-US" altLang="zh-CN"/>
              <a:t>“</a:t>
            </a:r>
            <a:r>
              <a:rPr lang="zh-CN" altLang="en-US"/>
              <a:t>现在</a:t>
            </a:r>
            <a:r>
              <a:rPr lang="en-US" altLang="zh-CN"/>
              <a:t>”</a:t>
            </a:r>
            <a:r>
              <a:rPr lang="zh-CN" altLang="en-US"/>
              <a:t>的条件下，</a:t>
            </a:r>
            <a:r>
              <a:rPr lang="en-US" altLang="zh-CN"/>
              <a:t>“</a:t>
            </a:r>
            <a:r>
              <a:rPr lang="zh-CN" altLang="en-US"/>
              <a:t>过去</a:t>
            </a:r>
            <a:r>
              <a:rPr lang="en-US" altLang="zh-CN"/>
              <a:t>”</a:t>
            </a:r>
            <a:r>
              <a:rPr lang="zh-CN" altLang="en-US"/>
              <a:t>与</a:t>
            </a:r>
            <a:r>
              <a:rPr lang="en-US" altLang="zh-CN"/>
              <a:t>“</a:t>
            </a:r>
            <a:r>
              <a:rPr lang="zh-CN" altLang="en-US"/>
              <a:t>将来</a:t>
            </a:r>
            <a:r>
              <a:rPr lang="en-US" altLang="zh-CN"/>
              <a:t>”</a:t>
            </a:r>
            <a:r>
              <a:rPr lang="zh-CN" altLang="en-US"/>
              <a:t>无关</a:t>
            </a:r>
            <a:r>
              <a:rPr lang="en-US" altLang="zh-CN"/>
              <a:t>(</a:t>
            </a:r>
            <a:r>
              <a:rPr lang="zh-CN" altLang="en-US" b="1"/>
              <a:t>独立</a:t>
            </a:r>
            <a:r>
              <a:rPr lang="en-US" altLang="zh-CN"/>
              <a:t>)</a:t>
            </a:r>
            <a:endParaRPr lang="en-US" altLang="zh-CN"/>
          </a:p>
        </p:txBody>
      </p:sp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30178" y="5883275"/>
          <a:ext cx="2249805" cy="54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6" imgW="1257300" imgH="304800" progId="Equation.KSEE3">
                  <p:embed/>
                </p:oleObj>
              </mc:Choice>
              <mc:Fallback>
                <p:oleObj name="" r:id="rId16" imgW="1257300" imgH="304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230178" y="5883275"/>
                        <a:ext cx="2249805" cy="545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左大括号 34"/>
          <p:cNvSpPr/>
          <p:nvPr/>
        </p:nvSpPr>
        <p:spPr>
          <a:xfrm>
            <a:off x="7875270" y="5172710"/>
            <a:ext cx="683260" cy="101473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6" name="对象 3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59165" y="4972685"/>
          <a:ext cx="2157095" cy="33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8" imgW="1308100" imgH="203200" progId="Equation.KSEE3">
                  <p:embed/>
                </p:oleObj>
              </mc:Choice>
              <mc:Fallback>
                <p:oleObj name="" r:id="rId18" imgW="1308100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559165" y="4972685"/>
                        <a:ext cx="2157095" cy="33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810943" y="5495925"/>
          <a:ext cx="1653540" cy="33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20" imgW="1002665" imgH="203200" progId="Equation.KSEE3">
                  <p:embed/>
                </p:oleObj>
              </mc:Choice>
              <mc:Fallback>
                <p:oleObj name="" r:id="rId20" imgW="1002665" imgH="2032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8810943" y="5495925"/>
                        <a:ext cx="1653540" cy="33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1253" y="5967095"/>
          <a:ext cx="1990090" cy="377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" name="" r:id="rId22" imgW="1206500" imgH="228600" progId="Equation.KSEE3">
                  <p:embed/>
                </p:oleObj>
              </mc:Choice>
              <mc:Fallback>
                <p:oleObj name="" r:id="rId22" imgW="1206500" imgH="2286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751253" y="5967095"/>
                        <a:ext cx="1990090" cy="377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56965" y="923290"/>
          <a:ext cx="3192780" cy="81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800100" imgH="203200" progId="Equation.KSEE3">
                  <p:embed/>
                </p:oleObj>
              </mc:Choice>
              <mc:Fallback>
                <p:oleObj name="" r:id="rId1" imgW="800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56965" y="923290"/>
                        <a:ext cx="3192780" cy="810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833245" y="1144270"/>
            <a:ext cx="1823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隐马尔可夫模型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169795" y="2195195"/>
            <a:ext cx="1917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初始概率分布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944110" y="2165350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状态转移概率分布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158605" y="2165350"/>
            <a:ext cx="2179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观测概率分布</a:t>
            </a:r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3155" y="2644775"/>
          <a:ext cx="1189990" cy="648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419100" imgH="228600" progId="Equation.KSEE3">
                  <p:embed/>
                </p:oleObj>
              </mc:Choice>
              <mc:Fallback>
                <p:oleObj name="" r:id="rId3" imgW="4191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83155" y="2644775"/>
                        <a:ext cx="1189990" cy="648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39863" y="3696018"/>
          <a:ext cx="1855470" cy="875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914400" imgH="431800" progId="Equation.KSEE3">
                  <p:embed/>
                </p:oleObj>
              </mc:Choice>
              <mc:Fallback>
                <p:oleObj name="" r:id="rId5" imgW="914400" imgH="431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9863" y="3696018"/>
                        <a:ext cx="1855470" cy="875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06730" y="4685030"/>
            <a:ext cx="3722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即在时刻</a:t>
            </a:r>
            <a:r>
              <a:rPr lang="en-US" altLang="zh-CN"/>
              <a:t>t=1</a:t>
            </a:r>
            <a:r>
              <a:rPr lang="zh-CN" altLang="en-US"/>
              <a:t>时处于状态</a:t>
            </a:r>
            <a:r>
              <a:rPr lang="en-US" altLang="zh-CN"/>
              <a:t>qi</a:t>
            </a:r>
            <a:r>
              <a:rPr lang="zh-CN" altLang="en-US"/>
              <a:t>的概率</a:t>
            </a:r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73625" y="2614613"/>
          <a:ext cx="2091690" cy="68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736600" imgH="241300" progId="Equation.KSEE3">
                  <p:embed/>
                </p:oleObj>
              </mc:Choice>
              <mc:Fallback>
                <p:oleObj name="" r:id="rId7" imgW="736600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3625" y="2614613"/>
                        <a:ext cx="2091690" cy="685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41410" y="2614613"/>
          <a:ext cx="2597150" cy="68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914400" imgH="241300" progId="Equation.KSEE3">
                  <p:embed/>
                </p:oleObj>
              </mc:Choice>
              <mc:Fallback>
                <p:oleObj name="" r:id="rId9" imgW="914400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741410" y="2614613"/>
                        <a:ext cx="2597150" cy="685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73308" y="3381058"/>
          <a:ext cx="2962910" cy="1391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1459865" imgH="685800" progId="Equation.KSEE3">
                  <p:embed/>
                </p:oleObj>
              </mc:Choice>
              <mc:Fallback>
                <p:oleObj name="" r:id="rId11" imgW="1459865" imgH="685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873308" y="3381058"/>
                        <a:ext cx="2962910" cy="1391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4371340" y="4772660"/>
            <a:ext cx="3722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即在时刻</a:t>
            </a:r>
            <a:r>
              <a:rPr lang="en-US" altLang="zh-CN"/>
              <a:t>t</a:t>
            </a:r>
            <a:r>
              <a:rPr lang="zh-CN" altLang="en-US"/>
              <a:t>时处于状态</a:t>
            </a:r>
            <a:r>
              <a:rPr lang="en-US" altLang="zh-CN"/>
              <a:t>qi</a:t>
            </a:r>
            <a:r>
              <a:rPr lang="zh-CN" altLang="en-US"/>
              <a:t>的条件下在时刻</a:t>
            </a:r>
            <a:r>
              <a:rPr lang="en-US" altLang="zh-CN"/>
              <a:t>t+1</a:t>
            </a:r>
            <a:r>
              <a:rPr lang="zh-CN" altLang="en-US"/>
              <a:t>转移到状态</a:t>
            </a:r>
            <a:r>
              <a:rPr lang="en-US" altLang="zh-CN"/>
              <a:t>qj</a:t>
            </a:r>
            <a:r>
              <a:rPr lang="zh-CN" altLang="en-US"/>
              <a:t>的概率</a:t>
            </a:r>
            <a:endParaRPr lang="zh-CN" altLang="en-US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624571" y="3431858"/>
          <a:ext cx="3248025" cy="1391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3" imgW="1600200" imgH="685800" progId="Equation.KSEE3">
                  <p:embed/>
                </p:oleObj>
              </mc:Choice>
              <mc:Fallback>
                <p:oleObj name="" r:id="rId13" imgW="1600200" imgH="6858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24571" y="3431858"/>
                        <a:ext cx="3248025" cy="1391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8387715" y="4823460"/>
            <a:ext cx="37223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即在时刻</a:t>
            </a:r>
            <a:r>
              <a:rPr lang="en-US" altLang="zh-CN"/>
              <a:t>t</a:t>
            </a:r>
            <a:r>
              <a:rPr lang="zh-CN" altLang="en-US"/>
              <a:t>时处于状态</a:t>
            </a:r>
            <a:r>
              <a:rPr lang="en-US" altLang="zh-CN"/>
              <a:t>qj</a:t>
            </a:r>
            <a:r>
              <a:rPr lang="zh-CN" altLang="en-US"/>
              <a:t>的条件下生成观测</a:t>
            </a:r>
            <a:r>
              <a:rPr lang="en-US" altLang="zh-CN"/>
              <a:t>vk</a:t>
            </a:r>
            <a:r>
              <a:rPr lang="zh-CN" altLang="en-US"/>
              <a:t>的概率</a:t>
            </a:r>
            <a:endParaRPr lang="zh-CN" altLang="en-US"/>
          </a:p>
        </p:txBody>
      </p:sp>
      <p:cxnSp>
        <p:nvCxnSpPr>
          <p:cNvPr id="22" name="直接箭头连接符 21"/>
          <p:cNvCxnSpPr>
            <a:endCxn id="6" idx="0"/>
          </p:cNvCxnSpPr>
          <p:nvPr/>
        </p:nvCxnSpPr>
        <p:spPr>
          <a:xfrm flipH="1">
            <a:off x="3128645" y="1480820"/>
            <a:ext cx="1972945" cy="7143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endCxn id="7" idx="0"/>
          </p:cNvCxnSpPr>
          <p:nvPr/>
        </p:nvCxnSpPr>
        <p:spPr>
          <a:xfrm>
            <a:off x="5801360" y="1501140"/>
            <a:ext cx="233045" cy="664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6419850" y="1399540"/>
            <a:ext cx="3722370" cy="7404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998335" y="2981960"/>
            <a:ext cx="1734185" cy="0"/>
          </a:xfrm>
          <a:prstGeom prst="straightConnector1">
            <a:avLst/>
          </a:prstGeom>
          <a:ln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6965315" y="2533650"/>
            <a:ext cx="1988185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矩阵都是行和为</a:t>
            </a:r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694180" y="2645410"/>
            <a:ext cx="3478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Alice </a:t>
            </a:r>
            <a:endParaRPr lang="en-US" altLang="zh-CN" sz="2400"/>
          </a:p>
        </p:txBody>
      </p:sp>
      <p:sp>
        <p:nvSpPr>
          <p:cNvPr id="3" name="文本框 2"/>
          <p:cNvSpPr txBox="1"/>
          <p:nvPr/>
        </p:nvSpPr>
        <p:spPr>
          <a:xfrm>
            <a:off x="5441315" y="2628900"/>
            <a:ext cx="34785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Bob</a:t>
            </a:r>
            <a:endParaRPr lang="en-US" altLang="zh-CN" sz="2400"/>
          </a:p>
        </p:txBody>
      </p:sp>
      <p:sp>
        <p:nvSpPr>
          <p:cNvPr id="4" name="文本框 3"/>
          <p:cNvSpPr txBox="1"/>
          <p:nvPr/>
        </p:nvSpPr>
        <p:spPr>
          <a:xfrm>
            <a:off x="5020310" y="3295650"/>
            <a:ext cx="488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每天只干三件事</a:t>
            </a:r>
            <a:r>
              <a:rPr lang="en-US" altLang="zh-CN"/>
              <a:t> { working , cleaning , shopping }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020310" y="4269740"/>
            <a:ext cx="4888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天气情况</a:t>
            </a:r>
            <a:r>
              <a:rPr lang="en-US" altLang="zh-CN"/>
              <a:t> { sunny , cloudy , rainy }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891030" y="3295650"/>
            <a:ext cx="2779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observation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891665" y="4269740"/>
            <a:ext cx="2779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hidden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4" idx="2"/>
            <a:endCxn id="5" idx="0"/>
          </p:cNvCxnSpPr>
          <p:nvPr/>
        </p:nvCxnSpPr>
        <p:spPr>
          <a:xfrm>
            <a:off x="7464425" y="3663950"/>
            <a:ext cx="0" cy="605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648575" y="3663950"/>
            <a:ext cx="2656840" cy="6451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干什么事取决于天气，但具体对应关系未知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4" idx="1"/>
          </p:cNvCxnSpPr>
          <p:nvPr/>
        </p:nvCxnSpPr>
        <p:spPr>
          <a:xfrm flipH="1" flipV="1">
            <a:off x="3214370" y="3474085"/>
            <a:ext cx="1805940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509010" y="3105785"/>
            <a:ext cx="1602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打电话了解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5" idx="1"/>
          </p:cNvCxnSpPr>
          <p:nvPr/>
        </p:nvCxnSpPr>
        <p:spPr>
          <a:xfrm flipH="1">
            <a:off x="2879725" y="4453890"/>
            <a:ext cx="2140585" cy="44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592070" y="4074160"/>
            <a:ext cx="27165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并不了解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r>
              <a:rPr lang="zh-CN" altLang="en-US"/>
              <a:t>但知道每种天气发生概率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694180" y="1583690"/>
            <a:ext cx="80543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       Alice</a:t>
            </a:r>
            <a:r>
              <a:rPr lang="zh-CN" altLang="en-US"/>
              <a:t>和</a:t>
            </a:r>
            <a:r>
              <a:rPr lang="en-US" altLang="zh-CN"/>
              <a:t>Bob</a:t>
            </a:r>
            <a:r>
              <a:rPr lang="zh-CN" altLang="en-US"/>
              <a:t>是好朋友，虽然住在两个城市，却还是每天打电话联系。</a:t>
            </a:r>
            <a:r>
              <a:rPr lang="en-US" altLang="zh-CN"/>
              <a:t>Alice</a:t>
            </a:r>
            <a:r>
              <a:rPr lang="zh-CN" altLang="en-US"/>
              <a:t>每天从</a:t>
            </a:r>
            <a:r>
              <a:rPr lang="en-US" altLang="zh-CN"/>
              <a:t>Bob</a:t>
            </a:r>
            <a:r>
              <a:rPr lang="zh-CN" altLang="en-US"/>
              <a:t>那了解到</a:t>
            </a:r>
            <a:r>
              <a:rPr lang="en-US" altLang="zh-CN"/>
              <a:t>Bob</a:t>
            </a:r>
            <a:r>
              <a:rPr lang="zh-CN" altLang="en-US"/>
              <a:t>当天干的事情，那</a:t>
            </a:r>
            <a:r>
              <a:rPr lang="en-US" altLang="zh-CN"/>
              <a:t>Alice</a:t>
            </a:r>
            <a:r>
              <a:rPr lang="zh-CN" altLang="en-US"/>
              <a:t>如何用</a:t>
            </a:r>
            <a:r>
              <a:rPr lang="en-US" altLang="zh-CN"/>
              <a:t>Bob</a:t>
            </a:r>
            <a:r>
              <a:rPr lang="zh-CN" altLang="en-US"/>
              <a:t>做的事来预测当天天气呢？</a:t>
            </a:r>
            <a:endParaRPr lang="zh-CN" altLang="en-US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66825" y="1736090"/>
            <a:ext cx="3205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三要素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81380" y="582930"/>
            <a:ext cx="35299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分析</a:t>
            </a:r>
            <a:endParaRPr lang="zh-CN" altLang="en-US" sz="3600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6015" y="1408430"/>
          <a:ext cx="2552065" cy="629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927100" imgH="228600" progId="Equation.KSEE3">
                  <p:embed/>
                </p:oleObj>
              </mc:Choice>
              <mc:Fallback>
                <p:oleObj name="" r:id="rId1" imgW="927100" imgH="2286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46015" y="1408430"/>
                        <a:ext cx="2552065" cy="629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4537710" y="2104390"/>
            <a:ext cx="1825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当地晴天概率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169025" y="2104390"/>
            <a:ext cx="1906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当地阴天概率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880350" y="2104390"/>
            <a:ext cx="1582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当地雨天概率</a:t>
            </a:r>
            <a:endParaRPr lang="zh-CN" altLang="en-US"/>
          </a:p>
        </p:txBody>
      </p:sp>
      <p:cxnSp>
        <p:nvCxnSpPr>
          <p:cNvPr id="10" name="直接箭头连接符 9"/>
          <p:cNvCxnSpPr>
            <a:endCxn id="7" idx="0"/>
          </p:cNvCxnSpPr>
          <p:nvPr/>
        </p:nvCxnSpPr>
        <p:spPr>
          <a:xfrm flipH="1">
            <a:off x="5450840" y="1820545"/>
            <a:ext cx="304800" cy="2838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582410" y="1779905"/>
            <a:ext cx="90805" cy="3549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9" idx="0"/>
          </p:cNvCxnSpPr>
          <p:nvPr/>
        </p:nvCxnSpPr>
        <p:spPr>
          <a:xfrm>
            <a:off x="7139940" y="1850390"/>
            <a:ext cx="1531620" cy="254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63520" y="1482090"/>
            <a:ext cx="2018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1.</a:t>
            </a:r>
            <a:r>
              <a:rPr lang="zh-CN" altLang="en-US">
                <a:sym typeface="+mn-ea"/>
              </a:rPr>
              <a:t>初始概率分布：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63520" y="3100070"/>
            <a:ext cx="2291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状态转移概率分布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83835" y="2941638"/>
          <a:ext cx="1875790" cy="68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3" imgW="660400" imgH="241300" progId="Equation.KSEE3">
                  <p:embed/>
                </p:oleObj>
              </mc:Choice>
              <mc:Fallback>
                <p:oleObj name="" r:id="rId3" imgW="660400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83835" y="2941638"/>
                        <a:ext cx="1875790" cy="685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946015" y="3718560"/>
            <a:ext cx="31515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当天是某种天气，第二天转为</a:t>
            </a:r>
            <a:r>
              <a:rPr lang="en-US" altLang="zh-CN"/>
              <a:t>3</a:t>
            </a:r>
            <a:r>
              <a:rPr lang="zh-CN" altLang="en-US"/>
              <a:t>种天气中任意一种的概率</a:t>
            </a:r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83518" y="4805363"/>
          <a:ext cx="2345055" cy="685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5" imgW="825500" imgH="241300" progId="Equation.KSEE3">
                  <p:embed/>
                </p:oleObj>
              </mc:Choice>
              <mc:Fallback>
                <p:oleObj name="" r:id="rId5" imgW="825500" imgH="2413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83518" y="4805363"/>
                        <a:ext cx="2345055" cy="685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2763520" y="4956810"/>
            <a:ext cx="2291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观测概率分布</a:t>
            </a:r>
            <a:r>
              <a:rPr lang="zh-CN" altLang="en-US">
                <a:sym typeface="+mn-ea"/>
              </a:rPr>
              <a:t>：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919980" y="5609590"/>
            <a:ext cx="34150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当天是某种天气，</a:t>
            </a:r>
            <a:r>
              <a:rPr lang="zh-CN"/>
              <a:t>在该</a:t>
            </a:r>
            <a:r>
              <a:rPr lang="zh-CN" altLang="en-US"/>
              <a:t>天气条件下干</a:t>
            </a:r>
            <a:r>
              <a:rPr lang="en-US" altLang="zh-CN"/>
              <a:t>3</a:t>
            </a:r>
            <a:r>
              <a:rPr lang="zh-CN" altLang="en-US"/>
              <a:t>件事任意一种的概率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549640" y="2941955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晴</a:t>
            </a:r>
            <a:r>
              <a:rPr lang="en-US" altLang="zh-CN"/>
              <a:t>—</a:t>
            </a:r>
            <a:r>
              <a:rPr lang="zh-CN" altLang="en-US"/>
              <a:t>晴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589770" y="2941955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晴</a:t>
            </a:r>
            <a:r>
              <a:rPr lang="en-US" altLang="zh-CN"/>
              <a:t>—</a:t>
            </a:r>
            <a:r>
              <a:rPr lang="zh-CN" altLang="en-US"/>
              <a:t>阴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629900" y="2941955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晴</a:t>
            </a:r>
            <a:r>
              <a:rPr lang="en-US" altLang="zh-CN"/>
              <a:t>—</a:t>
            </a:r>
            <a:r>
              <a:rPr lang="zh-CN" altLang="en-US"/>
              <a:t>雨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8549640" y="335026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阴</a:t>
            </a:r>
            <a:r>
              <a:rPr lang="en-US" altLang="zh-CN"/>
              <a:t>—</a:t>
            </a:r>
            <a:r>
              <a:rPr lang="zh-CN" altLang="en-US"/>
              <a:t>晴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9589770" y="335026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阴</a:t>
            </a:r>
            <a:r>
              <a:rPr lang="en-US" altLang="zh-CN"/>
              <a:t>—</a:t>
            </a:r>
            <a:r>
              <a:rPr lang="zh-CN" altLang="en-US"/>
              <a:t>阴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0629900" y="335026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阴</a:t>
            </a:r>
            <a:r>
              <a:rPr lang="en-US" altLang="zh-CN"/>
              <a:t>—</a:t>
            </a:r>
            <a:r>
              <a:rPr lang="zh-CN" altLang="en-US"/>
              <a:t>雨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549640" y="3758565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雨</a:t>
            </a:r>
            <a:r>
              <a:rPr lang="en-US" altLang="zh-CN"/>
              <a:t>—</a:t>
            </a:r>
            <a:r>
              <a:rPr lang="zh-CN" altLang="en-US"/>
              <a:t>晴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9589770" y="3758565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雨</a:t>
            </a:r>
            <a:r>
              <a:rPr lang="en-US" altLang="zh-CN"/>
              <a:t>—</a:t>
            </a:r>
            <a:r>
              <a:rPr lang="zh-CN" altLang="en-US"/>
              <a:t>阴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10629900" y="3758565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雨</a:t>
            </a:r>
            <a:r>
              <a:rPr lang="en-US" altLang="zh-CN"/>
              <a:t>—</a:t>
            </a:r>
            <a:r>
              <a:rPr lang="zh-CN" altLang="en-US"/>
              <a:t>雨</a:t>
            </a:r>
            <a:endParaRPr lang="zh-CN" altLang="en-US"/>
          </a:p>
        </p:txBody>
      </p:sp>
      <p:sp>
        <p:nvSpPr>
          <p:cNvPr id="31" name="双括号 30"/>
          <p:cNvSpPr/>
          <p:nvPr/>
        </p:nvSpPr>
        <p:spPr>
          <a:xfrm>
            <a:off x="8448040" y="2712720"/>
            <a:ext cx="3094990" cy="165036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8600440" y="489458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</a:t>
            </a:r>
            <a:r>
              <a:rPr lang="en-US" altLang="zh-CN"/>
              <a:t>|</a:t>
            </a:r>
            <a:r>
              <a:rPr lang="zh-CN" altLang="en-US"/>
              <a:t>晴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9640570" y="489458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买</a:t>
            </a:r>
            <a:r>
              <a:rPr lang="en-US" altLang="zh-CN"/>
              <a:t>|</a:t>
            </a:r>
            <a:r>
              <a:rPr lang="zh-CN" altLang="en-US"/>
              <a:t>晴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0680700" y="489458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洗</a:t>
            </a:r>
            <a:r>
              <a:rPr lang="en-US" altLang="zh-CN"/>
              <a:t>|</a:t>
            </a:r>
            <a:r>
              <a:rPr lang="zh-CN" altLang="en-US"/>
              <a:t>晴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8600440" y="5302885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</a:t>
            </a:r>
            <a:r>
              <a:rPr lang="en-US" altLang="zh-CN"/>
              <a:t>|</a:t>
            </a:r>
            <a:r>
              <a:rPr lang="zh-CN" altLang="en-US"/>
              <a:t>阴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9640570" y="5302885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买</a:t>
            </a:r>
            <a:r>
              <a:rPr lang="en-US" altLang="zh-CN"/>
              <a:t>|</a:t>
            </a:r>
            <a:r>
              <a:rPr lang="zh-CN" altLang="en-US"/>
              <a:t>阴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680700" y="5302885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洗</a:t>
            </a:r>
            <a:r>
              <a:rPr lang="en-US" altLang="zh-CN"/>
              <a:t>|</a:t>
            </a:r>
            <a:r>
              <a:rPr lang="zh-CN" altLang="en-US"/>
              <a:t>阴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8600440" y="571119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工</a:t>
            </a:r>
            <a:r>
              <a:rPr lang="en-US" altLang="zh-CN"/>
              <a:t>|</a:t>
            </a:r>
            <a:r>
              <a:rPr lang="zh-CN" altLang="en-US"/>
              <a:t>雨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9640570" y="571119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买</a:t>
            </a:r>
            <a:r>
              <a:rPr lang="en-US" altLang="zh-CN"/>
              <a:t>|</a:t>
            </a:r>
            <a:r>
              <a:rPr lang="zh-CN" altLang="en-US"/>
              <a:t>雨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0680700" y="5711190"/>
            <a:ext cx="913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洗</a:t>
            </a:r>
            <a:r>
              <a:rPr lang="en-US" altLang="zh-CN"/>
              <a:t>|</a:t>
            </a:r>
            <a:r>
              <a:rPr lang="zh-CN" altLang="en-US"/>
              <a:t>雨</a:t>
            </a:r>
            <a:endParaRPr lang="zh-CN" altLang="en-US"/>
          </a:p>
        </p:txBody>
      </p:sp>
      <p:sp>
        <p:nvSpPr>
          <p:cNvPr id="41" name="双括号 40"/>
          <p:cNvSpPr/>
          <p:nvPr/>
        </p:nvSpPr>
        <p:spPr>
          <a:xfrm>
            <a:off x="8498840" y="4665345"/>
            <a:ext cx="3094990" cy="1650365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7525385" y="2777490"/>
            <a:ext cx="7607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=</a:t>
            </a:r>
            <a:endParaRPr lang="en-US" altLang="zh-CN" sz="6000"/>
          </a:p>
        </p:txBody>
      </p:sp>
      <p:sp>
        <p:nvSpPr>
          <p:cNvPr id="43" name="文本框 42"/>
          <p:cNvSpPr txBox="1"/>
          <p:nvPr/>
        </p:nvSpPr>
        <p:spPr>
          <a:xfrm>
            <a:off x="7683500" y="4629150"/>
            <a:ext cx="7607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0"/>
              <a:t>=</a:t>
            </a:r>
            <a:endParaRPr lang="en-US" altLang="zh-CN" sz="6000"/>
          </a:p>
        </p:txBody>
      </p:sp>
      <p:sp>
        <p:nvSpPr>
          <p:cNvPr id="44" name="左大括号 43"/>
          <p:cNvSpPr/>
          <p:nvPr/>
        </p:nvSpPr>
        <p:spPr>
          <a:xfrm>
            <a:off x="2374900" y="1501140"/>
            <a:ext cx="241300" cy="3783330"/>
          </a:xfrm>
          <a:prstGeom prst="leftBrace">
            <a:avLst>
              <a:gd name="adj1" fmla="val 8333"/>
              <a:gd name="adj2" fmla="val 122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3260090" y="4028440"/>
            <a:ext cx="1024255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行和为</a:t>
            </a:r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46" name="直接箭头连接符 45"/>
          <p:cNvCxnSpPr/>
          <p:nvPr/>
        </p:nvCxnSpPr>
        <p:spPr>
          <a:xfrm>
            <a:off x="3174365" y="3466465"/>
            <a:ext cx="0" cy="148844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036955" y="643255"/>
          <a:ext cx="914400" cy="219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675"/>
                <a:gridCol w="466725"/>
              </a:tblGrid>
              <a:tr h="5803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altLang="zh-CN" sz="16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6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endParaRPr lang="en-US" altLang="zh-CN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848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endParaRPr lang="en-US" altLang="zh-CN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391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endParaRPr lang="en-US" altLang="zh-CN" sz="14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1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400" b="1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2827020" y="643255"/>
          <a:ext cx="1816100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90"/>
                <a:gridCol w="459740"/>
                <a:gridCol w="458470"/>
                <a:gridCol w="647700"/>
              </a:tblGrid>
              <a:tr h="51689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6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6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6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类</a:t>
                      </a:r>
                      <a:endParaRPr lang="zh-CN" altLang="en-US" sz="16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069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altLang="zh-CN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069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endParaRPr lang="en-US" altLang="zh-CN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7942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endParaRPr lang="en-US" altLang="zh-CN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8069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endParaRPr lang="en-US" altLang="zh-CN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5629275" y="643255"/>
          <a:ext cx="1866900" cy="294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330"/>
                <a:gridCol w="416560"/>
                <a:gridCol w="635635"/>
                <a:gridCol w="587375"/>
              </a:tblGrid>
              <a:tr h="62484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6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6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10/3</a:t>
                      </a:r>
                      <a:endParaRPr lang="en-US" altLang="zh-CN" sz="16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类</a:t>
                      </a:r>
                      <a:endParaRPr lang="zh-CN" altLang="en-US" sz="16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102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altLang="zh-CN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7/3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75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endParaRPr lang="en-US" altLang="zh-CN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4/3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8102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endParaRPr lang="en-US" altLang="zh-CN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1/3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975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endParaRPr lang="en-US" altLang="zh-CN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5/3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4"/>
            </p:custDataLst>
          </p:nvPr>
        </p:nvGraphicFramePr>
        <p:xfrm>
          <a:off x="8992870" y="643255"/>
          <a:ext cx="19177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/>
                <a:gridCol w="540385"/>
                <a:gridCol w="466090"/>
                <a:gridCol w="657225"/>
              </a:tblGrid>
              <a:tr h="61468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6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3/2</a:t>
                      </a:r>
                      <a:endParaRPr lang="en-US" altLang="zh-CN" sz="16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6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6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类</a:t>
                      </a:r>
                      <a:endParaRPr lang="zh-CN" altLang="en-US" sz="16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959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a</a:t>
                      </a:r>
                      <a:endParaRPr lang="en-US" altLang="zh-CN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1/2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086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b</a:t>
                      </a:r>
                      <a:endParaRPr lang="en-US" altLang="zh-CN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1/2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6959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c</a:t>
                      </a:r>
                      <a:endParaRPr lang="en-US" altLang="zh-CN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3/2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57086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d</a:t>
                      </a:r>
                      <a:endParaRPr lang="en-US" altLang="zh-CN" sz="14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7/2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4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4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107950" marB="1079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5"/>
            </p:custDataLst>
          </p:nvPr>
        </p:nvGraphicFramePr>
        <p:xfrm>
          <a:off x="2007870" y="4130675"/>
          <a:ext cx="3454400" cy="1130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260"/>
                <a:gridCol w="756285"/>
                <a:gridCol w="756285"/>
                <a:gridCol w="756285"/>
                <a:gridCol w="756285"/>
              </a:tblGrid>
              <a:tr h="41211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zh-CN" sz="15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5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</a:t>
                      </a:r>
                      <a:endParaRPr lang="en-US" altLang="zh-CN" sz="15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</a:t>
                      </a:r>
                      <a:endParaRPr lang="en-US" altLang="zh-CN" sz="15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500" b="1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5</a:t>
                      </a:r>
                      <a:endParaRPr lang="en-US" altLang="zh-CN" sz="1500" b="1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8775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实际</a:t>
                      </a:r>
                      <a:endParaRPr lang="zh-CN" altLang="en-US" sz="13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9410"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CN" altLang="en-US" sz="1300" b="0" spc="120">
                          <a:solidFill>
                            <a:srgbClr val="646464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预测</a:t>
                      </a:r>
                      <a:endParaRPr lang="zh-CN" altLang="en-US" sz="1300" b="0" spc="120">
                        <a:solidFill>
                          <a:srgbClr val="646464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</a:t>
                      </a:r>
                      <a:endParaRPr lang="en-US" altLang="zh-CN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300" b="0" spc="120">
                          <a:solidFill>
                            <a:srgbClr val="40404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300" b="0" spc="120">
                        <a:solidFill>
                          <a:srgbClr val="40404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25400" marR="25400" marT="6350" marB="635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49070" y="917575"/>
            <a:ext cx="9543415" cy="1353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1. </a:t>
            </a:r>
            <a:r>
              <a:rPr lang="zh-CN" altLang="en-US" sz="2800" b="1"/>
              <a:t>齐次马尔可夫性：</a:t>
            </a:r>
            <a:endParaRPr lang="zh-CN" altLang="en-US" sz="2800" b="1"/>
          </a:p>
          <a:p>
            <a:endParaRPr lang="zh-CN" altLang="en-US" b="1"/>
          </a:p>
          <a:p>
            <a:r>
              <a:rPr lang="zh-CN" altLang="en-US" b="1"/>
              <a:t>隐藏的马尔可夫链</a:t>
            </a:r>
            <a:r>
              <a:rPr lang="zh-CN" altLang="en-US"/>
              <a:t>在</a:t>
            </a:r>
            <a:r>
              <a:rPr lang="zh-CN" altLang="en-US" b="1"/>
              <a:t>任意时刻t</a:t>
            </a:r>
            <a:r>
              <a:rPr lang="zh-CN" altLang="en-US"/>
              <a:t>的状态只依赖于其</a:t>
            </a:r>
            <a:r>
              <a:rPr lang="zh-CN" altLang="en-US" b="1"/>
              <a:t>前一时刻的状态</a:t>
            </a:r>
            <a:r>
              <a:rPr lang="zh-CN" altLang="en-US"/>
              <a:t>，与其他时刻的状态及观测无关，也与时刻t无关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49070" y="4148455"/>
            <a:ext cx="954341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2. </a:t>
            </a:r>
            <a:r>
              <a:rPr lang="zh-CN" altLang="en-US" sz="2800" b="1"/>
              <a:t>观测独立性</a:t>
            </a:r>
            <a:r>
              <a:rPr lang="en-US" altLang="zh-CN" sz="2800" b="1"/>
              <a:t>:</a:t>
            </a:r>
            <a:endParaRPr lang="zh-CN" altLang="en-US" sz="2800" b="1"/>
          </a:p>
          <a:p>
            <a:endParaRPr lang="zh-CN" altLang="en-US"/>
          </a:p>
          <a:p>
            <a:r>
              <a:rPr lang="zh-CN" altLang="en-US"/>
              <a:t>即假设任意时刻的观测</a:t>
            </a:r>
            <a:r>
              <a:rPr lang="zh-CN" altLang="en-US" b="1"/>
              <a:t>只依赖于该时刻的马尔可夫链的状态</a:t>
            </a:r>
            <a:r>
              <a:rPr lang="zh-CN" altLang="en-US"/>
              <a:t>，与其他观测及状态无关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1794510" y="897255"/>
            <a:ext cx="872490" cy="5175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615055" y="1501140"/>
            <a:ext cx="1014730" cy="5175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4" idx="5"/>
            <a:endCxn id="5" idx="1"/>
          </p:cNvCxnSpPr>
          <p:nvPr/>
        </p:nvCxnSpPr>
        <p:spPr>
          <a:xfrm>
            <a:off x="2539365" y="1339215"/>
            <a:ext cx="1224280" cy="2374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4491355" y="2549525"/>
            <a:ext cx="6136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即在给定</a:t>
            </a:r>
            <a:r>
              <a:rPr lang="en-US" altLang="zh-CN"/>
              <a:t>“</a:t>
            </a:r>
            <a:r>
              <a:rPr lang="zh-CN" altLang="en-US"/>
              <a:t>现在</a:t>
            </a:r>
            <a:r>
              <a:rPr lang="en-US" altLang="zh-CN"/>
              <a:t>”</a:t>
            </a:r>
            <a:r>
              <a:rPr lang="zh-CN" altLang="en-US"/>
              <a:t>的条件下，</a:t>
            </a:r>
            <a:r>
              <a:rPr lang="en-US" altLang="zh-CN"/>
              <a:t>“</a:t>
            </a:r>
            <a:r>
              <a:rPr lang="zh-CN" altLang="en-US"/>
              <a:t>过去</a:t>
            </a:r>
            <a:r>
              <a:rPr lang="en-US" altLang="zh-CN"/>
              <a:t>”</a:t>
            </a:r>
            <a:r>
              <a:rPr lang="zh-CN" altLang="en-US"/>
              <a:t>与</a:t>
            </a:r>
            <a:r>
              <a:rPr lang="en-US" altLang="zh-CN"/>
              <a:t>“</a:t>
            </a:r>
            <a:r>
              <a:rPr lang="zh-CN" altLang="en-US"/>
              <a:t>将来</a:t>
            </a:r>
            <a:r>
              <a:rPr lang="en-US" altLang="zh-CN"/>
              <a:t>”</a:t>
            </a:r>
            <a:r>
              <a:rPr lang="zh-CN" altLang="en-US"/>
              <a:t>无关</a:t>
            </a:r>
            <a:r>
              <a:rPr lang="en-US" altLang="zh-CN"/>
              <a:t>(</a:t>
            </a:r>
            <a:r>
              <a:rPr lang="zh-CN" altLang="en-US" b="1"/>
              <a:t>独立</a:t>
            </a:r>
            <a:r>
              <a:rPr lang="en-US" altLang="zh-CN"/>
              <a:t>)</a:t>
            </a:r>
            <a:endParaRPr lang="en-US" altLang="zh-CN"/>
          </a:p>
        </p:txBody>
      </p:sp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41233" y="2508885"/>
          <a:ext cx="2249805" cy="54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1257300" imgH="304800" progId="Equation.KSEE3">
                  <p:embed/>
                </p:oleObj>
              </mc:Choice>
              <mc:Fallback>
                <p:oleObj name="" r:id="rId1" imgW="1257300" imgH="304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41233" y="2508885"/>
                        <a:ext cx="2249805" cy="545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07055" y="3054350"/>
          <a:ext cx="5977890" cy="51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2667000" imgH="228600" progId="Equation.KSEE3">
                  <p:embed/>
                </p:oleObj>
              </mc:Choice>
              <mc:Fallback>
                <p:oleObj name="" r:id="rId3" imgW="26670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07055" y="3054350"/>
                        <a:ext cx="5977890" cy="512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31615" y="5643880"/>
          <a:ext cx="4128770" cy="512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1841500" imgH="228600" progId="Equation.KSEE3">
                  <p:embed/>
                </p:oleObj>
              </mc:Choice>
              <mc:Fallback>
                <p:oleObj name="" r:id="rId5" imgW="18415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31615" y="5643880"/>
                        <a:ext cx="4128770" cy="512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1323975" y="3437890"/>
            <a:ext cx="9543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3. </a:t>
            </a:r>
            <a:r>
              <a:rPr lang="zh-CN" sz="2800" b="1"/>
              <a:t>状态预测</a:t>
            </a:r>
            <a:r>
              <a:rPr lang="zh-CN" altLang="en-US" sz="2800" b="1"/>
              <a:t>：</a:t>
            </a:r>
            <a:r>
              <a:rPr lang="zh-CN" altLang="en-US" sz="2800" b="1">
                <a:sym typeface="+mn-ea"/>
              </a:rPr>
              <a:t>解码</a:t>
            </a:r>
            <a:r>
              <a:rPr lang="en-US" altLang="zh-CN" sz="2800" b="1">
                <a:sym typeface="+mn-ea"/>
              </a:rPr>
              <a:t> decoding</a:t>
            </a:r>
            <a:endParaRPr lang="zh-CN" altLang="en-US" sz="2800" b="1"/>
          </a:p>
        </p:txBody>
      </p:sp>
      <p:sp>
        <p:nvSpPr>
          <p:cNvPr id="2" name="文本框 1"/>
          <p:cNvSpPr txBox="1"/>
          <p:nvPr/>
        </p:nvSpPr>
        <p:spPr>
          <a:xfrm>
            <a:off x="1323975" y="2106930"/>
            <a:ext cx="9543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2. </a:t>
            </a:r>
            <a:r>
              <a:rPr lang="zh-CN" sz="2800" b="1"/>
              <a:t>参数学习：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1324610" y="1181735"/>
            <a:ext cx="9543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1. </a:t>
            </a:r>
            <a:r>
              <a:rPr lang="zh-CN" altLang="en-US" sz="2800" b="1"/>
              <a:t>观测</a:t>
            </a:r>
            <a:r>
              <a:rPr lang="zh-CN" sz="2800" b="1"/>
              <a:t>概率计算：</a:t>
            </a:r>
            <a:endParaRPr lang="zh-CN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5330" y="1094740"/>
          <a:ext cx="1634490" cy="608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545465" imgH="203200" progId="Equation.KSEE3">
                  <p:embed/>
                </p:oleObj>
              </mc:Choice>
              <mc:Fallback>
                <p:oleObj name="" r:id="rId1" imgW="5454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45330" y="1094740"/>
                        <a:ext cx="1634490" cy="608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15080" y="2106930"/>
          <a:ext cx="4414520" cy="989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473200" imgH="330200" progId="Equation.KSEE3">
                  <p:embed/>
                </p:oleObj>
              </mc:Choice>
              <mc:Fallback>
                <p:oleObj name="" r:id="rId3" imgW="1473200" imgH="330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5080" y="2106930"/>
                        <a:ext cx="4414520" cy="989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左大括号 7"/>
          <p:cNvSpPr/>
          <p:nvPr/>
        </p:nvSpPr>
        <p:spPr>
          <a:xfrm>
            <a:off x="1125220" y="1414780"/>
            <a:ext cx="121920" cy="236347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48410" y="861695"/>
          <a:ext cx="122047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545465" imgH="203200" progId="Equation.KSEE3">
                  <p:embed/>
                </p:oleObj>
              </mc:Choice>
              <mc:Fallback>
                <p:oleObj name="" r:id="rId1" imgW="545465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48410" y="861695"/>
                        <a:ext cx="122047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38730" y="375920"/>
          <a:ext cx="136080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800100" imgH="203200" progId="Equation.KSEE3">
                  <p:embed/>
                </p:oleObj>
              </mc:Choice>
              <mc:Fallback>
                <p:oleObj name="" r:id="rId3" imgW="800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8730" y="375920"/>
                        <a:ext cx="136080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69385" y="721995"/>
          <a:ext cx="82423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368300" imgH="203200" progId="Equation.KSEE3">
                  <p:embed/>
                </p:oleObj>
              </mc:Choice>
              <mc:Fallback>
                <p:oleObj name="" r:id="rId5" imgW="3683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69385" y="721995"/>
                        <a:ext cx="82423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22415" y="2312035"/>
          <a:ext cx="315468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1409700" imgH="203200" progId="Equation.KSEE3">
                  <p:embed/>
                </p:oleObj>
              </mc:Choice>
              <mc:Fallback>
                <p:oleObj name="" r:id="rId7" imgW="1409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22415" y="2312035"/>
                        <a:ext cx="315468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0720" y="2197100"/>
          <a:ext cx="426339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9" imgW="1905000" imgH="203200" progId="Equation.KSEE3">
                  <p:embed/>
                </p:oleObj>
              </mc:Choice>
              <mc:Fallback>
                <p:oleObj name="" r:id="rId9" imgW="19050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0720" y="2197100"/>
                        <a:ext cx="426339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2538730" y="913130"/>
            <a:ext cx="1264285" cy="146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5126990" y="2408555"/>
            <a:ext cx="1313180" cy="311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4110" y="1920240"/>
          <a:ext cx="1360805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1" imgW="800100" imgH="203200" progId="Equation.KSEE3">
                  <p:embed/>
                </p:oleObj>
              </mc:Choice>
              <mc:Fallback>
                <p:oleObj name="" r:id="rId11" imgW="800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44110" y="1920240"/>
                        <a:ext cx="1360805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5848985" y="1104265"/>
            <a:ext cx="308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边缘分布</a:t>
            </a:r>
            <a:r>
              <a:rPr lang="zh-CN" altLang="en-US"/>
              <a:t>用</a:t>
            </a:r>
            <a:r>
              <a:rPr lang="zh-CN" altLang="en-US" b="1"/>
              <a:t>联合分布</a:t>
            </a:r>
            <a:r>
              <a:rPr lang="zh-CN" altLang="en-US"/>
              <a:t>求出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969385" y="339090"/>
            <a:ext cx="24631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离散整体的</a:t>
            </a:r>
            <a:r>
              <a:rPr lang="zh-CN" altLang="en-US" b="1"/>
              <a:t>边缘分布</a:t>
            </a:r>
            <a:endParaRPr lang="zh-CN" altLang="en-US" b="1"/>
          </a:p>
        </p:txBody>
      </p:sp>
      <p:sp>
        <p:nvSpPr>
          <p:cNvPr id="18" name="文本框 17"/>
          <p:cNvSpPr txBox="1"/>
          <p:nvPr/>
        </p:nvSpPr>
        <p:spPr>
          <a:xfrm>
            <a:off x="7039610" y="1971040"/>
            <a:ext cx="2767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离散整体的</a:t>
            </a:r>
            <a:r>
              <a:rPr lang="zh-CN" altLang="en-US" b="1"/>
              <a:t>联合分布</a:t>
            </a:r>
            <a:endParaRPr lang="zh-CN" altLang="en-US" b="1"/>
          </a:p>
        </p:txBody>
      </p:sp>
      <p:cxnSp>
        <p:nvCxnSpPr>
          <p:cNvPr id="19" name="直接箭头连接符 18"/>
          <p:cNvCxnSpPr/>
          <p:nvPr/>
        </p:nvCxnSpPr>
        <p:spPr>
          <a:xfrm flipH="1" flipV="1">
            <a:off x="4827905" y="997585"/>
            <a:ext cx="3174365" cy="1005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02968" y="979488"/>
          <a:ext cx="2558415" cy="76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2" imgW="1143000" imgH="342900" progId="Equation.KSEE3">
                  <p:embed/>
                </p:oleObj>
              </mc:Choice>
              <mc:Fallback>
                <p:oleObj name="" r:id="rId12" imgW="1143000" imgH="342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502968" y="979488"/>
                        <a:ext cx="2558415" cy="767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/>
          <p:cNvSpPr txBox="1"/>
          <p:nvPr/>
        </p:nvSpPr>
        <p:spPr>
          <a:xfrm>
            <a:off x="1248410" y="288290"/>
            <a:ext cx="106616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zh-CN" altLang="en-US" sz="2800"/>
              <a:t>目标：</a:t>
            </a:r>
            <a:endParaRPr lang="zh-CN" altLang="en-US" sz="2800"/>
          </a:p>
        </p:txBody>
      </p:sp>
      <p:sp>
        <p:nvSpPr>
          <p:cNvPr id="24" name="矩形 23"/>
          <p:cNvSpPr/>
          <p:nvPr/>
        </p:nvSpPr>
        <p:spPr>
          <a:xfrm>
            <a:off x="1026795" y="251460"/>
            <a:ext cx="1442085" cy="11468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flipH="1">
            <a:off x="1916430" y="2667635"/>
            <a:ext cx="6247765" cy="2686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26478" y="2814955"/>
          <a:ext cx="4511675" cy="176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14" imgW="2336800" imgH="914400" progId="Equation.KSEE3">
                  <p:embed/>
                </p:oleObj>
              </mc:Choice>
              <mc:Fallback>
                <p:oleObj name="" r:id="rId14" imgW="2336800" imgH="914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26478" y="2814955"/>
                        <a:ext cx="4511675" cy="176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64195" y="2914015"/>
          <a:ext cx="2696845" cy="176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16" imgW="1397000" imgH="914400" progId="Equation.KSEE3">
                  <p:embed/>
                </p:oleObj>
              </mc:Choice>
              <mc:Fallback>
                <p:oleObj name="" r:id="rId16" imgW="1397000" imgH="9144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164195" y="2914015"/>
                        <a:ext cx="2696845" cy="176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箭头连接符 31"/>
          <p:cNvCxnSpPr/>
          <p:nvPr/>
        </p:nvCxnSpPr>
        <p:spPr>
          <a:xfrm flipH="1">
            <a:off x="8985885" y="2687955"/>
            <a:ext cx="213360" cy="3194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4353" y="5030788"/>
          <a:ext cx="10180955" cy="1024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8" imgW="4546600" imgH="457200" progId="Equation.KSEE3">
                  <p:embed/>
                </p:oleObj>
              </mc:Choice>
              <mc:Fallback>
                <p:oleObj name="" r:id="rId18" imgW="4546600" imgH="457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34353" y="5030788"/>
                        <a:ext cx="10180955" cy="1024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矩形 34"/>
          <p:cNvSpPr/>
          <p:nvPr/>
        </p:nvSpPr>
        <p:spPr>
          <a:xfrm>
            <a:off x="455930" y="4827905"/>
            <a:ext cx="10259060" cy="123761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肘形连接符 37"/>
          <p:cNvCxnSpPr>
            <a:stCxn id="35" idx="3"/>
            <a:endCxn id="20" idx="3"/>
          </p:cNvCxnSpPr>
          <p:nvPr/>
        </p:nvCxnSpPr>
        <p:spPr>
          <a:xfrm flipV="1">
            <a:off x="10714990" y="1363980"/>
            <a:ext cx="346710" cy="4083050"/>
          </a:xfrm>
          <a:prstGeom prst="bentConnector3">
            <a:avLst>
              <a:gd name="adj1" fmla="val 16868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969385" y="2895600"/>
            <a:ext cx="201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齐次马尔可夫性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328785" y="3221355"/>
            <a:ext cx="2018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观测独立性</a:t>
            </a:r>
            <a:endParaRPr lang="zh-CN" altLang="en-US"/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46780" y="627380"/>
          <a:ext cx="5161280" cy="623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892300" imgH="228600" progId="Equation.KSEE3">
                  <p:embed/>
                </p:oleObj>
              </mc:Choice>
              <mc:Fallback>
                <p:oleObj name="" r:id="rId1" imgW="1892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46780" y="627380"/>
                        <a:ext cx="5161280" cy="623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2322830" y="755015"/>
            <a:ext cx="1255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前向概率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895080" y="1394460"/>
            <a:ext cx="2140585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t</a:t>
            </a:r>
            <a:r>
              <a:rPr lang="zh-CN" altLang="en-US"/>
              <a:t>时刻隐变量的状态</a:t>
            </a:r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6836410" y="627380"/>
            <a:ext cx="1196975" cy="51752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>
            <a:stCxn id="5" idx="4"/>
            <a:endCxn id="4" idx="0"/>
          </p:cNvCxnSpPr>
          <p:nvPr/>
        </p:nvCxnSpPr>
        <p:spPr>
          <a:xfrm>
            <a:off x="7435215" y="1144905"/>
            <a:ext cx="2530475" cy="2495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632585" y="1851025"/>
            <a:ext cx="239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t=1</a:t>
            </a:r>
            <a:r>
              <a:rPr lang="zh-CN" altLang="en-US"/>
              <a:t>时，</a:t>
            </a:r>
            <a:endParaRPr lang="zh-CN" altLang="en-US"/>
          </a:p>
        </p:txBody>
      </p:sp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80970" y="1845310"/>
          <a:ext cx="475424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1981200" imgH="228600" progId="Equation.KSEE3">
                  <p:embed/>
                </p:oleObj>
              </mc:Choice>
              <mc:Fallback>
                <p:oleObj name="" r:id="rId3" imgW="19812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0970" y="1845310"/>
                        <a:ext cx="4754245" cy="54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1632585" y="2603500"/>
            <a:ext cx="239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t=1,2,3..,t-1 ,</a:t>
            </a:r>
            <a:r>
              <a:rPr lang="zh-CN" altLang="en-US" b="1"/>
              <a:t>递推</a:t>
            </a:r>
            <a:endParaRPr lang="zh-CN" altLang="en-US" b="1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4615" y="2461260"/>
          <a:ext cx="5834380" cy="3291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2882900" imgH="1625600" progId="Equation.KSEE3">
                  <p:embed/>
                </p:oleObj>
              </mc:Choice>
              <mc:Fallback>
                <p:oleObj name="" r:id="rId5" imgW="2882900" imgH="1625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04615" y="2461260"/>
                        <a:ext cx="5834380" cy="3291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632585" y="5994400"/>
            <a:ext cx="2393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终止条件，</a:t>
            </a:r>
            <a:endParaRPr lang="zh-CN" altLang="en-US"/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32443" y="5659438"/>
          <a:ext cx="2865120" cy="103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7" imgW="1193800" imgH="431800" progId="Equation.KSEE3">
                  <p:embed/>
                </p:oleObj>
              </mc:Choice>
              <mc:Fallback>
                <p:oleObj name="" r:id="rId7" imgW="11938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32443" y="5659438"/>
                        <a:ext cx="2865120" cy="1037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椭圆 16"/>
          <p:cNvSpPr/>
          <p:nvPr/>
        </p:nvSpPr>
        <p:spPr>
          <a:xfrm>
            <a:off x="5750560" y="3431540"/>
            <a:ext cx="862965" cy="44704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980055" y="1234440"/>
          <a:ext cx="4061460" cy="2634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820"/>
                <a:gridCol w="1353820"/>
                <a:gridCol w="1353820"/>
              </a:tblGrid>
              <a:tr h="87820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Positive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Negative</a:t>
                      </a:r>
                      <a:endParaRPr lang="en-US" altLang="zh-CN"/>
                    </a:p>
                  </a:txBody>
                  <a:tcPr/>
                </a:tc>
              </a:tr>
              <a:tr h="878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FN</a:t>
                      </a:r>
                      <a:endParaRPr lang="en-US" altLang="zh-CN"/>
                    </a:p>
                  </a:txBody>
                  <a:tcPr/>
                </a:tc>
              </a:tr>
              <a:tr h="878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False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275965" y="1234440"/>
            <a:ext cx="1409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预测情况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80055" y="1665605"/>
            <a:ext cx="1409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实际情况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950845" y="1252220"/>
            <a:ext cx="1400175" cy="8623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221220" y="2175510"/>
            <a:ext cx="1531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7221220" y="3124200"/>
            <a:ext cx="1531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109460" y="1557020"/>
            <a:ext cx="1166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计数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1043940" y="958215"/>
            <a:ext cx="770890" cy="760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1043940" y="1957705"/>
            <a:ext cx="770890" cy="760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043940" y="4017010"/>
            <a:ext cx="770890" cy="7607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5400000">
            <a:off x="1078865" y="2941955"/>
            <a:ext cx="904875" cy="790575"/>
          </a:xfrm>
          <a:prstGeom prst="rect">
            <a:avLst/>
          </a:prstGeom>
        </p:spPr>
      </p:pic>
      <p:cxnSp>
        <p:nvCxnSpPr>
          <p:cNvPr id="26" name="直接箭头连接符 25"/>
          <p:cNvCxnSpPr/>
          <p:nvPr/>
        </p:nvCxnSpPr>
        <p:spPr>
          <a:xfrm>
            <a:off x="2007235" y="1191895"/>
            <a:ext cx="1176655" cy="9537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2058670" y="2540635"/>
            <a:ext cx="98361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 flipV="1">
            <a:off x="2018030" y="3189605"/>
            <a:ext cx="993775" cy="1298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/>
          <p:cNvSpPr/>
          <p:nvPr/>
        </p:nvSpPr>
        <p:spPr>
          <a:xfrm>
            <a:off x="3286125" y="2073910"/>
            <a:ext cx="1115695" cy="1115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4614545" y="2632075"/>
            <a:ext cx="11360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5963285" y="2074545"/>
            <a:ext cx="1115695" cy="11156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291705" y="2631440"/>
            <a:ext cx="113601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左大括号 32"/>
          <p:cNvSpPr/>
          <p:nvPr/>
        </p:nvSpPr>
        <p:spPr>
          <a:xfrm>
            <a:off x="8864600" y="2059305"/>
            <a:ext cx="152400" cy="11461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1191260" y="1139190"/>
            <a:ext cx="551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X1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196975" y="2102485"/>
            <a:ext cx="5664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X2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191260" y="4197985"/>
            <a:ext cx="5518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latin typeface="Times New Roman" panose="02020603050405020304" charset="0"/>
                <a:cs typeface="Times New Roman" panose="02020603050405020304" charset="0"/>
              </a:rPr>
              <a:t>Xn</a:t>
            </a:r>
            <a:endParaRPr lang="en-US" altLang="zh-CN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56610" y="2447290"/>
            <a:ext cx="1369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加法器</a:t>
            </a:r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5836920" y="2310130"/>
            <a:ext cx="13690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激活函数</a:t>
            </a:r>
            <a:endParaRPr lang="zh-CN" altLang="en-US"/>
          </a:p>
          <a:p>
            <a:pPr algn="ctr"/>
            <a:r>
              <a:rPr lang="zh-CN" altLang="en-US"/>
              <a:t>（阶梯函数）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911860" y="398145"/>
            <a:ext cx="197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输入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 Input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864600" y="559435"/>
            <a:ext cx="19780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latin typeface="Times New Roman" panose="02020603050405020304" charset="0"/>
                <a:cs typeface="Times New Roman" panose="02020603050405020304" charset="0"/>
              </a:rPr>
              <a:t>输出</a:t>
            </a:r>
            <a:r>
              <a:rPr lang="en-US" altLang="zh-CN" sz="2000" b="1">
                <a:latin typeface="Times New Roman" panose="02020603050405020304" charset="0"/>
                <a:cs typeface="Times New Roman" panose="02020603050405020304" charset="0"/>
              </a:rPr>
              <a:t> Output</a:t>
            </a:r>
            <a:endParaRPr lang="en-US" altLang="zh-CN" sz="20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9168130" y="1880870"/>
            <a:ext cx="892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9168130" y="2955290"/>
            <a:ext cx="892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43" name="椭圆 42"/>
          <p:cNvSpPr/>
          <p:nvPr/>
        </p:nvSpPr>
        <p:spPr>
          <a:xfrm>
            <a:off x="3519170" y="593090"/>
            <a:ext cx="730250" cy="740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3519170" y="763905"/>
            <a:ext cx="8020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latin typeface="Times New Roman" panose="02020603050405020304" charset="0"/>
                <a:cs typeface="Times New Roman" panose="02020603050405020304" charset="0"/>
              </a:rPr>
              <a:t>偏置</a:t>
            </a:r>
            <a:endParaRPr lang="zh-CN" alt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3833495" y="1424940"/>
            <a:ext cx="10160" cy="5778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箭头连接符 2"/>
          <p:cNvCxnSpPr/>
          <p:nvPr/>
        </p:nvCxnSpPr>
        <p:spPr>
          <a:xfrm flipV="1">
            <a:off x="1936750" y="501650"/>
            <a:ext cx="0" cy="23736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936750" y="2875280"/>
            <a:ext cx="2484755" cy="20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>
            <a:off x="2342515" y="2287270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2712720" y="2393950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2545080" y="1912620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3082925" y="2287270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900045" y="927735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392170" y="1440180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057525" y="1338580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462655" y="1034415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706495" y="1764665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>
            <a:off x="2941320" y="2008505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1602105" y="521970"/>
            <a:ext cx="2941320" cy="27895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543425" y="2875280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692910" y="133350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X2</a:t>
            </a:r>
            <a:endParaRPr lang="en-US" altLang="zh-CN"/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5563235" y="532130"/>
            <a:ext cx="0" cy="23736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5563235" y="2905760"/>
            <a:ext cx="2484755" cy="20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等腰三角形 19"/>
          <p:cNvSpPr/>
          <p:nvPr/>
        </p:nvSpPr>
        <p:spPr>
          <a:xfrm>
            <a:off x="5973445" y="2310130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6339205" y="2424430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6171565" y="1943100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6704965" y="2310130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465570" y="1303020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7176135" y="1520825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6414770" y="1714500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911975" y="1196340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7176135" y="2043430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等腰三角形 28"/>
          <p:cNvSpPr/>
          <p:nvPr/>
        </p:nvSpPr>
        <p:spPr>
          <a:xfrm>
            <a:off x="6816090" y="1714500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8169910" y="2905760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X1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5319395" y="163830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X2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2038350" y="3068320"/>
            <a:ext cx="21501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线性可分</a:t>
            </a:r>
            <a:endParaRPr lang="zh-CN" altLang="en-US"/>
          </a:p>
          <a:p>
            <a:pPr algn="ctr"/>
            <a:r>
              <a:rPr lang="zh-CN" altLang="en-US"/>
              <a:t>（找得到分割直线）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5721350" y="3053715"/>
            <a:ext cx="21996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线性不可分</a:t>
            </a:r>
            <a:endParaRPr lang="zh-CN" altLang="en-US"/>
          </a:p>
          <a:p>
            <a:pPr algn="ctr"/>
            <a:r>
              <a:rPr lang="zh-CN" altLang="en-US">
                <a:sym typeface="+mn-ea"/>
              </a:rPr>
              <a:t>（找不到分割直线）</a:t>
            </a:r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2428240" y="4271645"/>
            <a:ext cx="1501775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感知机</a:t>
            </a:r>
            <a:r>
              <a:rPr lang="en-US" altLang="zh-CN"/>
              <a:t>perceptron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5963920" y="4311015"/>
            <a:ext cx="1887220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多重线性感知机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MLP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38" name="直接箭头连接符 37"/>
          <p:cNvCxnSpPr/>
          <p:nvPr/>
        </p:nvCxnSpPr>
        <p:spPr>
          <a:xfrm>
            <a:off x="3214370" y="3798570"/>
            <a:ext cx="0" cy="3143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/>
          <p:nvPr/>
        </p:nvCxnSpPr>
        <p:spPr>
          <a:xfrm>
            <a:off x="6907530" y="3798570"/>
            <a:ext cx="0" cy="3143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18" name="直接箭头连接符 17"/>
          <p:cNvCxnSpPr/>
          <p:nvPr/>
        </p:nvCxnSpPr>
        <p:spPr>
          <a:xfrm flipV="1">
            <a:off x="3250565" y="2560955"/>
            <a:ext cx="4445" cy="15113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250565" y="4072255"/>
            <a:ext cx="1688465" cy="20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等腰三角形 19"/>
          <p:cNvSpPr/>
          <p:nvPr/>
        </p:nvSpPr>
        <p:spPr>
          <a:xfrm>
            <a:off x="4279265" y="2919095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3149600" y="3970655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3149600" y="2919095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4258945" y="3970655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4721225" y="4193540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X1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2692400" y="2304415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X2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029835" y="2994025"/>
            <a:ext cx="2880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找不到一条直线</a:t>
            </a:r>
            <a:endParaRPr lang="zh-CN" altLang="en-US"/>
          </a:p>
          <a:p>
            <a:pPr algn="ctr"/>
            <a:r>
              <a:rPr lang="zh-CN" altLang="en-US"/>
              <a:t>正好把</a:t>
            </a:r>
            <a:r>
              <a:rPr lang="en-US" altLang="zh-CN"/>
              <a:t>4</a:t>
            </a:r>
            <a:r>
              <a:rPr lang="zh-CN" altLang="en-US"/>
              <a:t>个点分成两类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箭头连接符 2"/>
          <p:cNvCxnSpPr/>
          <p:nvPr/>
        </p:nvCxnSpPr>
        <p:spPr>
          <a:xfrm flipV="1">
            <a:off x="1023620" y="1151255"/>
            <a:ext cx="0" cy="23736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023620" y="3524885"/>
            <a:ext cx="2484755" cy="20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>
            <a:off x="1429385" y="2936875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2165350" y="3063875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1861185" y="2840990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408430" y="2327910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44395" y="1998345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569845" y="2444750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688975" y="1171575"/>
            <a:ext cx="2941320" cy="278955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630295" y="3524885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779780" y="782955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X2</a:t>
            </a:r>
            <a:endParaRPr lang="en-US" altLang="zh-CN"/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374650" y="1891665"/>
            <a:ext cx="3600450" cy="114617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161290" y="2610485"/>
            <a:ext cx="4027170" cy="1924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253365" y="2780030"/>
            <a:ext cx="4027170" cy="19240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036060" y="1630045"/>
            <a:ext cx="568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L1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1495425" y="1425575"/>
            <a:ext cx="568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L2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4280535" y="2472690"/>
            <a:ext cx="568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L3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4340225" y="2840990"/>
            <a:ext cx="568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L4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5273675" y="1522730"/>
            <a:ext cx="3661410" cy="16300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endParaRPr lang="en-US" altLang="zh-CN" sz="2000"/>
          </a:p>
          <a:p>
            <a:r>
              <a:rPr lang="en-US" altLang="zh-CN" sz="2000"/>
              <a:t>L1</a:t>
            </a:r>
            <a:r>
              <a:rPr lang="zh-CN" altLang="en-US" sz="2000"/>
              <a:t>、</a:t>
            </a:r>
            <a:r>
              <a:rPr lang="en-US" altLang="zh-CN" sz="2000"/>
              <a:t>L2</a:t>
            </a:r>
            <a:r>
              <a:rPr lang="zh-CN" altLang="en-US" sz="2000"/>
              <a:t>取到的</a:t>
            </a:r>
            <a:r>
              <a:rPr lang="en-US" altLang="zh-CN" sz="2000"/>
              <a:t>w</a:t>
            </a:r>
            <a:r>
              <a:rPr lang="zh-CN" altLang="en-US" sz="2000"/>
              <a:t>和</a:t>
            </a:r>
            <a:r>
              <a:rPr lang="en-US" altLang="zh-CN" sz="2000"/>
              <a:t>b</a:t>
            </a:r>
            <a:r>
              <a:rPr lang="zh-CN" altLang="en-US" sz="2000"/>
              <a:t>是不恰当的</a:t>
            </a:r>
            <a:endParaRPr lang="zh-CN" altLang="en-US" sz="2000"/>
          </a:p>
          <a:p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L3</a:t>
            </a:r>
            <a:r>
              <a:rPr lang="zh-CN" altLang="en-US" sz="2000">
                <a:sym typeface="+mn-ea"/>
              </a:rPr>
              <a:t>、</a:t>
            </a:r>
            <a:r>
              <a:rPr lang="en-US" altLang="zh-CN" sz="2000">
                <a:sym typeface="+mn-ea"/>
              </a:rPr>
              <a:t>L4</a:t>
            </a:r>
            <a:r>
              <a:rPr lang="zh-CN" altLang="en-US" sz="2000">
                <a:sym typeface="+mn-ea"/>
              </a:rPr>
              <a:t>取到的</a:t>
            </a:r>
            <a:r>
              <a:rPr lang="en-US" altLang="zh-CN" sz="2000">
                <a:sym typeface="+mn-ea"/>
              </a:rPr>
              <a:t>w</a:t>
            </a:r>
            <a:r>
              <a:rPr lang="zh-CN" altLang="en-US" sz="2000">
                <a:sym typeface="+mn-ea"/>
              </a:rPr>
              <a:t>和</a:t>
            </a:r>
            <a:r>
              <a:rPr lang="en-US" altLang="zh-CN" sz="2000">
                <a:sym typeface="+mn-ea"/>
              </a:rPr>
              <a:t>b</a:t>
            </a:r>
            <a:r>
              <a:rPr lang="zh-CN" altLang="en-US" sz="2000">
                <a:sym typeface="+mn-ea"/>
              </a:rPr>
              <a:t>是恰当的</a:t>
            </a:r>
            <a:endParaRPr lang="zh-CN" altLang="en-US" sz="2000"/>
          </a:p>
          <a:p>
            <a:endParaRPr lang="zh-CN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86180" y="1282700"/>
            <a:ext cx="1065530" cy="398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2000"/>
              <a:t>向量</a:t>
            </a:r>
            <a:r>
              <a:rPr lang="en-US" altLang="zh-CN" sz="2000"/>
              <a:t>X</a:t>
            </a:r>
            <a:endParaRPr lang="en-US" altLang="zh-CN" sz="2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17750" b="5891"/>
          <a:stretch>
            <a:fillRect/>
          </a:stretch>
        </p:blipFill>
        <p:spPr>
          <a:xfrm>
            <a:off x="3569335" y="1282700"/>
            <a:ext cx="1856740" cy="3854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569335" y="1202690"/>
            <a:ext cx="3223260" cy="13982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2403475" y="1496060"/>
            <a:ext cx="10140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469515" y="924560"/>
            <a:ext cx="88265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加法器</a:t>
            </a:r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5426710" y="1292860"/>
            <a:ext cx="222885" cy="1095375"/>
          </a:xfrm>
          <a:prstGeom prst="leftBrace">
            <a:avLst>
              <a:gd name="adj1" fmla="val 8333"/>
              <a:gd name="adj2" fmla="val 1762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751195" y="1202690"/>
            <a:ext cx="689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&gt; 0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751195" y="1656080"/>
            <a:ext cx="689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= 0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5751195" y="2109470"/>
            <a:ext cx="689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&lt; 0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505075" y="2019935"/>
            <a:ext cx="81153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偏置</a:t>
            </a:r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14" name="直接箭头连接符 13"/>
          <p:cNvCxnSpPr/>
          <p:nvPr/>
        </p:nvCxnSpPr>
        <p:spPr>
          <a:xfrm flipH="1" flipV="1">
            <a:off x="2905125" y="1531620"/>
            <a:ext cx="10795" cy="452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7009765" y="1482090"/>
            <a:ext cx="101409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160385" y="1202690"/>
            <a:ext cx="3223260" cy="139827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44360" y="924560"/>
            <a:ext cx="113855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激活函数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306435" y="1282700"/>
            <a:ext cx="11353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符号函数：</a:t>
            </a:r>
            <a:endParaRPr lang="zh-CN" altLang="en-US"/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435" y="1757045"/>
            <a:ext cx="1647825" cy="352425"/>
          </a:xfrm>
          <a:prstGeom prst="rect">
            <a:avLst/>
          </a:prstGeom>
        </p:spPr>
      </p:pic>
      <p:sp>
        <p:nvSpPr>
          <p:cNvPr id="22" name="左大括号 21"/>
          <p:cNvSpPr/>
          <p:nvPr/>
        </p:nvSpPr>
        <p:spPr>
          <a:xfrm>
            <a:off x="10005695" y="1445260"/>
            <a:ext cx="75565" cy="87249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0132695" y="1313180"/>
            <a:ext cx="12274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+1 , x &gt;= 0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132695" y="2109470"/>
            <a:ext cx="984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-1 , x &lt; 0</a:t>
            </a:r>
            <a:endParaRPr lang="zh-CN" altLang="en-US"/>
          </a:p>
        </p:txBody>
      </p:sp>
      <p:sp>
        <p:nvSpPr>
          <p:cNvPr id="25" name="左大括号 24"/>
          <p:cNvSpPr/>
          <p:nvPr/>
        </p:nvSpPr>
        <p:spPr>
          <a:xfrm rot="16200000">
            <a:off x="5892800" y="-1217295"/>
            <a:ext cx="405130" cy="84994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569335" y="3307715"/>
            <a:ext cx="3975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model: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3569335" y="3307715"/>
            <a:ext cx="4278630" cy="1225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575" y="3748405"/>
            <a:ext cx="2549525" cy="45275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4"/>
          <a:srcRect r="56597"/>
          <a:stretch>
            <a:fillRect/>
          </a:stretch>
        </p:blipFill>
        <p:spPr>
          <a:xfrm>
            <a:off x="6944360" y="3438525"/>
            <a:ext cx="591185" cy="10953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405" y="3810000"/>
            <a:ext cx="247650" cy="35242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5220" y="4714240"/>
            <a:ext cx="4610100" cy="1571625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3220720" y="5240020"/>
            <a:ext cx="13690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对每个</a:t>
            </a:r>
            <a:endParaRPr lang="zh-CN" altLang="en-US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8440" y="5279390"/>
            <a:ext cx="1295400" cy="295275"/>
          </a:xfrm>
          <a:prstGeom prst="rect">
            <a:avLst/>
          </a:prstGeom>
        </p:spPr>
      </p:pic>
      <p:sp>
        <p:nvSpPr>
          <p:cNvPr id="41" name="矩形 40"/>
          <p:cNvSpPr/>
          <p:nvPr/>
        </p:nvSpPr>
        <p:spPr>
          <a:xfrm>
            <a:off x="3041650" y="4886960"/>
            <a:ext cx="6195695" cy="12255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曲线连接符 41"/>
          <p:cNvCxnSpPr/>
          <p:nvPr/>
        </p:nvCxnSpPr>
        <p:spPr>
          <a:xfrm rot="5400000">
            <a:off x="2495550" y="4425315"/>
            <a:ext cx="1619885" cy="527685"/>
          </a:xfrm>
          <a:prstGeom prst="curvedConnector4">
            <a:avLst>
              <a:gd name="adj1" fmla="val 10466"/>
              <a:gd name="adj2" fmla="val 304693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椭圆 9"/>
          <p:cNvSpPr/>
          <p:nvPr/>
        </p:nvSpPr>
        <p:spPr>
          <a:xfrm>
            <a:off x="3065780" y="313690"/>
            <a:ext cx="1744345" cy="15951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2" name="椭圆 1"/>
          <p:cNvSpPr/>
          <p:nvPr/>
        </p:nvSpPr>
        <p:spPr>
          <a:xfrm>
            <a:off x="7192010" y="206375"/>
            <a:ext cx="1744345" cy="15951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3" name="椭圆 2"/>
          <p:cNvSpPr/>
          <p:nvPr/>
        </p:nvSpPr>
        <p:spPr>
          <a:xfrm>
            <a:off x="8936355" y="2867025"/>
            <a:ext cx="1744345" cy="15951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4" name="椭圆 3"/>
          <p:cNvSpPr/>
          <p:nvPr/>
        </p:nvSpPr>
        <p:spPr>
          <a:xfrm>
            <a:off x="1402715" y="3103880"/>
            <a:ext cx="1744345" cy="15951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sp>
        <p:nvSpPr>
          <p:cNvPr id="5" name="椭圆 4"/>
          <p:cNvSpPr/>
          <p:nvPr/>
        </p:nvSpPr>
        <p:spPr>
          <a:xfrm>
            <a:off x="5367020" y="4933315"/>
            <a:ext cx="1744345" cy="159512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  <p:cxnSp>
        <p:nvCxnSpPr>
          <p:cNvPr id="7" name="直接连接符 6"/>
          <p:cNvCxnSpPr>
            <a:stCxn id="10" idx="5"/>
            <a:endCxn id="6" idx="1"/>
          </p:cNvCxnSpPr>
          <p:nvPr/>
        </p:nvCxnSpPr>
        <p:spPr>
          <a:xfrm>
            <a:off x="4554855" y="1675130"/>
            <a:ext cx="274955" cy="3384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147060" y="3387725"/>
            <a:ext cx="1438275" cy="422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6955790" y="1551305"/>
            <a:ext cx="452120" cy="513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5" idx="0"/>
          </p:cNvCxnSpPr>
          <p:nvPr/>
        </p:nvCxnSpPr>
        <p:spPr>
          <a:xfrm flipH="1" flipV="1">
            <a:off x="6132830" y="4185285"/>
            <a:ext cx="106680" cy="748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endCxn id="3" idx="2"/>
          </p:cNvCxnSpPr>
          <p:nvPr/>
        </p:nvCxnSpPr>
        <p:spPr>
          <a:xfrm>
            <a:off x="7315200" y="3234055"/>
            <a:ext cx="1621155" cy="430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361180" y="1609090"/>
            <a:ext cx="3199765" cy="2764155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左大括号 2"/>
          <p:cNvSpPr/>
          <p:nvPr/>
        </p:nvSpPr>
        <p:spPr>
          <a:xfrm>
            <a:off x="1106170" y="755650"/>
            <a:ext cx="223520" cy="9836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29690" y="593090"/>
          <a:ext cx="36576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1" imgW="241300" imgH="254000" progId="Equation.KSEE3">
                  <p:embed/>
                </p:oleObj>
              </mc:Choice>
              <mc:Fallback>
                <p:oleObj name="" r:id="rId1" imgW="2413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9690" y="593090"/>
                        <a:ext cx="365760" cy="38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58265" y="1353820"/>
          <a:ext cx="30861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03200" imgH="254000" progId="Equation.KSEE3">
                  <p:embed/>
                </p:oleObj>
              </mc:Choice>
              <mc:Fallback>
                <p:oleObj name="" r:id="rId3" imgW="2032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58265" y="1353820"/>
                        <a:ext cx="308610" cy="38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1794510" y="1242695"/>
            <a:ext cx="88265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左大括号 7"/>
          <p:cNvSpPr/>
          <p:nvPr/>
        </p:nvSpPr>
        <p:spPr>
          <a:xfrm>
            <a:off x="2988310" y="755650"/>
            <a:ext cx="223520" cy="9836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21038" y="593090"/>
          <a:ext cx="347345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228600" imgH="254000" progId="Equation.KSEE3">
                  <p:embed/>
                </p:oleObj>
              </mc:Choice>
              <mc:Fallback>
                <p:oleObj name="" r:id="rId5" imgW="2286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1038" y="593090"/>
                        <a:ext cx="347345" cy="38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49930" y="1353820"/>
          <a:ext cx="28956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190500" imgH="254000" progId="Equation.KSEE3">
                  <p:embed/>
                </p:oleObj>
              </mc:Choice>
              <mc:Fallback>
                <p:oleObj name="" r:id="rId7" imgW="1905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49930" y="1353820"/>
                        <a:ext cx="289560" cy="38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3667125" y="1242695"/>
            <a:ext cx="88265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左大括号 13"/>
          <p:cNvSpPr/>
          <p:nvPr/>
        </p:nvSpPr>
        <p:spPr>
          <a:xfrm>
            <a:off x="4860925" y="755650"/>
            <a:ext cx="223520" cy="9836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84128" y="593090"/>
          <a:ext cx="366395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9" imgW="241300" imgH="254000" progId="Equation.KSEE3">
                  <p:embed/>
                </p:oleObj>
              </mc:Choice>
              <mc:Fallback>
                <p:oleObj name="" r:id="rId9" imgW="2413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84128" y="593090"/>
                        <a:ext cx="366395" cy="38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12703" y="1353820"/>
          <a:ext cx="309245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1" imgW="203200" imgH="254000" progId="Equation.KSEE3">
                  <p:embed/>
                </p:oleObj>
              </mc:Choice>
              <mc:Fallback>
                <p:oleObj name="" r:id="rId11" imgW="2032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12703" y="1353820"/>
                        <a:ext cx="309245" cy="38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7520940" y="1329055"/>
            <a:ext cx="88265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左大括号 19"/>
          <p:cNvSpPr/>
          <p:nvPr/>
        </p:nvSpPr>
        <p:spPr>
          <a:xfrm>
            <a:off x="8714740" y="842010"/>
            <a:ext cx="223520" cy="9836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47785" y="679450"/>
          <a:ext cx="346710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3" imgW="228600" imgH="254000" progId="Equation.KSEE3">
                  <p:embed/>
                </p:oleObj>
              </mc:Choice>
              <mc:Fallback>
                <p:oleObj name="" r:id="rId13" imgW="228600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947785" y="679450"/>
                        <a:ext cx="346710" cy="38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86203" y="1440180"/>
          <a:ext cx="269875" cy="385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" name="" r:id="rId15" imgW="177165" imgH="254000" progId="Equation.KSEE3">
                  <p:embed/>
                </p:oleObj>
              </mc:Choice>
              <mc:Fallback>
                <p:oleObj name="" r:id="rId15" imgW="177165" imgH="2540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8986203" y="1440180"/>
                        <a:ext cx="269875" cy="385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" name="图片 24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67755" y="933450"/>
            <a:ext cx="1162050" cy="8001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910715" y="593090"/>
            <a:ext cx="730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选误分点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905635" y="1292860"/>
            <a:ext cx="730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更新迭代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782695" y="607695"/>
            <a:ext cx="730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选误分点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3777615" y="1307465"/>
            <a:ext cx="730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更新迭代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597140" y="679450"/>
            <a:ext cx="730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选误分点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592060" y="1379220"/>
            <a:ext cx="730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更新迭代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39445" y="2114550"/>
            <a:ext cx="947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在进行更新</a:t>
            </a:r>
            <a:r>
              <a:rPr lang="en-US" altLang="zh-CN"/>
              <a:t> w </a:t>
            </a:r>
            <a:r>
              <a:rPr lang="zh-CN" altLang="en-US"/>
              <a:t>和</a:t>
            </a:r>
            <a:r>
              <a:rPr lang="en-US" altLang="zh-CN"/>
              <a:t> b </a:t>
            </a:r>
            <a:r>
              <a:rPr lang="zh-CN" altLang="en-US"/>
              <a:t>时，对误分点的选择可能会出现重复现象，即某误分点可能会被选中多次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587375" y="909955"/>
          <a:ext cx="9206865" cy="479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985"/>
                <a:gridCol w="1022985"/>
                <a:gridCol w="1022985"/>
                <a:gridCol w="1022985"/>
                <a:gridCol w="1022985"/>
                <a:gridCol w="1022985"/>
                <a:gridCol w="1022985"/>
                <a:gridCol w="1022985"/>
              </a:tblGrid>
              <a:tr h="6934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所有点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的数目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第</a:t>
                      </a: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次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选的误分点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第</a:t>
                      </a: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2</a:t>
                      </a: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次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选的误分点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第</a:t>
                      </a: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3</a:t>
                      </a: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次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选的误分点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···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  <a:p>
                      <a:pPr algn="ctr">
                        <a:buNone/>
                      </a:pPr>
                      <a:endParaRPr lang="en-US" altLang="zh-CN" sz="14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···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第</a:t>
                      </a: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k-1</a:t>
                      </a: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次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选的误分点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第</a:t>
                      </a: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k</a:t>
                      </a: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次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  <a:sym typeface="+mn-ea"/>
                        </a:rPr>
                        <a:t>选的误分点</a:t>
                      </a:r>
                      <a:endParaRPr lang="zh-CN" altLang="en-US" sz="14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  <a:sym typeface="+mn-ea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683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1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683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2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683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3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683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···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6832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400" b="1">
                          <a:solidFill>
                            <a:schemeClr val="tx1"/>
                          </a:solidFill>
                          <a:latin typeface="黑体" panose="02010609060101010101" charset="-122"/>
                          <a:ea typeface="黑体" panose="02010609060101010101" charset="-122"/>
                        </a:rPr>
                        <a:t>h</a:t>
                      </a:r>
                      <a:endParaRPr lang="en-US" altLang="zh-CN" sz="1400" b="1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1400" b="0">
                        <a:solidFill>
                          <a:schemeClr val="tx1"/>
                        </a:solidFill>
                        <a:latin typeface="黑体" panose="02010609060101010101" charset="-122"/>
                        <a:ea typeface="黑体" panose="02010609060101010101" charset="-122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等腰三角形 4"/>
          <p:cNvSpPr/>
          <p:nvPr/>
        </p:nvSpPr>
        <p:spPr>
          <a:xfrm>
            <a:off x="2950845" y="1759585"/>
            <a:ext cx="385445" cy="3346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3995420" y="3047365"/>
            <a:ext cx="385445" cy="3346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5018405" y="4437380"/>
            <a:ext cx="385445" cy="3346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7149465" y="2367915"/>
            <a:ext cx="385445" cy="3346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6094730" y="1759585"/>
            <a:ext cx="385445" cy="3346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8123555" y="3138805"/>
            <a:ext cx="385445" cy="3346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1962150" y="2367915"/>
            <a:ext cx="385445" cy="3346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>
            <a:stCxn id="11" idx="3"/>
            <a:endCxn id="5" idx="1"/>
          </p:cNvCxnSpPr>
          <p:nvPr/>
        </p:nvCxnSpPr>
        <p:spPr>
          <a:xfrm flipV="1">
            <a:off x="2155190" y="1927225"/>
            <a:ext cx="892175" cy="77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5"/>
            <a:endCxn id="6" idx="1"/>
          </p:cNvCxnSpPr>
          <p:nvPr/>
        </p:nvCxnSpPr>
        <p:spPr>
          <a:xfrm>
            <a:off x="3239770" y="1927225"/>
            <a:ext cx="852170" cy="1287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7" idx="1"/>
            <a:endCxn id="6" idx="4"/>
          </p:cNvCxnSpPr>
          <p:nvPr/>
        </p:nvCxnSpPr>
        <p:spPr>
          <a:xfrm flipH="1" flipV="1">
            <a:off x="4380865" y="3382010"/>
            <a:ext cx="734060" cy="12230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9" idx="2"/>
            <a:endCxn id="7" idx="5"/>
          </p:cNvCxnSpPr>
          <p:nvPr/>
        </p:nvCxnSpPr>
        <p:spPr>
          <a:xfrm flipH="1">
            <a:off x="5307330" y="2094230"/>
            <a:ext cx="787400" cy="2510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9" idx="4"/>
            <a:endCxn id="8" idx="1"/>
          </p:cNvCxnSpPr>
          <p:nvPr/>
        </p:nvCxnSpPr>
        <p:spPr>
          <a:xfrm>
            <a:off x="6480175" y="2094230"/>
            <a:ext cx="765810" cy="4413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10" idx="1"/>
            <a:endCxn id="8" idx="4"/>
          </p:cNvCxnSpPr>
          <p:nvPr/>
        </p:nvCxnSpPr>
        <p:spPr>
          <a:xfrm flipH="1" flipV="1">
            <a:off x="7534910" y="2702560"/>
            <a:ext cx="685165" cy="603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8894445" y="1642110"/>
            <a:ext cx="133985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第一个点被选中</a:t>
            </a:r>
            <a:r>
              <a:rPr lang="en-US" altLang="zh-CN"/>
              <a:t>2</a:t>
            </a:r>
            <a:r>
              <a:rPr lang="zh-CN" altLang="en-US"/>
              <a:t>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第二个点被选中</a:t>
            </a:r>
            <a:r>
              <a:rPr lang="en-US" altLang="zh-CN"/>
              <a:t>2</a:t>
            </a:r>
            <a:r>
              <a:rPr lang="zh-CN" altLang="en-US"/>
              <a:t>次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第三个点被选中</a:t>
            </a:r>
            <a:r>
              <a:rPr lang="en-US" altLang="zh-CN"/>
              <a:t>2</a:t>
            </a:r>
            <a:r>
              <a:rPr lang="zh-CN" altLang="en-US"/>
              <a:t>次</a:t>
            </a:r>
            <a:endParaRPr lang="zh-CN" altLang="en-US"/>
          </a:p>
          <a:p>
            <a:endParaRPr lang="zh-CN" altLang="en-US"/>
          </a:p>
          <a:p>
            <a:r>
              <a:rPr lang="en-US" altLang="zh-CN" b="1"/>
              <a:t>···</a:t>
            </a:r>
            <a:endParaRPr lang="en-US" altLang="zh-CN" b="1"/>
          </a:p>
          <a:p>
            <a:r>
              <a:rPr lang="zh-CN" altLang="en-US"/>
              <a:t>第</a:t>
            </a:r>
            <a:r>
              <a:rPr lang="en-US" altLang="zh-CN"/>
              <a:t>h</a:t>
            </a:r>
            <a:r>
              <a:rPr lang="zh-CN" altLang="en-US"/>
              <a:t>个点被选中</a:t>
            </a:r>
            <a:r>
              <a:rPr lang="en-US" altLang="zh-CN"/>
              <a:t>1</a:t>
            </a:r>
            <a:r>
              <a:rPr lang="zh-CN" altLang="en-US"/>
              <a:t>次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左大括号 3"/>
          <p:cNvSpPr/>
          <p:nvPr/>
        </p:nvSpPr>
        <p:spPr>
          <a:xfrm>
            <a:off x="2259330" y="862330"/>
            <a:ext cx="448945" cy="22199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41295" y="571500"/>
            <a:ext cx="3032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连接：</a:t>
            </a: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pagerank</a:t>
            </a:r>
            <a:endParaRPr lang="en-US" altLang="zh-CN"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41295" y="1314450"/>
            <a:ext cx="335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关联：</a:t>
            </a: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Apriori</a:t>
            </a:r>
            <a:endParaRPr lang="en-US" altLang="zh-CN"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41295" y="2057400"/>
            <a:ext cx="7706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分类：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C4.5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NB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SVM 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Adaboost , KNN , CART</a:t>
            </a:r>
            <a:endParaRPr lang="en-US" altLang="zh-CN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41295" y="2800350"/>
            <a:ext cx="52222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4.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聚类：</a:t>
            </a: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k-means </a:t>
            </a:r>
            <a:r>
              <a:rPr lang="zh-CN" altLang="en-US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，</a:t>
            </a:r>
            <a:r>
              <a:rPr lang="en-US" altLang="zh-CN" sz="2400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EM</a:t>
            </a:r>
            <a:endParaRPr lang="en-US" altLang="zh-CN" sz="2400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2620" y="1031875"/>
            <a:ext cx="16167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MIT</a:t>
            </a:r>
            <a:endParaRPr lang="en-US" altLang="zh-CN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2800">
                <a:latin typeface="Times New Roman" panose="02020603050405020304" charset="0"/>
                <a:cs typeface="Times New Roman" panose="02020603050405020304" charset="0"/>
              </a:rPr>
              <a:t>数据挖掘十大算法</a:t>
            </a:r>
            <a:endParaRPr lang="zh-CN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047750" y="1613535"/>
          <a:ext cx="3946525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305"/>
                <a:gridCol w="789305"/>
                <a:gridCol w="789305"/>
                <a:gridCol w="789305"/>
                <a:gridCol w="789305"/>
              </a:tblGrid>
              <a:tr h="6248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48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48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48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48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>
            <a:off x="4994275" y="4727575"/>
            <a:ext cx="90297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 flipV="1">
            <a:off x="1047750" y="963930"/>
            <a:ext cx="10160" cy="6496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34390" y="3291205"/>
            <a:ext cx="436245" cy="4057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1642110" y="4488180"/>
            <a:ext cx="395605" cy="34480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401570" y="2647315"/>
            <a:ext cx="436245" cy="4057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92175" y="4893945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642110" y="4893945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442210" y="4893945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242310" y="4893945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042410" y="4893945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842510" y="4893945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73405" y="3924935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73405" y="3328670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73405" y="2694940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93725" y="2098675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573405" y="1502410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850" y="527685"/>
            <a:ext cx="6788150" cy="1238250"/>
          </a:xfrm>
          <a:prstGeom prst="rect">
            <a:avLst/>
          </a:prstGeom>
        </p:spPr>
      </p:pic>
      <p:sp>
        <p:nvSpPr>
          <p:cNvPr id="20" name="等腰三角形 19"/>
          <p:cNvSpPr/>
          <p:nvPr/>
        </p:nvSpPr>
        <p:spPr>
          <a:xfrm>
            <a:off x="3242310" y="3924935"/>
            <a:ext cx="395605" cy="34480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1642110" y="4525645"/>
            <a:ext cx="46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892175" y="3333750"/>
            <a:ext cx="46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2442210" y="2694940"/>
            <a:ext cx="46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3242310" y="4015105"/>
            <a:ext cx="46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305" y="986155"/>
            <a:ext cx="3267075" cy="2743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8230" y="874395"/>
            <a:ext cx="3267075" cy="2743200"/>
          </a:xfrm>
          <a:prstGeom prst="rect">
            <a:avLst/>
          </a:prstGeom>
        </p:spPr>
      </p:pic>
      <p:sp>
        <p:nvSpPr>
          <p:cNvPr id="6" name="虚尾箭头 5"/>
          <p:cNvSpPr/>
          <p:nvPr/>
        </p:nvSpPr>
        <p:spPr>
          <a:xfrm>
            <a:off x="3587750" y="2038350"/>
            <a:ext cx="778510" cy="414655"/>
          </a:xfrm>
          <a:prstGeom prst="stripedRightArrow">
            <a:avLst>
              <a:gd name="adj1" fmla="val 402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972820" y="3209290"/>
            <a:ext cx="116205" cy="146050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2" name="直接连接符 1"/>
          <p:cNvCxnSpPr/>
          <p:nvPr/>
        </p:nvCxnSpPr>
        <p:spPr>
          <a:xfrm flipH="1" flipV="1">
            <a:off x="4614545" y="3199765"/>
            <a:ext cx="689610" cy="95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>
          <a:xfrm>
            <a:off x="4878070" y="998220"/>
            <a:ext cx="10160" cy="27590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009515" y="617855"/>
            <a:ext cx="1510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L:x1+1=0</a:t>
            </a:r>
            <a:endParaRPr lang="en-US" altLang="zh-CN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4715" y="986155"/>
            <a:ext cx="3267075" cy="2743200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 flipV="1">
            <a:off x="8539480" y="2272030"/>
            <a:ext cx="2941955" cy="119697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9114155" y="629920"/>
            <a:ext cx="1510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L:x1-2x2=0</a:t>
            </a:r>
            <a:endParaRPr lang="en-US" altLang="zh-CN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261110" y="629920"/>
            <a:ext cx="1510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i="1">
                <a:latin typeface="Times New Roman" panose="02020603050405020304" charset="0"/>
                <a:cs typeface="Times New Roman" panose="02020603050405020304" charset="0"/>
              </a:rPr>
              <a:t>L:0</a:t>
            </a:r>
            <a:endParaRPr lang="en-US" altLang="zh-CN" i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9" name="虚尾箭头 8"/>
          <p:cNvSpPr/>
          <p:nvPr/>
        </p:nvSpPr>
        <p:spPr>
          <a:xfrm>
            <a:off x="7736205" y="2170430"/>
            <a:ext cx="778510" cy="414655"/>
          </a:xfrm>
          <a:prstGeom prst="stripedRightArrow">
            <a:avLst>
              <a:gd name="adj1" fmla="val 4027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椭圆 33"/>
          <p:cNvSpPr/>
          <p:nvPr/>
        </p:nvSpPr>
        <p:spPr>
          <a:xfrm>
            <a:off x="6826250" y="1181735"/>
            <a:ext cx="1511300" cy="13792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箭头连接符 1"/>
          <p:cNvCxnSpPr/>
          <p:nvPr/>
        </p:nvCxnSpPr>
        <p:spPr>
          <a:xfrm>
            <a:off x="972820" y="3189605"/>
            <a:ext cx="298259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1115060" y="927735"/>
            <a:ext cx="0" cy="24345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5937885" y="3189605"/>
            <a:ext cx="298259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6080125" y="927735"/>
            <a:ext cx="0" cy="24345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>
            <a:off x="1642745" y="1333500"/>
            <a:ext cx="161925" cy="142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2600960" y="1501140"/>
            <a:ext cx="161925" cy="142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2096770" y="1257935"/>
            <a:ext cx="161925" cy="142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2762885" y="1946910"/>
            <a:ext cx="161925" cy="142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2096770" y="1536065"/>
            <a:ext cx="161925" cy="142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3079115" y="2362835"/>
            <a:ext cx="161925" cy="142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3241040" y="1333500"/>
            <a:ext cx="161925" cy="142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409700" y="2068195"/>
            <a:ext cx="233045" cy="243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642745" y="2596515"/>
            <a:ext cx="233045" cy="243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145030" y="2312035"/>
            <a:ext cx="233045" cy="243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924810" y="2725420"/>
            <a:ext cx="233045" cy="243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955415" y="2068195"/>
            <a:ext cx="233045" cy="243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1429385" y="1515745"/>
            <a:ext cx="2759075" cy="1148080"/>
          </a:xfrm>
          <a:custGeom>
            <a:avLst/>
            <a:gdLst>
              <a:gd name="connisteX0" fmla="*/ 0 w 2759075"/>
              <a:gd name="connsiteY0" fmla="*/ 131817 h 1148240"/>
              <a:gd name="connisteX1" fmla="*/ 71120 w 2759075"/>
              <a:gd name="connsiteY1" fmla="*/ 141977 h 1148240"/>
              <a:gd name="connisteX2" fmla="*/ 142240 w 2759075"/>
              <a:gd name="connsiteY2" fmla="*/ 152137 h 1148240"/>
              <a:gd name="connisteX3" fmla="*/ 213360 w 2759075"/>
              <a:gd name="connsiteY3" fmla="*/ 182617 h 1148240"/>
              <a:gd name="connisteX4" fmla="*/ 283845 w 2759075"/>
              <a:gd name="connsiteY4" fmla="*/ 223257 h 1148240"/>
              <a:gd name="connisteX5" fmla="*/ 354965 w 2759075"/>
              <a:gd name="connsiteY5" fmla="*/ 253737 h 1148240"/>
              <a:gd name="connisteX6" fmla="*/ 426085 w 2759075"/>
              <a:gd name="connsiteY6" fmla="*/ 274057 h 1148240"/>
              <a:gd name="connisteX7" fmla="*/ 497205 w 2759075"/>
              <a:gd name="connsiteY7" fmla="*/ 304537 h 1148240"/>
              <a:gd name="connisteX8" fmla="*/ 568325 w 2759075"/>
              <a:gd name="connsiteY8" fmla="*/ 324857 h 1148240"/>
              <a:gd name="connisteX9" fmla="*/ 638810 w 2759075"/>
              <a:gd name="connsiteY9" fmla="*/ 355337 h 1148240"/>
              <a:gd name="connisteX10" fmla="*/ 709930 w 2759075"/>
              <a:gd name="connsiteY10" fmla="*/ 365497 h 1148240"/>
              <a:gd name="connisteX11" fmla="*/ 781050 w 2759075"/>
              <a:gd name="connsiteY11" fmla="*/ 395977 h 1148240"/>
              <a:gd name="connisteX12" fmla="*/ 852170 w 2759075"/>
              <a:gd name="connsiteY12" fmla="*/ 426457 h 1148240"/>
              <a:gd name="connisteX13" fmla="*/ 923290 w 2759075"/>
              <a:gd name="connsiteY13" fmla="*/ 486782 h 1148240"/>
              <a:gd name="connisteX14" fmla="*/ 994410 w 2759075"/>
              <a:gd name="connsiteY14" fmla="*/ 537582 h 1148240"/>
              <a:gd name="connisteX15" fmla="*/ 1054735 w 2759075"/>
              <a:gd name="connsiteY15" fmla="*/ 608702 h 1148240"/>
              <a:gd name="connisteX16" fmla="*/ 1105535 w 2759075"/>
              <a:gd name="connsiteY16" fmla="*/ 679822 h 1148240"/>
              <a:gd name="connisteX17" fmla="*/ 1136015 w 2759075"/>
              <a:gd name="connsiteY17" fmla="*/ 750942 h 1148240"/>
              <a:gd name="connisteX18" fmla="*/ 1166495 w 2759075"/>
              <a:gd name="connsiteY18" fmla="*/ 822062 h 1148240"/>
              <a:gd name="connisteX19" fmla="*/ 1207135 w 2759075"/>
              <a:gd name="connsiteY19" fmla="*/ 892547 h 1148240"/>
              <a:gd name="connisteX20" fmla="*/ 1237615 w 2759075"/>
              <a:gd name="connsiteY20" fmla="*/ 963667 h 1148240"/>
              <a:gd name="connisteX21" fmla="*/ 1298575 w 2759075"/>
              <a:gd name="connsiteY21" fmla="*/ 1034787 h 1148240"/>
              <a:gd name="connisteX22" fmla="*/ 1369695 w 2759075"/>
              <a:gd name="connsiteY22" fmla="*/ 1085587 h 1148240"/>
              <a:gd name="connisteX23" fmla="*/ 1440180 w 2759075"/>
              <a:gd name="connsiteY23" fmla="*/ 1116067 h 1148240"/>
              <a:gd name="connisteX24" fmla="*/ 1511300 w 2759075"/>
              <a:gd name="connsiteY24" fmla="*/ 1136387 h 1148240"/>
              <a:gd name="connisteX25" fmla="*/ 1582420 w 2759075"/>
              <a:gd name="connsiteY25" fmla="*/ 1146547 h 1148240"/>
              <a:gd name="connisteX26" fmla="*/ 1653540 w 2759075"/>
              <a:gd name="connsiteY26" fmla="*/ 1146547 h 1148240"/>
              <a:gd name="connisteX27" fmla="*/ 1724660 w 2759075"/>
              <a:gd name="connsiteY27" fmla="*/ 1146547 h 1148240"/>
              <a:gd name="connisteX28" fmla="*/ 1795145 w 2759075"/>
              <a:gd name="connsiteY28" fmla="*/ 1146547 h 1148240"/>
              <a:gd name="connisteX29" fmla="*/ 1866265 w 2759075"/>
              <a:gd name="connsiteY29" fmla="*/ 1146547 h 1148240"/>
              <a:gd name="connisteX30" fmla="*/ 1937385 w 2759075"/>
              <a:gd name="connsiteY30" fmla="*/ 1146547 h 1148240"/>
              <a:gd name="connisteX31" fmla="*/ 2008505 w 2759075"/>
              <a:gd name="connsiteY31" fmla="*/ 1126227 h 1148240"/>
              <a:gd name="connisteX32" fmla="*/ 2079625 w 2759075"/>
              <a:gd name="connsiteY32" fmla="*/ 1085587 h 1148240"/>
              <a:gd name="connisteX33" fmla="*/ 2120265 w 2759075"/>
              <a:gd name="connsiteY33" fmla="*/ 1014467 h 1148240"/>
              <a:gd name="connisteX34" fmla="*/ 2140585 w 2759075"/>
              <a:gd name="connsiteY34" fmla="*/ 943347 h 1148240"/>
              <a:gd name="connisteX35" fmla="*/ 2160270 w 2759075"/>
              <a:gd name="connsiteY35" fmla="*/ 872227 h 1148240"/>
              <a:gd name="connisteX36" fmla="*/ 2170430 w 2759075"/>
              <a:gd name="connsiteY36" fmla="*/ 801742 h 1148240"/>
              <a:gd name="connisteX37" fmla="*/ 2170430 w 2759075"/>
              <a:gd name="connsiteY37" fmla="*/ 730622 h 1148240"/>
              <a:gd name="connisteX38" fmla="*/ 2170430 w 2759075"/>
              <a:gd name="connsiteY38" fmla="*/ 659502 h 1148240"/>
              <a:gd name="connisteX39" fmla="*/ 2190750 w 2759075"/>
              <a:gd name="connsiteY39" fmla="*/ 578222 h 1148240"/>
              <a:gd name="connisteX40" fmla="*/ 2190750 w 2759075"/>
              <a:gd name="connsiteY40" fmla="*/ 507102 h 1148240"/>
              <a:gd name="connisteX41" fmla="*/ 2200910 w 2759075"/>
              <a:gd name="connsiteY41" fmla="*/ 436617 h 1148240"/>
              <a:gd name="connisteX42" fmla="*/ 2211070 w 2759075"/>
              <a:gd name="connsiteY42" fmla="*/ 365497 h 1148240"/>
              <a:gd name="connisteX43" fmla="*/ 2221230 w 2759075"/>
              <a:gd name="connsiteY43" fmla="*/ 294377 h 1148240"/>
              <a:gd name="connisteX44" fmla="*/ 2241550 w 2759075"/>
              <a:gd name="connsiteY44" fmla="*/ 223257 h 1148240"/>
              <a:gd name="connisteX45" fmla="*/ 2272030 w 2759075"/>
              <a:gd name="connsiteY45" fmla="*/ 152137 h 1148240"/>
              <a:gd name="connisteX46" fmla="*/ 2332990 w 2759075"/>
              <a:gd name="connsiteY46" fmla="*/ 81652 h 1148240"/>
              <a:gd name="connisteX47" fmla="*/ 2404110 w 2759075"/>
              <a:gd name="connsiteY47" fmla="*/ 51172 h 1148240"/>
              <a:gd name="connisteX48" fmla="*/ 2475230 w 2759075"/>
              <a:gd name="connsiteY48" fmla="*/ 20692 h 1148240"/>
              <a:gd name="connisteX49" fmla="*/ 2545715 w 2759075"/>
              <a:gd name="connsiteY49" fmla="*/ 20692 h 1148240"/>
              <a:gd name="connisteX50" fmla="*/ 2616835 w 2759075"/>
              <a:gd name="connsiteY50" fmla="*/ 372 h 1148240"/>
              <a:gd name="connisteX51" fmla="*/ 2687955 w 2759075"/>
              <a:gd name="connsiteY51" fmla="*/ 10532 h 1148240"/>
              <a:gd name="connisteX52" fmla="*/ 2759075 w 2759075"/>
              <a:gd name="connsiteY52" fmla="*/ 30852 h 11482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</a:cxnLst>
            <a:rect l="l" t="t" r="r" b="b"/>
            <a:pathLst>
              <a:path w="2759075" h="1148240">
                <a:moveTo>
                  <a:pt x="0" y="131817"/>
                </a:moveTo>
                <a:cubicBezTo>
                  <a:pt x="12700" y="133722"/>
                  <a:pt x="42545" y="138167"/>
                  <a:pt x="71120" y="141977"/>
                </a:cubicBezTo>
                <a:cubicBezTo>
                  <a:pt x="99695" y="145787"/>
                  <a:pt x="113665" y="143882"/>
                  <a:pt x="142240" y="152137"/>
                </a:cubicBezTo>
                <a:cubicBezTo>
                  <a:pt x="170815" y="160392"/>
                  <a:pt x="184785" y="168647"/>
                  <a:pt x="213360" y="182617"/>
                </a:cubicBezTo>
                <a:cubicBezTo>
                  <a:pt x="241935" y="196587"/>
                  <a:pt x="255270" y="209287"/>
                  <a:pt x="283845" y="223257"/>
                </a:cubicBezTo>
                <a:cubicBezTo>
                  <a:pt x="312420" y="237227"/>
                  <a:pt x="326390" y="243577"/>
                  <a:pt x="354965" y="253737"/>
                </a:cubicBezTo>
                <a:cubicBezTo>
                  <a:pt x="383540" y="263897"/>
                  <a:pt x="397510" y="263897"/>
                  <a:pt x="426085" y="274057"/>
                </a:cubicBezTo>
                <a:cubicBezTo>
                  <a:pt x="454660" y="284217"/>
                  <a:pt x="468630" y="294377"/>
                  <a:pt x="497205" y="304537"/>
                </a:cubicBezTo>
                <a:cubicBezTo>
                  <a:pt x="525780" y="314697"/>
                  <a:pt x="539750" y="314697"/>
                  <a:pt x="568325" y="324857"/>
                </a:cubicBezTo>
                <a:cubicBezTo>
                  <a:pt x="596900" y="335017"/>
                  <a:pt x="610235" y="347082"/>
                  <a:pt x="638810" y="355337"/>
                </a:cubicBezTo>
                <a:cubicBezTo>
                  <a:pt x="667385" y="363592"/>
                  <a:pt x="681355" y="357242"/>
                  <a:pt x="709930" y="365497"/>
                </a:cubicBezTo>
                <a:cubicBezTo>
                  <a:pt x="738505" y="373752"/>
                  <a:pt x="752475" y="383912"/>
                  <a:pt x="781050" y="395977"/>
                </a:cubicBezTo>
                <a:cubicBezTo>
                  <a:pt x="809625" y="408042"/>
                  <a:pt x="823595" y="408042"/>
                  <a:pt x="852170" y="426457"/>
                </a:cubicBezTo>
                <a:cubicBezTo>
                  <a:pt x="880745" y="444872"/>
                  <a:pt x="894715" y="464557"/>
                  <a:pt x="923290" y="486782"/>
                </a:cubicBezTo>
                <a:cubicBezTo>
                  <a:pt x="951865" y="509007"/>
                  <a:pt x="968375" y="513452"/>
                  <a:pt x="994410" y="537582"/>
                </a:cubicBezTo>
                <a:cubicBezTo>
                  <a:pt x="1020445" y="561712"/>
                  <a:pt x="1032510" y="580127"/>
                  <a:pt x="1054735" y="608702"/>
                </a:cubicBezTo>
                <a:cubicBezTo>
                  <a:pt x="1076960" y="637277"/>
                  <a:pt x="1089025" y="651247"/>
                  <a:pt x="1105535" y="679822"/>
                </a:cubicBezTo>
                <a:cubicBezTo>
                  <a:pt x="1122045" y="708397"/>
                  <a:pt x="1123950" y="722367"/>
                  <a:pt x="1136015" y="750942"/>
                </a:cubicBezTo>
                <a:cubicBezTo>
                  <a:pt x="1148080" y="779517"/>
                  <a:pt x="1152525" y="793487"/>
                  <a:pt x="1166495" y="822062"/>
                </a:cubicBezTo>
                <a:cubicBezTo>
                  <a:pt x="1180465" y="850637"/>
                  <a:pt x="1193165" y="863972"/>
                  <a:pt x="1207135" y="892547"/>
                </a:cubicBezTo>
                <a:cubicBezTo>
                  <a:pt x="1221105" y="921122"/>
                  <a:pt x="1219200" y="935092"/>
                  <a:pt x="1237615" y="963667"/>
                </a:cubicBezTo>
                <a:cubicBezTo>
                  <a:pt x="1256030" y="992242"/>
                  <a:pt x="1271905" y="1010657"/>
                  <a:pt x="1298575" y="1034787"/>
                </a:cubicBezTo>
                <a:cubicBezTo>
                  <a:pt x="1325245" y="1058917"/>
                  <a:pt x="1341120" y="1069077"/>
                  <a:pt x="1369695" y="1085587"/>
                </a:cubicBezTo>
                <a:cubicBezTo>
                  <a:pt x="1398270" y="1102097"/>
                  <a:pt x="1411605" y="1105907"/>
                  <a:pt x="1440180" y="1116067"/>
                </a:cubicBezTo>
                <a:cubicBezTo>
                  <a:pt x="1468755" y="1126227"/>
                  <a:pt x="1482725" y="1130037"/>
                  <a:pt x="1511300" y="1136387"/>
                </a:cubicBezTo>
                <a:cubicBezTo>
                  <a:pt x="1539875" y="1142737"/>
                  <a:pt x="1553845" y="1144642"/>
                  <a:pt x="1582420" y="1146547"/>
                </a:cubicBezTo>
                <a:cubicBezTo>
                  <a:pt x="1610995" y="1148452"/>
                  <a:pt x="1624965" y="1146547"/>
                  <a:pt x="1653540" y="1146547"/>
                </a:cubicBezTo>
                <a:cubicBezTo>
                  <a:pt x="1682115" y="1146547"/>
                  <a:pt x="1696085" y="1146547"/>
                  <a:pt x="1724660" y="1146547"/>
                </a:cubicBezTo>
                <a:cubicBezTo>
                  <a:pt x="1753235" y="1146547"/>
                  <a:pt x="1766570" y="1146547"/>
                  <a:pt x="1795145" y="1146547"/>
                </a:cubicBezTo>
                <a:cubicBezTo>
                  <a:pt x="1823720" y="1146547"/>
                  <a:pt x="1837690" y="1146547"/>
                  <a:pt x="1866265" y="1146547"/>
                </a:cubicBezTo>
                <a:cubicBezTo>
                  <a:pt x="1894840" y="1146547"/>
                  <a:pt x="1908810" y="1150357"/>
                  <a:pt x="1937385" y="1146547"/>
                </a:cubicBezTo>
                <a:cubicBezTo>
                  <a:pt x="1965960" y="1142737"/>
                  <a:pt x="1979930" y="1138292"/>
                  <a:pt x="2008505" y="1126227"/>
                </a:cubicBezTo>
                <a:cubicBezTo>
                  <a:pt x="2037080" y="1114162"/>
                  <a:pt x="2057400" y="1107812"/>
                  <a:pt x="2079625" y="1085587"/>
                </a:cubicBezTo>
                <a:cubicBezTo>
                  <a:pt x="2101850" y="1063362"/>
                  <a:pt x="2108200" y="1043042"/>
                  <a:pt x="2120265" y="1014467"/>
                </a:cubicBezTo>
                <a:cubicBezTo>
                  <a:pt x="2132330" y="985892"/>
                  <a:pt x="2132330" y="971922"/>
                  <a:pt x="2140585" y="943347"/>
                </a:cubicBezTo>
                <a:cubicBezTo>
                  <a:pt x="2148840" y="914772"/>
                  <a:pt x="2154555" y="900802"/>
                  <a:pt x="2160270" y="872227"/>
                </a:cubicBezTo>
                <a:cubicBezTo>
                  <a:pt x="2165985" y="843652"/>
                  <a:pt x="2168525" y="830317"/>
                  <a:pt x="2170430" y="801742"/>
                </a:cubicBezTo>
                <a:cubicBezTo>
                  <a:pt x="2172335" y="773167"/>
                  <a:pt x="2170430" y="759197"/>
                  <a:pt x="2170430" y="730622"/>
                </a:cubicBezTo>
                <a:cubicBezTo>
                  <a:pt x="2170430" y="702047"/>
                  <a:pt x="2166620" y="689982"/>
                  <a:pt x="2170430" y="659502"/>
                </a:cubicBezTo>
                <a:cubicBezTo>
                  <a:pt x="2174240" y="629022"/>
                  <a:pt x="2186940" y="608702"/>
                  <a:pt x="2190750" y="578222"/>
                </a:cubicBezTo>
                <a:cubicBezTo>
                  <a:pt x="2194560" y="547742"/>
                  <a:pt x="2188845" y="535677"/>
                  <a:pt x="2190750" y="507102"/>
                </a:cubicBezTo>
                <a:cubicBezTo>
                  <a:pt x="2192655" y="478527"/>
                  <a:pt x="2197100" y="465192"/>
                  <a:pt x="2200910" y="436617"/>
                </a:cubicBezTo>
                <a:cubicBezTo>
                  <a:pt x="2204720" y="408042"/>
                  <a:pt x="2207260" y="394072"/>
                  <a:pt x="2211070" y="365497"/>
                </a:cubicBezTo>
                <a:cubicBezTo>
                  <a:pt x="2214880" y="336922"/>
                  <a:pt x="2214880" y="322952"/>
                  <a:pt x="2221230" y="294377"/>
                </a:cubicBezTo>
                <a:cubicBezTo>
                  <a:pt x="2227580" y="265802"/>
                  <a:pt x="2231390" y="251832"/>
                  <a:pt x="2241550" y="223257"/>
                </a:cubicBezTo>
                <a:cubicBezTo>
                  <a:pt x="2251710" y="194682"/>
                  <a:pt x="2253615" y="180712"/>
                  <a:pt x="2272030" y="152137"/>
                </a:cubicBezTo>
                <a:cubicBezTo>
                  <a:pt x="2290445" y="123562"/>
                  <a:pt x="2306320" y="101972"/>
                  <a:pt x="2332990" y="81652"/>
                </a:cubicBezTo>
                <a:cubicBezTo>
                  <a:pt x="2359660" y="61332"/>
                  <a:pt x="2375535" y="63237"/>
                  <a:pt x="2404110" y="51172"/>
                </a:cubicBezTo>
                <a:cubicBezTo>
                  <a:pt x="2432685" y="39107"/>
                  <a:pt x="2446655" y="27042"/>
                  <a:pt x="2475230" y="20692"/>
                </a:cubicBezTo>
                <a:cubicBezTo>
                  <a:pt x="2503805" y="14342"/>
                  <a:pt x="2517140" y="24502"/>
                  <a:pt x="2545715" y="20692"/>
                </a:cubicBezTo>
                <a:cubicBezTo>
                  <a:pt x="2574290" y="16882"/>
                  <a:pt x="2588260" y="2277"/>
                  <a:pt x="2616835" y="372"/>
                </a:cubicBezTo>
                <a:cubicBezTo>
                  <a:pt x="2645410" y="-1533"/>
                  <a:pt x="2659380" y="4182"/>
                  <a:pt x="2687955" y="10532"/>
                </a:cubicBezTo>
                <a:cubicBezTo>
                  <a:pt x="2716530" y="16882"/>
                  <a:pt x="2746375" y="27042"/>
                  <a:pt x="2759075" y="30852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7419340" y="2240915"/>
            <a:ext cx="161925" cy="142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7971790" y="1678305"/>
            <a:ext cx="161925" cy="142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等腰三角形 21"/>
          <p:cNvSpPr/>
          <p:nvPr/>
        </p:nvSpPr>
        <p:spPr>
          <a:xfrm>
            <a:off x="7793990" y="1471295"/>
            <a:ext cx="161925" cy="142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7486015" y="1362710"/>
            <a:ext cx="161925" cy="142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7011035" y="2018665"/>
            <a:ext cx="161925" cy="142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7952105" y="2102485"/>
            <a:ext cx="161925" cy="142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7129780" y="1576705"/>
            <a:ext cx="161925" cy="142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298565" y="1576705"/>
            <a:ext cx="233045" cy="243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8498840" y="2417445"/>
            <a:ext cx="233045" cy="243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7296785" y="1643380"/>
            <a:ext cx="549275" cy="52451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486015" y="2664460"/>
            <a:ext cx="233045" cy="243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941945" y="873125"/>
            <a:ext cx="233045" cy="243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414895" y="1774190"/>
            <a:ext cx="233045" cy="243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椭圆 4"/>
          <p:cNvSpPr/>
          <p:nvPr/>
        </p:nvSpPr>
        <p:spPr>
          <a:xfrm>
            <a:off x="1871345" y="1333500"/>
            <a:ext cx="1531620" cy="1551940"/>
          </a:xfrm>
          <a:prstGeom prst="ellipse">
            <a:avLst/>
          </a:prstGeom>
          <a:ln w="285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" name="直接箭头连接符 1"/>
          <p:cNvCxnSpPr/>
          <p:nvPr/>
        </p:nvCxnSpPr>
        <p:spPr>
          <a:xfrm>
            <a:off x="972820" y="3189605"/>
            <a:ext cx="298259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 flipV="1">
            <a:off x="1115060" y="927735"/>
            <a:ext cx="0" cy="24345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>
            <a:off x="1642745" y="1333500"/>
            <a:ext cx="161925" cy="142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3157855" y="1815465"/>
            <a:ext cx="161925" cy="142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2096770" y="1014730"/>
            <a:ext cx="161925" cy="142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/>
        </p:nvSpPr>
        <p:spPr>
          <a:xfrm>
            <a:off x="2096770" y="1536065"/>
            <a:ext cx="161925" cy="142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等腰三角形 11"/>
          <p:cNvSpPr/>
          <p:nvPr/>
        </p:nvSpPr>
        <p:spPr>
          <a:xfrm>
            <a:off x="3319780" y="1333500"/>
            <a:ext cx="161925" cy="142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409700" y="2068195"/>
            <a:ext cx="233045" cy="243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863725" y="2758440"/>
            <a:ext cx="233045" cy="243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2782570" y="2441575"/>
            <a:ext cx="233045" cy="243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3402965" y="2641600"/>
            <a:ext cx="233045" cy="243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33650" y="2043430"/>
            <a:ext cx="207645" cy="20256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6380480" y="1333500"/>
            <a:ext cx="1531620" cy="1551940"/>
          </a:xfrm>
          <a:prstGeom prst="ellipse">
            <a:avLst/>
          </a:prstGeom>
          <a:ln w="28575">
            <a:prstDash val="sysDot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481955" y="3189605"/>
            <a:ext cx="298259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624195" y="927735"/>
            <a:ext cx="0" cy="243459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等腰三角形 21"/>
          <p:cNvSpPr/>
          <p:nvPr/>
        </p:nvSpPr>
        <p:spPr>
          <a:xfrm>
            <a:off x="6151880" y="1333500"/>
            <a:ext cx="161925" cy="142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7666990" y="1815465"/>
            <a:ext cx="161925" cy="142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6605905" y="1014730"/>
            <a:ext cx="161925" cy="142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>
            <a:off x="6605905" y="1536065"/>
            <a:ext cx="161925" cy="142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等腰三角形 25"/>
          <p:cNvSpPr/>
          <p:nvPr/>
        </p:nvSpPr>
        <p:spPr>
          <a:xfrm>
            <a:off x="7828915" y="1333500"/>
            <a:ext cx="161925" cy="142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5918835" y="2068195"/>
            <a:ext cx="233045" cy="243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椭圆 27"/>
          <p:cNvSpPr/>
          <p:nvPr/>
        </p:nvSpPr>
        <p:spPr>
          <a:xfrm>
            <a:off x="6372860" y="2758440"/>
            <a:ext cx="233045" cy="243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7291705" y="2441575"/>
            <a:ext cx="233045" cy="243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7912100" y="2641600"/>
            <a:ext cx="233045" cy="24384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4260215" y="2007235"/>
            <a:ext cx="80137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等腰三角形 32"/>
          <p:cNvSpPr/>
          <p:nvPr/>
        </p:nvSpPr>
        <p:spPr>
          <a:xfrm>
            <a:off x="7084695" y="2068195"/>
            <a:ext cx="161925" cy="14224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772410" y="625475"/>
            <a:ext cx="1440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k=3</a:t>
            </a:r>
            <a:endParaRPr lang="en-US" altLang="zh-CN" sz="2400"/>
          </a:p>
        </p:txBody>
      </p:sp>
      <p:sp>
        <p:nvSpPr>
          <p:cNvPr id="35" name="文本框 34"/>
          <p:cNvSpPr txBox="1"/>
          <p:nvPr/>
        </p:nvSpPr>
        <p:spPr>
          <a:xfrm>
            <a:off x="7749540" y="696595"/>
            <a:ext cx="14401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k=3</a:t>
            </a:r>
            <a:endParaRPr lang="en-US" altLang="zh-CN" sz="2400"/>
          </a:p>
        </p:txBody>
      </p:sp>
      <p:sp>
        <p:nvSpPr>
          <p:cNvPr id="36" name="文本框 35"/>
          <p:cNvSpPr txBox="1"/>
          <p:nvPr/>
        </p:nvSpPr>
        <p:spPr>
          <a:xfrm>
            <a:off x="2595880" y="3387090"/>
            <a:ext cx="44126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/>
              <a:t>“</a:t>
            </a:r>
            <a:r>
              <a:rPr lang="zh-CN" altLang="en-US" sz="2400"/>
              <a:t>近朱者赤，近墨者黑</a:t>
            </a:r>
            <a:r>
              <a:rPr lang="en-US" altLang="zh-CN" sz="2400"/>
              <a:t>”</a:t>
            </a:r>
            <a:endParaRPr lang="en-US" altLang="zh-CN" sz="2400"/>
          </a:p>
          <a:p>
            <a:pPr algn="ctr"/>
            <a:r>
              <a:rPr lang="zh-CN" altLang="en-US" sz="2400"/>
              <a:t>少数服从多数</a:t>
            </a:r>
            <a:endParaRPr lang="zh-CN" altLang="en-US"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>
          <a:xfrm>
            <a:off x="3275965" y="1607185"/>
            <a:ext cx="3002280" cy="2870200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286125" y="1607185"/>
            <a:ext cx="2981960" cy="2860675"/>
          </a:xfrm>
          <a:prstGeom prst="ellipse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rot="2760000">
            <a:off x="3737610" y="2016760"/>
            <a:ext cx="2079625" cy="205105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038860" y="3052445"/>
            <a:ext cx="7485380" cy="304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4776470" y="227965"/>
            <a:ext cx="10160" cy="568007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989830" y="230759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p=1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390515" y="1795780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p=2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770880" y="1254125"/>
            <a:ext cx="78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p=∞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6551930" y="1581785"/>
            <a:ext cx="415671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· </a:t>
            </a:r>
            <a:r>
              <a:rPr lang="zh-CN" altLang="en-US" sz="2000"/>
              <a:t>曼哈顿距离：</a:t>
            </a:r>
            <a:r>
              <a:rPr lang="en-US" altLang="zh-CN" sz="2000"/>
              <a:t>|x|+|y|=1</a:t>
            </a:r>
            <a:endParaRPr lang="en-US" altLang="zh-CN" sz="2000"/>
          </a:p>
          <a:p>
            <a:r>
              <a:rPr lang="en-US" altLang="zh-CN" sz="2000"/>
              <a:t>· </a:t>
            </a:r>
            <a:r>
              <a:rPr lang="zh-CN" altLang="en-US" sz="2000"/>
              <a:t>欧式距离：</a:t>
            </a:r>
            <a:r>
              <a:rPr lang="en-US" altLang="zh-CN" sz="2000"/>
              <a:t>x^2+y^2=1</a:t>
            </a:r>
            <a:endParaRPr lang="en-US" altLang="zh-CN" sz="2000"/>
          </a:p>
          <a:p>
            <a:r>
              <a:rPr lang="en-US" altLang="zh-CN" sz="2000"/>
              <a:t>· </a:t>
            </a:r>
            <a:r>
              <a:rPr lang="zh-CN" altLang="en-US" sz="2000"/>
              <a:t>切比雪夫距离：</a:t>
            </a:r>
            <a:r>
              <a:rPr lang="en-US" altLang="zh-CN" sz="2000"/>
              <a:t>max{|x|,|y|}=1</a:t>
            </a:r>
            <a:endParaRPr lang="en-US" altLang="zh-CN"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687195" y="1814830"/>
          <a:ext cx="79121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2640"/>
                <a:gridCol w="692150"/>
                <a:gridCol w="965200"/>
                <a:gridCol w="1918970"/>
                <a:gridCol w="741680"/>
                <a:gridCol w="2791460"/>
              </a:tblGrid>
              <a:tr h="391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index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X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Nk(x)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C1  C2  C3 ...  Ck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x1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y1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d1=dis(x1,x)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2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x2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y2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d2=dis(x2,x)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xn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yn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dn=dis(xn,x)</a:t>
                      </a:r>
                      <a:endParaRPr lang="en-US" altLang="zh-CN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直接连接符 16"/>
          <p:cNvCxnSpPr/>
          <p:nvPr/>
        </p:nvCxnSpPr>
        <p:spPr>
          <a:xfrm>
            <a:off x="6252210" y="2414270"/>
            <a:ext cx="81280" cy="81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 flipV="1">
            <a:off x="6323330" y="2332990"/>
            <a:ext cx="91440" cy="142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7378065" y="2414270"/>
            <a:ext cx="81280" cy="81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7449185" y="2332990"/>
            <a:ext cx="91440" cy="142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6283325" y="2708275"/>
            <a:ext cx="131445" cy="1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6283325" y="2708275"/>
            <a:ext cx="131445" cy="162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6983095" y="2332990"/>
            <a:ext cx="131445" cy="1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6983095" y="2332990"/>
            <a:ext cx="131445" cy="162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7378065" y="2708275"/>
            <a:ext cx="131445" cy="1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7378065" y="2708275"/>
            <a:ext cx="131445" cy="162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6983095" y="2708275"/>
            <a:ext cx="131445" cy="1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6983095" y="2708275"/>
            <a:ext cx="131445" cy="162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7378065" y="3844290"/>
            <a:ext cx="131445" cy="1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7378065" y="3844290"/>
            <a:ext cx="131445" cy="162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6951980" y="3915410"/>
            <a:ext cx="81280" cy="81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023100" y="3834130"/>
            <a:ext cx="91440" cy="142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6262370" y="3956050"/>
            <a:ext cx="81280" cy="812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 flipV="1">
            <a:off x="6333490" y="3874770"/>
            <a:ext cx="91440" cy="14224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7799070" y="2312670"/>
            <a:ext cx="131445" cy="1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H="1">
            <a:off x="7799070" y="2312670"/>
            <a:ext cx="131445" cy="162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>
            <a:off x="8093075" y="2312670"/>
            <a:ext cx="131445" cy="1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H="1">
            <a:off x="8093075" y="2312670"/>
            <a:ext cx="131445" cy="162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>
            <a:off x="7799070" y="2708275"/>
            <a:ext cx="131445" cy="1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 flipH="1">
            <a:off x="7799070" y="2708275"/>
            <a:ext cx="131445" cy="162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8093075" y="2708275"/>
            <a:ext cx="131445" cy="1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H="1">
            <a:off x="8093075" y="2708275"/>
            <a:ext cx="131445" cy="162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7799070" y="3834130"/>
            <a:ext cx="131445" cy="1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 flipH="1">
            <a:off x="7799070" y="3834130"/>
            <a:ext cx="131445" cy="162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/>
          <p:cNvCxnSpPr/>
          <p:nvPr/>
        </p:nvCxnSpPr>
        <p:spPr>
          <a:xfrm>
            <a:off x="8093075" y="3834130"/>
            <a:ext cx="131445" cy="1727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8093075" y="3834130"/>
            <a:ext cx="131445" cy="1625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6896735" y="1698625"/>
            <a:ext cx="354965" cy="269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7266305" y="1698625"/>
            <a:ext cx="354965" cy="269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7621270" y="1698625"/>
            <a:ext cx="354965" cy="2698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7266305" y="4772025"/>
            <a:ext cx="233235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按列求和，多数表决</a:t>
            </a:r>
            <a:endParaRPr lang="zh-CN" altLang="en-US"/>
          </a:p>
        </p:txBody>
      </p:sp>
      <p:cxnSp>
        <p:nvCxnSpPr>
          <p:cNvPr id="66" name="直接箭头连接符 65"/>
          <p:cNvCxnSpPr>
            <a:stCxn id="62" idx="0"/>
            <a:endCxn id="61" idx="2"/>
          </p:cNvCxnSpPr>
          <p:nvPr/>
        </p:nvCxnSpPr>
        <p:spPr>
          <a:xfrm flipH="1" flipV="1">
            <a:off x="7799070" y="4396740"/>
            <a:ext cx="633730" cy="3752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4277360" y="1160780"/>
            <a:ext cx="345757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以</a:t>
            </a:r>
            <a:r>
              <a:rPr lang="en-US" altLang="zh-CN"/>
              <a:t>x</a:t>
            </a:r>
            <a:r>
              <a:rPr lang="zh-CN" altLang="en-US"/>
              <a:t>为中心，包含</a:t>
            </a:r>
            <a:r>
              <a:rPr lang="en-US" altLang="zh-CN"/>
              <a:t>k</a:t>
            </a:r>
            <a:r>
              <a:rPr lang="zh-CN" altLang="en-US"/>
              <a:t>个样本的领域</a:t>
            </a:r>
            <a:endParaRPr lang="zh-CN" altLang="en-US"/>
          </a:p>
        </p:txBody>
      </p:sp>
      <p:cxnSp>
        <p:nvCxnSpPr>
          <p:cNvPr id="69" name="直接箭头连接符 68"/>
          <p:cNvCxnSpPr/>
          <p:nvPr/>
        </p:nvCxnSpPr>
        <p:spPr>
          <a:xfrm>
            <a:off x="5732780" y="1529080"/>
            <a:ext cx="725805" cy="2406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文本框 70"/>
          <p:cNvSpPr txBox="1"/>
          <p:nvPr/>
        </p:nvSpPr>
        <p:spPr>
          <a:xfrm>
            <a:off x="3890645" y="4772025"/>
            <a:ext cx="239268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点</a:t>
            </a:r>
            <a:r>
              <a:rPr lang="en-US" altLang="zh-CN"/>
              <a:t>x</a:t>
            </a:r>
            <a:r>
              <a:rPr lang="zh-CN" altLang="en-US"/>
              <a:t>与其他各点的距离</a:t>
            </a:r>
            <a:endParaRPr lang="zh-CN" altLang="en-US"/>
          </a:p>
        </p:txBody>
      </p:sp>
      <p:cxnSp>
        <p:nvCxnSpPr>
          <p:cNvPr id="72" name="直接箭头连接符 71"/>
          <p:cNvCxnSpPr>
            <a:stCxn id="71" idx="0"/>
          </p:cNvCxnSpPr>
          <p:nvPr/>
        </p:nvCxnSpPr>
        <p:spPr>
          <a:xfrm flipV="1">
            <a:off x="5086985" y="4184015"/>
            <a:ext cx="444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47875" y="1626235"/>
            <a:ext cx="811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算法：</a:t>
            </a:r>
            <a:endParaRPr lang="zh-CN" altLang="en-US"/>
          </a:p>
        </p:txBody>
      </p:sp>
      <p:sp>
        <p:nvSpPr>
          <p:cNvPr id="3" name="左大括号 2"/>
          <p:cNvSpPr/>
          <p:nvPr/>
        </p:nvSpPr>
        <p:spPr>
          <a:xfrm>
            <a:off x="2764155" y="907415"/>
            <a:ext cx="552450" cy="18059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397250" y="603250"/>
            <a:ext cx="5911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1.Brute-Force </a:t>
            </a:r>
            <a:r>
              <a:rPr lang="zh-CN" altLang="en-US"/>
              <a:t>暴力搜索算法：对所有点计算距离取最小值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397250" y="1539875"/>
            <a:ext cx="5911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2.ball-tree </a:t>
            </a:r>
            <a:r>
              <a:rPr lang="zh-CN" altLang="en-US"/>
              <a:t>球树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97250" y="2476500"/>
            <a:ext cx="5911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3.kd-tree k</a:t>
            </a:r>
            <a:r>
              <a:rPr lang="zh-CN" altLang="en-US"/>
              <a:t>维树</a:t>
            </a:r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>
            <a:off x="5375275" y="1708785"/>
            <a:ext cx="273685" cy="94361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994400" y="1994535"/>
            <a:ext cx="1207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树方法</a:t>
            </a:r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21735" y="2012315"/>
            <a:ext cx="104394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K</a:t>
            </a:r>
            <a:r>
              <a:rPr lang="zh-CN" altLang="en-US"/>
              <a:t>的取值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3" name="左大括号 2"/>
          <p:cNvSpPr/>
          <p:nvPr/>
        </p:nvSpPr>
        <p:spPr>
          <a:xfrm>
            <a:off x="4827905" y="1476375"/>
            <a:ext cx="496570" cy="14408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896745" y="3907790"/>
            <a:ext cx="2464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三个要点</a:t>
            </a:r>
            <a:endParaRPr lang="zh-CN" altLang="en-US"/>
          </a:p>
        </p:txBody>
      </p:sp>
      <p:sp>
        <p:nvSpPr>
          <p:cNvPr id="5" name="左大括号 4"/>
          <p:cNvSpPr/>
          <p:nvPr/>
        </p:nvSpPr>
        <p:spPr>
          <a:xfrm>
            <a:off x="3082925" y="2246630"/>
            <a:ext cx="496570" cy="36906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721735" y="3907790"/>
            <a:ext cx="110617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/>
              <a:t>距离定义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722370" y="5643245"/>
            <a:ext cx="1104900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/>
              <a:t>归属法则：</a:t>
            </a:r>
            <a:endParaRPr lang="zh-CN"/>
          </a:p>
        </p:txBody>
      </p:sp>
      <p:sp>
        <p:nvSpPr>
          <p:cNvPr id="8" name="文本框 7"/>
          <p:cNvSpPr txBox="1"/>
          <p:nvPr/>
        </p:nvSpPr>
        <p:spPr>
          <a:xfrm>
            <a:off x="5588000" y="1343660"/>
            <a:ext cx="1936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</a:t>
            </a:r>
            <a:r>
              <a:rPr lang="zh-CN" altLang="en-US"/>
              <a:t>很小：过拟合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588000" y="2682240"/>
            <a:ext cx="1936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</a:t>
            </a:r>
            <a:r>
              <a:rPr lang="zh-CN" altLang="en-US"/>
              <a:t>很大：欠拟合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419225" y="1476375"/>
            <a:ext cx="1379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CV</a:t>
            </a:r>
            <a:r>
              <a:rPr lang="zh-CN" altLang="en-US"/>
              <a:t>交叉验证</a:t>
            </a:r>
            <a:endParaRPr lang="zh-CN" altLang="en-US"/>
          </a:p>
        </p:txBody>
      </p:sp>
      <p:cxnSp>
        <p:nvCxnSpPr>
          <p:cNvPr id="11" name="曲线连接符 10"/>
          <p:cNvCxnSpPr>
            <a:stCxn id="10" idx="3"/>
            <a:endCxn id="2" idx="0"/>
          </p:cNvCxnSpPr>
          <p:nvPr/>
        </p:nvCxnSpPr>
        <p:spPr>
          <a:xfrm>
            <a:off x="2798445" y="1660525"/>
            <a:ext cx="1445260" cy="35179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5166995" y="5643245"/>
            <a:ext cx="2778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多数表决</a:t>
            </a:r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>
            <a:off x="7292975" y="2480945"/>
            <a:ext cx="496570" cy="77089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>
            <a:off x="7292975" y="1142365"/>
            <a:ext cx="496570" cy="77089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789545" y="975360"/>
            <a:ext cx="1237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误差：小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789545" y="1711960"/>
            <a:ext cx="1237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方差：大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788275" y="2313940"/>
            <a:ext cx="1237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误差：大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788275" y="3050540"/>
            <a:ext cx="1237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方差：小</a:t>
            </a:r>
            <a:endParaRPr lang="zh-CN" altLang="en-US"/>
          </a:p>
        </p:txBody>
      </p:sp>
      <p:sp>
        <p:nvSpPr>
          <p:cNvPr id="19" name="左大括号 18"/>
          <p:cNvSpPr/>
          <p:nvPr/>
        </p:nvSpPr>
        <p:spPr>
          <a:xfrm>
            <a:off x="4827905" y="3579495"/>
            <a:ext cx="496570" cy="102489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324475" y="3418840"/>
            <a:ext cx="199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闵可夫斯基距离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324475" y="4389120"/>
            <a:ext cx="19983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相似度</a:t>
            </a:r>
            <a:endParaRPr lang="zh-CN" altLang="en-US"/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51880" y="4364990"/>
          <a:ext cx="1141095" cy="41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660400" imgH="241300" progId="Equation.KSEE3">
                  <p:embed/>
                </p:oleObj>
              </mc:Choice>
              <mc:Fallback>
                <p:oleObj name="" r:id="rId1" imgW="6604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51880" y="4364990"/>
                        <a:ext cx="1141095" cy="417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047750" y="1613535"/>
          <a:ext cx="3946525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305"/>
                <a:gridCol w="789305"/>
                <a:gridCol w="789305"/>
                <a:gridCol w="789305"/>
                <a:gridCol w="789305"/>
              </a:tblGrid>
              <a:tr h="6248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48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48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48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48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>
            <a:off x="4994275" y="4727575"/>
            <a:ext cx="90297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 flipV="1">
            <a:off x="1047750" y="963930"/>
            <a:ext cx="10160" cy="6496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>
            <a:off x="1708150" y="3987165"/>
            <a:ext cx="263525" cy="24384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92175" y="4893945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642110" y="4893945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442210" y="4893945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242310" y="4893945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042410" y="4893945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842510" y="4893945"/>
            <a:ext cx="527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73405" y="3924935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73405" y="3328670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73405" y="2694940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93725" y="2098675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573405" y="1502410"/>
            <a:ext cx="598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</a:t>
            </a:r>
            <a:endParaRPr lang="en-US" altLang="zh-CN"/>
          </a:p>
        </p:txBody>
      </p:sp>
      <p:sp>
        <p:nvSpPr>
          <p:cNvPr id="19" name="椭圆 18"/>
          <p:cNvSpPr/>
          <p:nvPr/>
        </p:nvSpPr>
        <p:spPr>
          <a:xfrm>
            <a:off x="2118995" y="2466975"/>
            <a:ext cx="245745" cy="225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4168775" y="3084195"/>
            <a:ext cx="14224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等腰三角形 4"/>
          <p:cNvSpPr/>
          <p:nvPr/>
        </p:nvSpPr>
        <p:spPr>
          <a:xfrm>
            <a:off x="2037715" y="4313555"/>
            <a:ext cx="263525" cy="24384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1444625" y="4358005"/>
            <a:ext cx="263525" cy="24384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等腰三角形 19"/>
          <p:cNvSpPr/>
          <p:nvPr/>
        </p:nvSpPr>
        <p:spPr>
          <a:xfrm>
            <a:off x="2358390" y="3743325"/>
            <a:ext cx="263525" cy="24384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等腰三角形 20"/>
          <p:cNvSpPr/>
          <p:nvPr/>
        </p:nvSpPr>
        <p:spPr>
          <a:xfrm>
            <a:off x="2037715" y="3681095"/>
            <a:ext cx="263525" cy="24384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708150" y="3945255"/>
            <a:ext cx="239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2118995" y="2395855"/>
            <a:ext cx="239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4071620" y="2960370"/>
            <a:ext cx="239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6" name="等腰三角形 25"/>
          <p:cNvSpPr/>
          <p:nvPr/>
        </p:nvSpPr>
        <p:spPr>
          <a:xfrm>
            <a:off x="1444625" y="4049395"/>
            <a:ext cx="263525" cy="24384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等腰三角形 26"/>
          <p:cNvSpPr/>
          <p:nvPr/>
        </p:nvSpPr>
        <p:spPr>
          <a:xfrm>
            <a:off x="2183765" y="4028440"/>
            <a:ext cx="263525" cy="24384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等腰三角形 27"/>
          <p:cNvSpPr/>
          <p:nvPr/>
        </p:nvSpPr>
        <p:spPr>
          <a:xfrm>
            <a:off x="1444625" y="3656965"/>
            <a:ext cx="263525" cy="24384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208530" y="1882140"/>
            <a:ext cx="245745" cy="225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454275" y="2538730"/>
            <a:ext cx="245745" cy="225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2172335" y="2917825"/>
            <a:ext cx="245745" cy="225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1926590" y="2764155"/>
            <a:ext cx="245745" cy="225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548130" y="2819400"/>
            <a:ext cx="245745" cy="225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2654300" y="2239645"/>
            <a:ext cx="245745" cy="225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725930" y="2241550"/>
            <a:ext cx="245745" cy="225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418080" y="2837815"/>
            <a:ext cx="245745" cy="225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700020" y="2819400"/>
            <a:ext cx="245745" cy="225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1548130" y="2538730"/>
            <a:ext cx="245745" cy="225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996565" y="2692400"/>
            <a:ext cx="245745" cy="225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1793875" y="1870710"/>
            <a:ext cx="245745" cy="225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2254250" y="2169795"/>
            <a:ext cx="245745" cy="225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2996565" y="2170430"/>
            <a:ext cx="245745" cy="225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2837815" y="1882140"/>
            <a:ext cx="245745" cy="2254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>
            <a:off x="2485390" y="3870325"/>
            <a:ext cx="263525" cy="24384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>
            <a:off x="2364740" y="4313555"/>
            <a:ext cx="263525" cy="24384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>
            <a:off x="2748915" y="3900805"/>
            <a:ext cx="263525" cy="24384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>
            <a:off x="1181100" y="3900805"/>
            <a:ext cx="263525" cy="24384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>
            <a:off x="2682240" y="4368165"/>
            <a:ext cx="263525" cy="24384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>
            <a:off x="1774190" y="4313555"/>
            <a:ext cx="263525" cy="24384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>
            <a:off x="2889250" y="4114165"/>
            <a:ext cx="263525" cy="24384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>
            <a:off x="1774190" y="3560445"/>
            <a:ext cx="263525" cy="24384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4026535" y="2465070"/>
            <a:ext cx="14224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407535" y="2764155"/>
            <a:ext cx="14224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4311015" y="3267075"/>
            <a:ext cx="14224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4661535" y="3145790"/>
            <a:ext cx="14224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3884295" y="3267075"/>
            <a:ext cx="14224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4661535" y="2806700"/>
            <a:ext cx="14224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4123055" y="3514090"/>
            <a:ext cx="14224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4438015" y="3681095"/>
            <a:ext cx="14224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071620" y="2861945"/>
            <a:ext cx="14224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4311015" y="2538730"/>
            <a:ext cx="14224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4549775" y="3421380"/>
            <a:ext cx="14224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3884295" y="2989580"/>
            <a:ext cx="14224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700270" y="3711575"/>
            <a:ext cx="14224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3929380" y="3696970"/>
            <a:ext cx="14224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3742055" y="3560445"/>
            <a:ext cx="142240" cy="18288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正五边形 67"/>
          <p:cNvSpPr/>
          <p:nvPr/>
        </p:nvSpPr>
        <p:spPr>
          <a:xfrm>
            <a:off x="2420620" y="3352165"/>
            <a:ext cx="152400" cy="161925"/>
          </a:xfrm>
          <a:prstGeom prst="pen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正五边形 68"/>
          <p:cNvSpPr/>
          <p:nvPr/>
        </p:nvSpPr>
        <p:spPr>
          <a:xfrm>
            <a:off x="2736850" y="3190240"/>
            <a:ext cx="152400" cy="161925"/>
          </a:xfrm>
          <a:prstGeom prst="pen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正五边形 69"/>
          <p:cNvSpPr/>
          <p:nvPr/>
        </p:nvSpPr>
        <p:spPr>
          <a:xfrm>
            <a:off x="2944495" y="3524885"/>
            <a:ext cx="152400" cy="161925"/>
          </a:xfrm>
          <a:prstGeom prst="pen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正五边形 70"/>
          <p:cNvSpPr/>
          <p:nvPr/>
        </p:nvSpPr>
        <p:spPr>
          <a:xfrm>
            <a:off x="3363595" y="3143250"/>
            <a:ext cx="152400" cy="161925"/>
          </a:xfrm>
          <a:prstGeom prst="pentag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14655" y="1305560"/>
            <a:ext cx="811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概率统计</a:t>
            </a:r>
            <a:endParaRPr lang="zh-CN" altLang="en-US"/>
          </a:p>
        </p:txBody>
      </p:sp>
      <p:sp>
        <p:nvSpPr>
          <p:cNvPr id="3" name="左大括号 2"/>
          <p:cNvSpPr/>
          <p:nvPr/>
        </p:nvSpPr>
        <p:spPr>
          <a:xfrm>
            <a:off x="1130935" y="725170"/>
            <a:ext cx="552450" cy="18059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64030" y="421005"/>
            <a:ext cx="5911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频率学派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64030" y="2284095"/>
            <a:ext cx="5911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贝叶斯学派</a:t>
            </a:r>
            <a:endParaRPr lang="zh-CN"/>
          </a:p>
        </p:txBody>
      </p:sp>
      <p:cxnSp>
        <p:nvCxnSpPr>
          <p:cNvPr id="6" name="肘形连接符 5"/>
          <p:cNvCxnSpPr/>
          <p:nvPr/>
        </p:nvCxnSpPr>
        <p:spPr>
          <a:xfrm flipV="1">
            <a:off x="2950845" y="1181735"/>
            <a:ext cx="1399540" cy="1297940"/>
          </a:xfrm>
          <a:prstGeom prst="bentConnector3">
            <a:avLst>
              <a:gd name="adj1" fmla="val 5004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411980" y="937260"/>
            <a:ext cx="21602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贝叶斯公式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533265" y="2504440"/>
            <a:ext cx="212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先验概率：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43425" y="3303270"/>
            <a:ext cx="212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后验概率：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472305" y="4102100"/>
            <a:ext cx="21202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全概率公式：</a:t>
            </a:r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>
            <a:off x="4208780" y="2595880"/>
            <a:ext cx="273685" cy="18256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82615" y="2523490"/>
          <a:ext cx="1781810" cy="373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091565" imgH="228600" progId="Equation.KSEE3">
                  <p:embed/>
                </p:oleObj>
              </mc:Choice>
              <mc:Fallback>
                <p:oleObj name="" r:id="rId1" imgW="10915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82615" y="2523490"/>
                        <a:ext cx="1781810" cy="373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46445" y="3303270"/>
          <a:ext cx="1066165" cy="41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584200" imgH="228600" progId="Equation.KSEE3">
                  <p:embed/>
                </p:oleObj>
              </mc:Choice>
              <mc:Fallback>
                <p:oleObj name="" r:id="rId3" imgW="5842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46445" y="3303270"/>
                        <a:ext cx="1066165" cy="417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44870" y="855345"/>
          <a:ext cx="466026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2413000" imgH="622300" progId="Equation.KSEE3">
                  <p:embed/>
                </p:oleObj>
              </mc:Choice>
              <mc:Fallback>
                <p:oleObj name="" r:id="rId5" imgW="2413000" imgH="6223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44870" y="855345"/>
                        <a:ext cx="4660265" cy="1095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箭头连接符 17"/>
          <p:cNvCxnSpPr/>
          <p:nvPr/>
        </p:nvCxnSpPr>
        <p:spPr>
          <a:xfrm>
            <a:off x="4817110" y="1374140"/>
            <a:ext cx="0" cy="902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44870" y="3895090"/>
          <a:ext cx="2829560" cy="782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1562100" imgH="431800" progId="Equation.KSEE3">
                  <p:embed/>
                </p:oleObj>
              </mc:Choice>
              <mc:Fallback>
                <p:oleObj name="" r:id="rId7" imgW="1562100" imgH="4318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44870" y="3895090"/>
                        <a:ext cx="2829560" cy="782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肘形连接符 21"/>
          <p:cNvCxnSpPr/>
          <p:nvPr/>
        </p:nvCxnSpPr>
        <p:spPr>
          <a:xfrm rot="10800000" flipV="1">
            <a:off x="7179945" y="2016760"/>
            <a:ext cx="2698115" cy="1602740"/>
          </a:xfrm>
          <a:prstGeom prst="bentConnector3">
            <a:avLst>
              <a:gd name="adj1" fmla="val 49988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矩形 22"/>
          <p:cNvSpPr/>
          <p:nvPr/>
        </p:nvSpPr>
        <p:spPr>
          <a:xfrm>
            <a:off x="8408035" y="1922145"/>
            <a:ext cx="1734185" cy="172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130935" y="2908300"/>
            <a:ext cx="2763520" cy="1510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>
            <a:off x="1176020" y="2936240"/>
            <a:ext cx="912495" cy="648970"/>
          </a:xfrm>
          <a:custGeom>
            <a:avLst/>
            <a:gdLst>
              <a:gd name="connisteX0" fmla="*/ 912495 w 912495"/>
              <a:gd name="connsiteY0" fmla="*/ 0 h 649220"/>
              <a:gd name="connisteX1" fmla="*/ 842010 w 912495"/>
              <a:gd name="connsiteY1" fmla="*/ 50800 h 649220"/>
              <a:gd name="connisteX2" fmla="*/ 770890 w 912495"/>
              <a:gd name="connsiteY2" fmla="*/ 111760 h 649220"/>
              <a:gd name="connisteX3" fmla="*/ 699770 w 912495"/>
              <a:gd name="connsiteY3" fmla="*/ 152400 h 649220"/>
              <a:gd name="connisteX4" fmla="*/ 628650 w 912495"/>
              <a:gd name="connsiteY4" fmla="*/ 193040 h 649220"/>
              <a:gd name="connisteX5" fmla="*/ 557530 w 912495"/>
              <a:gd name="connsiteY5" fmla="*/ 222885 h 649220"/>
              <a:gd name="connisteX6" fmla="*/ 487045 w 912495"/>
              <a:gd name="connsiteY6" fmla="*/ 243205 h 649220"/>
              <a:gd name="connisteX7" fmla="*/ 415925 w 912495"/>
              <a:gd name="connsiteY7" fmla="*/ 294005 h 649220"/>
              <a:gd name="connisteX8" fmla="*/ 385445 w 912495"/>
              <a:gd name="connsiteY8" fmla="*/ 365125 h 649220"/>
              <a:gd name="connisteX9" fmla="*/ 314325 w 912495"/>
              <a:gd name="connsiteY9" fmla="*/ 436245 h 649220"/>
              <a:gd name="connisteX10" fmla="*/ 263525 w 912495"/>
              <a:gd name="connsiteY10" fmla="*/ 507365 h 649220"/>
              <a:gd name="connisteX11" fmla="*/ 212725 w 912495"/>
              <a:gd name="connsiteY11" fmla="*/ 578485 h 649220"/>
              <a:gd name="connisteX12" fmla="*/ 141605 w 912495"/>
              <a:gd name="connsiteY12" fmla="*/ 628650 h 649220"/>
              <a:gd name="connisteX13" fmla="*/ 71120 w 912495"/>
              <a:gd name="connsiteY13" fmla="*/ 648970 h 649220"/>
              <a:gd name="connisteX14" fmla="*/ 0 w 912495"/>
              <a:gd name="connsiteY14" fmla="*/ 638810 h 6492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912495" h="649220">
                <a:moveTo>
                  <a:pt x="912495" y="0"/>
                </a:moveTo>
                <a:cubicBezTo>
                  <a:pt x="899795" y="8890"/>
                  <a:pt x="870585" y="28575"/>
                  <a:pt x="842010" y="50800"/>
                </a:cubicBezTo>
                <a:cubicBezTo>
                  <a:pt x="813435" y="73025"/>
                  <a:pt x="799465" y="91440"/>
                  <a:pt x="770890" y="111760"/>
                </a:cubicBezTo>
                <a:cubicBezTo>
                  <a:pt x="742315" y="132080"/>
                  <a:pt x="728345" y="135890"/>
                  <a:pt x="699770" y="152400"/>
                </a:cubicBezTo>
                <a:cubicBezTo>
                  <a:pt x="671195" y="168910"/>
                  <a:pt x="657225" y="179070"/>
                  <a:pt x="628650" y="193040"/>
                </a:cubicBezTo>
                <a:cubicBezTo>
                  <a:pt x="600075" y="207010"/>
                  <a:pt x="586105" y="212725"/>
                  <a:pt x="557530" y="222885"/>
                </a:cubicBezTo>
                <a:cubicBezTo>
                  <a:pt x="528955" y="233045"/>
                  <a:pt x="515620" y="229235"/>
                  <a:pt x="487045" y="243205"/>
                </a:cubicBezTo>
                <a:cubicBezTo>
                  <a:pt x="458470" y="257175"/>
                  <a:pt x="436245" y="269875"/>
                  <a:pt x="415925" y="294005"/>
                </a:cubicBezTo>
                <a:cubicBezTo>
                  <a:pt x="395605" y="318135"/>
                  <a:pt x="405765" y="336550"/>
                  <a:pt x="385445" y="365125"/>
                </a:cubicBezTo>
                <a:cubicBezTo>
                  <a:pt x="365125" y="393700"/>
                  <a:pt x="338455" y="407670"/>
                  <a:pt x="314325" y="436245"/>
                </a:cubicBezTo>
                <a:cubicBezTo>
                  <a:pt x="290195" y="464820"/>
                  <a:pt x="283845" y="478790"/>
                  <a:pt x="263525" y="507365"/>
                </a:cubicBezTo>
                <a:cubicBezTo>
                  <a:pt x="243205" y="535940"/>
                  <a:pt x="236855" y="554355"/>
                  <a:pt x="212725" y="578485"/>
                </a:cubicBezTo>
                <a:cubicBezTo>
                  <a:pt x="188595" y="602615"/>
                  <a:pt x="170180" y="614680"/>
                  <a:pt x="141605" y="628650"/>
                </a:cubicBezTo>
                <a:cubicBezTo>
                  <a:pt x="113030" y="642620"/>
                  <a:pt x="99695" y="647065"/>
                  <a:pt x="71120" y="648970"/>
                </a:cubicBezTo>
                <a:cubicBezTo>
                  <a:pt x="42545" y="650875"/>
                  <a:pt x="12700" y="641350"/>
                  <a:pt x="0" y="6388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1769110" y="3303270"/>
            <a:ext cx="1199515" cy="882650"/>
          </a:xfrm>
          <a:custGeom>
            <a:avLst/>
            <a:gdLst>
              <a:gd name="connisteX0" fmla="*/ 80645 w 1054735"/>
              <a:gd name="connsiteY0" fmla="*/ 233045 h 872490"/>
              <a:gd name="connisteX1" fmla="*/ 50165 w 1054735"/>
              <a:gd name="connsiteY1" fmla="*/ 324485 h 872490"/>
              <a:gd name="connisteX2" fmla="*/ 40005 w 1054735"/>
              <a:gd name="connsiteY2" fmla="*/ 395605 h 872490"/>
              <a:gd name="connisteX3" fmla="*/ 0 w 1054735"/>
              <a:gd name="connsiteY3" fmla="*/ 466725 h 872490"/>
              <a:gd name="connisteX4" fmla="*/ 0 w 1054735"/>
              <a:gd name="connsiteY4" fmla="*/ 547370 h 872490"/>
              <a:gd name="connisteX5" fmla="*/ 29845 w 1054735"/>
              <a:gd name="connsiteY5" fmla="*/ 638810 h 872490"/>
              <a:gd name="connisteX6" fmla="*/ 80645 w 1054735"/>
              <a:gd name="connsiteY6" fmla="*/ 709930 h 872490"/>
              <a:gd name="connisteX7" fmla="*/ 151765 w 1054735"/>
              <a:gd name="connsiteY7" fmla="*/ 750570 h 872490"/>
              <a:gd name="connisteX8" fmla="*/ 222885 w 1054735"/>
              <a:gd name="connsiteY8" fmla="*/ 791210 h 872490"/>
              <a:gd name="connisteX9" fmla="*/ 304165 w 1054735"/>
              <a:gd name="connsiteY9" fmla="*/ 811530 h 872490"/>
              <a:gd name="connisteX10" fmla="*/ 375285 w 1054735"/>
              <a:gd name="connsiteY10" fmla="*/ 831850 h 872490"/>
              <a:gd name="connisteX11" fmla="*/ 445770 w 1054735"/>
              <a:gd name="connsiteY11" fmla="*/ 852170 h 872490"/>
              <a:gd name="connisteX12" fmla="*/ 516890 w 1054735"/>
              <a:gd name="connsiteY12" fmla="*/ 862330 h 872490"/>
              <a:gd name="connisteX13" fmla="*/ 588010 w 1054735"/>
              <a:gd name="connsiteY13" fmla="*/ 872490 h 872490"/>
              <a:gd name="connisteX14" fmla="*/ 659130 w 1054735"/>
              <a:gd name="connsiteY14" fmla="*/ 821690 h 872490"/>
              <a:gd name="connisteX15" fmla="*/ 740410 w 1054735"/>
              <a:gd name="connsiteY15" fmla="*/ 791210 h 872490"/>
              <a:gd name="connisteX16" fmla="*/ 810895 w 1054735"/>
              <a:gd name="connsiteY16" fmla="*/ 730250 h 872490"/>
              <a:gd name="connisteX17" fmla="*/ 851535 w 1054735"/>
              <a:gd name="connsiteY17" fmla="*/ 659130 h 872490"/>
              <a:gd name="connisteX18" fmla="*/ 912495 w 1054735"/>
              <a:gd name="connsiteY18" fmla="*/ 588010 h 872490"/>
              <a:gd name="connisteX19" fmla="*/ 983615 w 1054735"/>
              <a:gd name="connsiteY19" fmla="*/ 517525 h 872490"/>
              <a:gd name="connisteX20" fmla="*/ 1003935 w 1054735"/>
              <a:gd name="connsiteY20" fmla="*/ 446405 h 872490"/>
              <a:gd name="connisteX21" fmla="*/ 1044575 w 1054735"/>
              <a:gd name="connsiteY21" fmla="*/ 375285 h 872490"/>
              <a:gd name="connisteX22" fmla="*/ 1054735 w 1054735"/>
              <a:gd name="connsiteY22" fmla="*/ 304165 h 872490"/>
              <a:gd name="connisteX23" fmla="*/ 1034415 w 1054735"/>
              <a:gd name="connsiteY23" fmla="*/ 233045 h 872490"/>
              <a:gd name="connisteX24" fmla="*/ 973455 w 1054735"/>
              <a:gd name="connsiteY24" fmla="*/ 162560 h 872490"/>
              <a:gd name="connisteX25" fmla="*/ 892175 w 1054735"/>
              <a:gd name="connsiteY25" fmla="*/ 101600 h 872490"/>
              <a:gd name="connisteX26" fmla="*/ 821055 w 1054735"/>
              <a:gd name="connsiteY26" fmla="*/ 50800 h 872490"/>
              <a:gd name="connisteX27" fmla="*/ 750570 w 1054735"/>
              <a:gd name="connsiteY27" fmla="*/ 10160 h 872490"/>
              <a:gd name="connisteX28" fmla="*/ 679450 w 1054735"/>
              <a:gd name="connsiteY28" fmla="*/ 0 h 872490"/>
              <a:gd name="connisteX29" fmla="*/ 608330 w 1054735"/>
              <a:gd name="connsiteY29" fmla="*/ 20320 h 872490"/>
              <a:gd name="connisteX30" fmla="*/ 547370 w 1054735"/>
              <a:gd name="connsiteY30" fmla="*/ 91440 h 872490"/>
              <a:gd name="connisteX31" fmla="*/ 547370 w 1054735"/>
              <a:gd name="connsiteY31" fmla="*/ 162560 h 872490"/>
              <a:gd name="connisteX32" fmla="*/ 516890 w 1054735"/>
              <a:gd name="connsiteY32" fmla="*/ 233045 h 872490"/>
              <a:gd name="connisteX33" fmla="*/ 445770 w 1054735"/>
              <a:gd name="connsiteY33" fmla="*/ 233045 h 872490"/>
              <a:gd name="connisteX34" fmla="*/ 385445 w 1054735"/>
              <a:gd name="connsiteY34" fmla="*/ 162560 h 872490"/>
              <a:gd name="connisteX35" fmla="*/ 314325 w 1054735"/>
              <a:gd name="connsiteY35" fmla="*/ 111760 h 872490"/>
              <a:gd name="connisteX36" fmla="*/ 243205 w 1054735"/>
              <a:gd name="connsiteY36" fmla="*/ 81280 h 872490"/>
              <a:gd name="connisteX37" fmla="*/ 172085 w 1054735"/>
              <a:gd name="connsiteY37" fmla="*/ 111760 h 872490"/>
              <a:gd name="connisteX38" fmla="*/ 141605 w 1054735"/>
              <a:gd name="connsiteY38" fmla="*/ 182245 h 872490"/>
              <a:gd name="connisteX39" fmla="*/ 80645 w 1054735"/>
              <a:gd name="connsiteY39" fmla="*/ 233045 h 8724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</a:cxnLst>
            <a:rect l="l" t="t" r="r" b="b"/>
            <a:pathLst>
              <a:path w="1054735" h="872490">
                <a:moveTo>
                  <a:pt x="80645" y="233045"/>
                </a:moveTo>
                <a:lnTo>
                  <a:pt x="50165" y="324485"/>
                </a:lnTo>
                <a:lnTo>
                  <a:pt x="40005" y="395605"/>
                </a:lnTo>
                <a:lnTo>
                  <a:pt x="0" y="466725"/>
                </a:lnTo>
                <a:lnTo>
                  <a:pt x="0" y="547370"/>
                </a:lnTo>
                <a:lnTo>
                  <a:pt x="29845" y="638810"/>
                </a:lnTo>
                <a:lnTo>
                  <a:pt x="80645" y="709930"/>
                </a:lnTo>
                <a:lnTo>
                  <a:pt x="151765" y="750570"/>
                </a:lnTo>
                <a:lnTo>
                  <a:pt x="222885" y="791210"/>
                </a:lnTo>
                <a:lnTo>
                  <a:pt x="304165" y="811530"/>
                </a:lnTo>
                <a:lnTo>
                  <a:pt x="375285" y="831850"/>
                </a:lnTo>
                <a:lnTo>
                  <a:pt x="445770" y="852170"/>
                </a:lnTo>
                <a:lnTo>
                  <a:pt x="516890" y="862330"/>
                </a:lnTo>
                <a:lnTo>
                  <a:pt x="588010" y="872490"/>
                </a:lnTo>
                <a:lnTo>
                  <a:pt x="659130" y="821690"/>
                </a:lnTo>
                <a:lnTo>
                  <a:pt x="740410" y="791210"/>
                </a:lnTo>
                <a:lnTo>
                  <a:pt x="810895" y="730250"/>
                </a:lnTo>
                <a:lnTo>
                  <a:pt x="851535" y="659130"/>
                </a:lnTo>
                <a:lnTo>
                  <a:pt x="912495" y="588010"/>
                </a:lnTo>
                <a:lnTo>
                  <a:pt x="983615" y="517525"/>
                </a:lnTo>
                <a:lnTo>
                  <a:pt x="1003935" y="446405"/>
                </a:lnTo>
                <a:lnTo>
                  <a:pt x="1044575" y="375285"/>
                </a:lnTo>
                <a:lnTo>
                  <a:pt x="1054735" y="304165"/>
                </a:lnTo>
                <a:lnTo>
                  <a:pt x="1034415" y="233045"/>
                </a:lnTo>
                <a:lnTo>
                  <a:pt x="973455" y="162560"/>
                </a:lnTo>
                <a:lnTo>
                  <a:pt x="892175" y="101600"/>
                </a:lnTo>
                <a:lnTo>
                  <a:pt x="821055" y="50800"/>
                </a:lnTo>
                <a:lnTo>
                  <a:pt x="750570" y="10160"/>
                </a:lnTo>
                <a:lnTo>
                  <a:pt x="679450" y="0"/>
                </a:lnTo>
                <a:lnTo>
                  <a:pt x="608330" y="20320"/>
                </a:lnTo>
                <a:lnTo>
                  <a:pt x="547370" y="91440"/>
                </a:lnTo>
                <a:lnTo>
                  <a:pt x="547370" y="162560"/>
                </a:lnTo>
                <a:lnTo>
                  <a:pt x="516890" y="233045"/>
                </a:lnTo>
                <a:lnTo>
                  <a:pt x="445770" y="233045"/>
                </a:lnTo>
                <a:lnTo>
                  <a:pt x="385445" y="162560"/>
                </a:lnTo>
                <a:lnTo>
                  <a:pt x="314325" y="111760"/>
                </a:lnTo>
                <a:lnTo>
                  <a:pt x="243205" y="81280"/>
                </a:lnTo>
                <a:lnTo>
                  <a:pt x="172085" y="111760"/>
                </a:lnTo>
                <a:lnTo>
                  <a:pt x="141605" y="182245"/>
                </a:lnTo>
                <a:lnTo>
                  <a:pt x="80645" y="233045"/>
                </a:lnTo>
                <a:close/>
              </a:path>
            </a:pathLst>
          </a:cu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1439545" y="3413125"/>
            <a:ext cx="1419860" cy="993775"/>
          </a:xfrm>
          <a:custGeom>
            <a:avLst/>
            <a:gdLst>
              <a:gd name="connisteX0" fmla="*/ 0 w 1419860"/>
              <a:gd name="connsiteY0" fmla="*/ 0 h 993775"/>
              <a:gd name="connisteX1" fmla="*/ 132080 w 1419860"/>
              <a:gd name="connsiteY1" fmla="*/ 60960 h 993775"/>
              <a:gd name="connisteX2" fmla="*/ 223520 w 1419860"/>
              <a:gd name="connsiteY2" fmla="*/ 101600 h 993775"/>
              <a:gd name="connisteX3" fmla="*/ 324485 w 1419860"/>
              <a:gd name="connsiteY3" fmla="*/ 141605 h 993775"/>
              <a:gd name="connisteX4" fmla="*/ 476885 w 1419860"/>
              <a:gd name="connsiteY4" fmla="*/ 202565 h 993775"/>
              <a:gd name="connisteX5" fmla="*/ 578485 w 1419860"/>
              <a:gd name="connsiteY5" fmla="*/ 253365 h 993775"/>
              <a:gd name="connisteX6" fmla="*/ 679450 w 1419860"/>
              <a:gd name="connsiteY6" fmla="*/ 283845 h 993775"/>
              <a:gd name="connisteX7" fmla="*/ 760730 w 1419860"/>
              <a:gd name="connsiteY7" fmla="*/ 334645 h 993775"/>
              <a:gd name="connisteX8" fmla="*/ 882650 w 1419860"/>
              <a:gd name="connsiteY8" fmla="*/ 385445 h 993775"/>
              <a:gd name="connisteX9" fmla="*/ 963930 w 1419860"/>
              <a:gd name="connsiteY9" fmla="*/ 405765 h 993775"/>
              <a:gd name="connisteX10" fmla="*/ 1034415 w 1419860"/>
              <a:gd name="connsiteY10" fmla="*/ 446405 h 993775"/>
              <a:gd name="connisteX11" fmla="*/ 1095375 w 1419860"/>
              <a:gd name="connsiteY11" fmla="*/ 527050 h 993775"/>
              <a:gd name="connisteX12" fmla="*/ 1136015 w 1419860"/>
              <a:gd name="connsiteY12" fmla="*/ 598170 h 993775"/>
              <a:gd name="connisteX13" fmla="*/ 1146175 w 1419860"/>
              <a:gd name="connsiteY13" fmla="*/ 669290 h 993775"/>
              <a:gd name="connisteX14" fmla="*/ 1125855 w 1419860"/>
              <a:gd name="connsiteY14" fmla="*/ 740410 h 993775"/>
              <a:gd name="connisteX15" fmla="*/ 1105535 w 1419860"/>
              <a:gd name="connsiteY15" fmla="*/ 811530 h 993775"/>
              <a:gd name="connisteX16" fmla="*/ 1054735 w 1419860"/>
              <a:gd name="connsiteY16" fmla="*/ 882015 h 993775"/>
              <a:gd name="connisteX17" fmla="*/ 1125855 w 1419860"/>
              <a:gd name="connsiteY17" fmla="*/ 932815 h 993775"/>
              <a:gd name="connisteX18" fmla="*/ 1207135 w 1419860"/>
              <a:gd name="connsiteY18" fmla="*/ 953135 h 993775"/>
              <a:gd name="connisteX19" fmla="*/ 1278255 w 1419860"/>
              <a:gd name="connsiteY19" fmla="*/ 963295 h 993775"/>
              <a:gd name="connisteX20" fmla="*/ 1349375 w 1419860"/>
              <a:gd name="connsiteY20" fmla="*/ 973455 h 993775"/>
              <a:gd name="connisteX21" fmla="*/ 1419860 w 1419860"/>
              <a:gd name="connsiteY21" fmla="*/ 993775 h 9937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</a:cxnLst>
            <a:rect l="l" t="t" r="r" b="b"/>
            <a:pathLst>
              <a:path w="1419860" h="993775">
                <a:moveTo>
                  <a:pt x="0" y="0"/>
                </a:moveTo>
                <a:cubicBezTo>
                  <a:pt x="24765" y="11430"/>
                  <a:pt x="87630" y="40640"/>
                  <a:pt x="132080" y="60960"/>
                </a:cubicBezTo>
                <a:cubicBezTo>
                  <a:pt x="176530" y="81280"/>
                  <a:pt x="184785" y="85725"/>
                  <a:pt x="223520" y="101600"/>
                </a:cubicBezTo>
                <a:cubicBezTo>
                  <a:pt x="262255" y="117475"/>
                  <a:pt x="273685" y="121285"/>
                  <a:pt x="324485" y="141605"/>
                </a:cubicBezTo>
                <a:cubicBezTo>
                  <a:pt x="375285" y="161925"/>
                  <a:pt x="426085" y="180340"/>
                  <a:pt x="476885" y="202565"/>
                </a:cubicBezTo>
                <a:cubicBezTo>
                  <a:pt x="527685" y="224790"/>
                  <a:pt x="537845" y="236855"/>
                  <a:pt x="578485" y="253365"/>
                </a:cubicBezTo>
                <a:cubicBezTo>
                  <a:pt x="619125" y="269875"/>
                  <a:pt x="643255" y="267335"/>
                  <a:pt x="679450" y="283845"/>
                </a:cubicBezTo>
                <a:cubicBezTo>
                  <a:pt x="715645" y="300355"/>
                  <a:pt x="720090" y="314325"/>
                  <a:pt x="760730" y="334645"/>
                </a:cubicBezTo>
                <a:cubicBezTo>
                  <a:pt x="801370" y="354965"/>
                  <a:pt x="842010" y="371475"/>
                  <a:pt x="882650" y="385445"/>
                </a:cubicBezTo>
                <a:cubicBezTo>
                  <a:pt x="923290" y="399415"/>
                  <a:pt x="933450" y="393700"/>
                  <a:pt x="963930" y="405765"/>
                </a:cubicBezTo>
                <a:cubicBezTo>
                  <a:pt x="994410" y="417830"/>
                  <a:pt x="1008380" y="422275"/>
                  <a:pt x="1034415" y="446405"/>
                </a:cubicBezTo>
                <a:cubicBezTo>
                  <a:pt x="1060450" y="470535"/>
                  <a:pt x="1075055" y="496570"/>
                  <a:pt x="1095375" y="527050"/>
                </a:cubicBezTo>
                <a:cubicBezTo>
                  <a:pt x="1115695" y="557530"/>
                  <a:pt x="1125855" y="569595"/>
                  <a:pt x="1136015" y="598170"/>
                </a:cubicBezTo>
                <a:cubicBezTo>
                  <a:pt x="1146175" y="626745"/>
                  <a:pt x="1148080" y="640715"/>
                  <a:pt x="1146175" y="669290"/>
                </a:cubicBezTo>
                <a:cubicBezTo>
                  <a:pt x="1144270" y="697865"/>
                  <a:pt x="1134110" y="711835"/>
                  <a:pt x="1125855" y="740410"/>
                </a:cubicBezTo>
                <a:cubicBezTo>
                  <a:pt x="1117600" y="768985"/>
                  <a:pt x="1119505" y="782955"/>
                  <a:pt x="1105535" y="811530"/>
                </a:cubicBezTo>
                <a:cubicBezTo>
                  <a:pt x="1091565" y="840105"/>
                  <a:pt x="1050925" y="857885"/>
                  <a:pt x="1054735" y="882015"/>
                </a:cubicBezTo>
                <a:cubicBezTo>
                  <a:pt x="1058545" y="906145"/>
                  <a:pt x="1095375" y="918845"/>
                  <a:pt x="1125855" y="932815"/>
                </a:cubicBezTo>
                <a:cubicBezTo>
                  <a:pt x="1156335" y="946785"/>
                  <a:pt x="1176655" y="946785"/>
                  <a:pt x="1207135" y="953135"/>
                </a:cubicBezTo>
                <a:cubicBezTo>
                  <a:pt x="1237615" y="959485"/>
                  <a:pt x="1249680" y="959485"/>
                  <a:pt x="1278255" y="963295"/>
                </a:cubicBezTo>
                <a:cubicBezTo>
                  <a:pt x="1306830" y="967105"/>
                  <a:pt x="1320800" y="967105"/>
                  <a:pt x="1349375" y="973455"/>
                </a:cubicBezTo>
                <a:cubicBezTo>
                  <a:pt x="1377950" y="979805"/>
                  <a:pt x="1407160" y="989965"/>
                  <a:pt x="1419860" y="9937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2484120" y="2915920"/>
            <a:ext cx="791210" cy="933450"/>
          </a:xfrm>
          <a:custGeom>
            <a:avLst/>
            <a:gdLst>
              <a:gd name="connisteX0" fmla="*/ 0 w 791210"/>
              <a:gd name="connsiteY0" fmla="*/ 933450 h 933450"/>
              <a:gd name="connisteX1" fmla="*/ 50800 w 791210"/>
              <a:gd name="connsiteY1" fmla="*/ 862330 h 933450"/>
              <a:gd name="connisteX2" fmla="*/ 91440 w 791210"/>
              <a:gd name="connsiteY2" fmla="*/ 791210 h 933450"/>
              <a:gd name="connisteX3" fmla="*/ 132080 w 791210"/>
              <a:gd name="connsiteY3" fmla="*/ 720090 h 933450"/>
              <a:gd name="connisteX4" fmla="*/ 193040 w 791210"/>
              <a:gd name="connsiteY4" fmla="*/ 638810 h 933450"/>
              <a:gd name="connisteX5" fmla="*/ 264160 w 791210"/>
              <a:gd name="connsiteY5" fmla="*/ 588645 h 933450"/>
              <a:gd name="connisteX6" fmla="*/ 335280 w 791210"/>
              <a:gd name="connsiteY6" fmla="*/ 517525 h 933450"/>
              <a:gd name="connisteX7" fmla="*/ 405765 w 791210"/>
              <a:gd name="connsiteY7" fmla="*/ 527685 h 933450"/>
              <a:gd name="connisteX8" fmla="*/ 476885 w 791210"/>
              <a:gd name="connsiteY8" fmla="*/ 537845 h 933450"/>
              <a:gd name="connisteX9" fmla="*/ 548005 w 791210"/>
              <a:gd name="connsiteY9" fmla="*/ 548005 h 933450"/>
              <a:gd name="connisteX10" fmla="*/ 578485 w 791210"/>
              <a:gd name="connsiteY10" fmla="*/ 476885 h 933450"/>
              <a:gd name="connisteX11" fmla="*/ 588645 w 791210"/>
              <a:gd name="connsiteY11" fmla="*/ 395605 h 933450"/>
              <a:gd name="connisteX12" fmla="*/ 598805 w 791210"/>
              <a:gd name="connsiteY12" fmla="*/ 324485 h 933450"/>
              <a:gd name="connisteX13" fmla="*/ 548005 w 791210"/>
              <a:gd name="connsiteY13" fmla="*/ 253365 h 933450"/>
              <a:gd name="connisteX14" fmla="*/ 527685 w 791210"/>
              <a:gd name="connsiteY14" fmla="*/ 182880 h 933450"/>
              <a:gd name="connisteX15" fmla="*/ 598805 w 791210"/>
              <a:gd name="connsiteY15" fmla="*/ 142240 h 933450"/>
              <a:gd name="connisteX16" fmla="*/ 669925 w 791210"/>
              <a:gd name="connsiteY16" fmla="*/ 91440 h 933450"/>
              <a:gd name="connisteX17" fmla="*/ 740410 w 791210"/>
              <a:gd name="connsiteY17" fmla="*/ 71120 h 933450"/>
              <a:gd name="connisteX18" fmla="*/ 791210 w 791210"/>
              <a:gd name="connsiteY18" fmla="*/ 0 h 93345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</a:cxnLst>
            <a:rect l="l" t="t" r="r" b="b"/>
            <a:pathLst>
              <a:path w="791210" h="933450">
                <a:moveTo>
                  <a:pt x="0" y="933450"/>
                </a:moveTo>
                <a:cubicBezTo>
                  <a:pt x="9525" y="920750"/>
                  <a:pt x="32385" y="890905"/>
                  <a:pt x="50800" y="862330"/>
                </a:cubicBezTo>
                <a:cubicBezTo>
                  <a:pt x="69215" y="833755"/>
                  <a:pt x="74930" y="819785"/>
                  <a:pt x="91440" y="791210"/>
                </a:cubicBezTo>
                <a:cubicBezTo>
                  <a:pt x="107950" y="762635"/>
                  <a:pt x="111760" y="750570"/>
                  <a:pt x="132080" y="720090"/>
                </a:cubicBezTo>
                <a:cubicBezTo>
                  <a:pt x="152400" y="689610"/>
                  <a:pt x="166370" y="664845"/>
                  <a:pt x="193040" y="638810"/>
                </a:cubicBezTo>
                <a:cubicBezTo>
                  <a:pt x="219710" y="612775"/>
                  <a:pt x="235585" y="612775"/>
                  <a:pt x="264160" y="588645"/>
                </a:cubicBezTo>
                <a:cubicBezTo>
                  <a:pt x="292735" y="564515"/>
                  <a:pt x="306705" y="529590"/>
                  <a:pt x="335280" y="517525"/>
                </a:cubicBezTo>
                <a:cubicBezTo>
                  <a:pt x="363855" y="505460"/>
                  <a:pt x="377190" y="523875"/>
                  <a:pt x="405765" y="527685"/>
                </a:cubicBezTo>
                <a:cubicBezTo>
                  <a:pt x="434340" y="531495"/>
                  <a:pt x="448310" y="534035"/>
                  <a:pt x="476885" y="537845"/>
                </a:cubicBezTo>
                <a:cubicBezTo>
                  <a:pt x="505460" y="541655"/>
                  <a:pt x="527685" y="560070"/>
                  <a:pt x="548005" y="548005"/>
                </a:cubicBezTo>
                <a:cubicBezTo>
                  <a:pt x="568325" y="535940"/>
                  <a:pt x="570230" y="507365"/>
                  <a:pt x="578485" y="476885"/>
                </a:cubicBezTo>
                <a:cubicBezTo>
                  <a:pt x="586740" y="446405"/>
                  <a:pt x="584835" y="426085"/>
                  <a:pt x="588645" y="395605"/>
                </a:cubicBezTo>
                <a:cubicBezTo>
                  <a:pt x="592455" y="365125"/>
                  <a:pt x="607060" y="353060"/>
                  <a:pt x="598805" y="324485"/>
                </a:cubicBezTo>
                <a:cubicBezTo>
                  <a:pt x="590550" y="295910"/>
                  <a:pt x="561975" y="281940"/>
                  <a:pt x="548005" y="253365"/>
                </a:cubicBezTo>
                <a:cubicBezTo>
                  <a:pt x="534035" y="224790"/>
                  <a:pt x="517525" y="205105"/>
                  <a:pt x="527685" y="182880"/>
                </a:cubicBezTo>
                <a:cubicBezTo>
                  <a:pt x="537845" y="160655"/>
                  <a:pt x="570230" y="160655"/>
                  <a:pt x="598805" y="142240"/>
                </a:cubicBezTo>
                <a:cubicBezTo>
                  <a:pt x="627380" y="123825"/>
                  <a:pt x="641350" y="105410"/>
                  <a:pt x="669925" y="91440"/>
                </a:cubicBezTo>
                <a:cubicBezTo>
                  <a:pt x="698500" y="77470"/>
                  <a:pt x="716280" y="89535"/>
                  <a:pt x="740410" y="71120"/>
                </a:cubicBezTo>
                <a:cubicBezTo>
                  <a:pt x="764540" y="52705"/>
                  <a:pt x="782320" y="13970"/>
                  <a:pt x="79121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124585" y="2985770"/>
            <a:ext cx="963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B1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1210310" y="3954145"/>
            <a:ext cx="963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B2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2859405" y="3895090"/>
            <a:ext cx="963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B3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1986915" y="3032760"/>
            <a:ext cx="963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B4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2068195" y="3615690"/>
            <a:ext cx="791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3535680" y="4038600"/>
            <a:ext cx="36957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308100" y="1283335"/>
            <a:ext cx="4300220" cy="470598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707640" y="1435100"/>
            <a:ext cx="207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机器学习</a:t>
            </a:r>
            <a:r>
              <a:rPr lang="en-US" altLang="zh-CN"/>
              <a:t> ML</a:t>
            </a:r>
            <a:endParaRPr lang="en-US" altLang="zh-CN"/>
          </a:p>
        </p:txBody>
      </p:sp>
      <p:sp>
        <p:nvSpPr>
          <p:cNvPr id="4" name="圆角矩形 3"/>
          <p:cNvSpPr/>
          <p:nvPr/>
        </p:nvSpPr>
        <p:spPr>
          <a:xfrm>
            <a:off x="1536065" y="1968500"/>
            <a:ext cx="3844290" cy="3793490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707640" y="2089150"/>
            <a:ext cx="207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深度学习</a:t>
            </a:r>
            <a:r>
              <a:rPr lang="en-US" altLang="zh-CN"/>
              <a:t> DL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1809750" y="4335780"/>
            <a:ext cx="3296920" cy="88201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418715" y="4592955"/>
            <a:ext cx="2079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强化学习</a:t>
            </a:r>
            <a:r>
              <a:rPr lang="en-US" altLang="zh-CN"/>
              <a:t> DL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606040" y="2662555"/>
            <a:ext cx="2038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MLP(</a:t>
            </a:r>
            <a:r>
              <a:rPr lang="zh-CN" altLang="en-US"/>
              <a:t>多层感知机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5" idx="2"/>
          </p:cNvCxnSpPr>
          <p:nvPr/>
        </p:nvCxnSpPr>
        <p:spPr>
          <a:xfrm flipH="1">
            <a:off x="3742055" y="2457450"/>
            <a:ext cx="5715" cy="2051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左大括号 9"/>
          <p:cNvSpPr/>
          <p:nvPr/>
        </p:nvSpPr>
        <p:spPr>
          <a:xfrm rot="5400000">
            <a:off x="3412490" y="2223770"/>
            <a:ext cx="278765" cy="18929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728470" y="3309620"/>
            <a:ext cx="16891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RNN</a:t>
            </a:r>
            <a:endParaRPr lang="en-US" altLang="zh-CN"/>
          </a:p>
          <a:p>
            <a:r>
              <a:rPr lang="zh-CN" altLang="en-US"/>
              <a:t>循环神经网络</a:t>
            </a:r>
            <a:endParaRPr lang="zh-CN" altLang="en-US"/>
          </a:p>
          <a:p>
            <a:r>
              <a:rPr lang="en-US" altLang="zh-CN"/>
              <a:t>(</a:t>
            </a:r>
            <a:r>
              <a:rPr lang="zh-CN" altLang="en-US"/>
              <a:t>自然语言处理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681095" y="3309620"/>
            <a:ext cx="161798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CNN</a:t>
            </a:r>
            <a:endParaRPr lang="en-US" altLang="zh-CN"/>
          </a:p>
          <a:p>
            <a:r>
              <a:rPr lang="zh-CN" altLang="en-US"/>
              <a:t>卷积神经网络</a:t>
            </a:r>
            <a:endParaRPr lang="zh-CN" altLang="en-US"/>
          </a:p>
          <a:p>
            <a:pPr algn="ctr"/>
            <a:r>
              <a:rPr lang="en-US" altLang="zh-CN"/>
              <a:t>(</a:t>
            </a:r>
            <a:r>
              <a:rPr lang="zh-CN" altLang="en-US"/>
              <a:t>计算机视觉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185670" y="578485"/>
            <a:ext cx="3422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弱人工智能</a:t>
            </a:r>
            <a:r>
              <a:rPr lang="en-US" altLang="zh-CN" b="1"/>
              <a:t>  (</a:t>
            </a:r>
            <a:r>
              <a:rPr lang="zh-CN" altLang="en-US" b="1"/>
              <a:t>模仿、预测</a:t>
            </a:r>
            <a:r>
              <a:rPr lang="en-US" altLang="zh-CN" b="1"/>
              <a:t>)</a:t>
            </a:r>
            <a:endParaRPr lang="en-US" altLang="zh-CN" b="1"/>
          </a:p>
        </p:txBody>
      </p:sp>
      <p:sp>
        <p:nvSpPr>
          <p:cNvPr id="15" name="右箭头 14"/>
          <p:cNvSpPr/>
          <p:nvPr/>
        </p:nvSpPr>
        <p:spPr>
          <a:xfrm>
            <a:off x="6135370" y="654050"/>
            <a:ext cx="1470660" cy="629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952105" y="708025"/>
            <a:ext cx="34226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强人工智能</a:t>
            </a:r>
            <a:r>
              <a:rPr lang="en-US" altLang="zh-CN" b="1"/>
              <a:t>  </a:t>
            </a:r>
            <a:endParaRPr lang="en-US" altLang="zh-CN" b="1"/>
          </a:p>
        </p:txBody>
      </p:sp>
      <p:sp>
        <p:nvSpPr>
          <p:cNvPr id="17" name="文本框 16"/>
          <p:cNvSpPr txBox="1"/>
          <p:nvPr/>
        </p:nvSpPr>
        <p:spPr>
          <a:xfrm>
            <a:off x="7317105" y="5036185"/>
            <a:ext cx="35706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000" b="1"/>
              <a:t>条件随机场</a:t>
            </a:r>
            <a:r>
              <a:rPr lang="en-US" altLang="zh-CN" sz="2000" b="1"/>
              <a:t> </a:t>
            </a:r>
            <a:r>
              <a:rPr lang="en-US" altLang="zh-CN"/>
              <a:t>  </a:t>
            </a:r>
            <a:endParaRPr lang="en-US" altLang="zh-CN"/>
          </a:p>
          <a:p>
            <a:pPr algn="ctr"/>
            <a:r>
              <a:rPr lang="en-US" altLang="zh-CN"/>
              <a:t>(</a:t>
            </a:r>
            <a:r>
              <a:rPr lang="zh-CN" altLang="en-US"/>
              <a:t>概率无向图模型</a:t>
            </a:r>
            <a:r>
              <a:rPr lang="en-US" altLang="zh-CN"/>
              <a:t>)</a:t>
            </a:r>
            <a:endParaRPr lang="en-US" altLang="zh-CN"/>
          </a:p>
          <a:p>
            <a:pPr algn="ctr"/>
            <a:r>
              <a:rPr lang="en-US" altLang="zh-CN"/>
              <a:t>(</a:t>
            </a:r>
            <a:r>
              <a:rPr lang="zh-CN" altLang="en-US"/>
              <a:t>多维随机变量的概率分布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7652385" y="1803400"/>
            <a:ext cx="32353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Casual AI </a:t>
            </a:r>
            <a:endParaRPr lang="en-US" altLang="zh-CN" sz="2400" b="1"/>
          </a:p>
          <a:p>
            <a:r>
              <a:rPr lang="zh-CN" altLang="en-US"/>
              <a:t>基于</a:t>
            </a:r>
            <a:r>
              <a:rPr lang="zh-CN" altLang="en-US" b="1"/>
              <a:t>因果推断</a:t>
            </a:r>
            <a:r>
              <a:rPr lang="zh-CN" altLang="en-US"/>
              <a:t>的</a:t>
            </a:r>
            <a:r>
              <a:rPr lang="en-US" altLang="zh-CN"/>
              <a:t>AI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7317105" y="3556000"/>
            <a:ext cx="35706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 b="1"/>
              <a:t>SCM </a:t>
            </a:r>
            <a:endParaRPr lang="en-US" altLang="zh-CN" sz="2000" b="1"/>
          </a:p>
          <a:p>
            <a:pPr algn="ctr"/>
            <a:r>
              <a:rPr lang="en-US" altLang="zh-CN"/>
              <a:t>(Structure Casual Model)</a:t>
            </a:r>
            <a:endParaRPr lang="en-US" altLang="zh-CN"/>
          </a:p>
          <a:p>
            <a:pPr algn="ctr"/>
            <a:r>
              <a:rPr lang="en-US" altLang="zh-CN"/>
              <a:t>(</a:t>
            </a:r>
            <a:r>
              <a:rPr lang="zh-CN" altLang="en-US"/>
              <a:t>结构因果模型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8529955" y="1080135"/>
            <a:ext cx="344805" cy="801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 flipV="1">
            <a:off x="9077325" y="2571115"/>
            <a:ext cx="20320" cy="9131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7" idx="0"/>
            <a:endCxn id="21" idx="2"/>
          </p:cNvCxnSpPr>
          <p:nvPr/>
        </p:nvCxnSpPr>
        <p:spPr>
          <a:xfrm flipV="1">
            <a:off x="9102725" y="4509135"/>
            <a:ext cx="0" cy="5270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6785610" y="3556000"/>
            <a:ext cx="1845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Judea Pearl </a:t>
            </a:r>
            <a:r>
              <a:rPr lang="zh-CN" altLang="en-US" b="1"/>
              <a:t>教授</a:t>
            </a:r>
            <a:r>
              <a:rPr lang="en-US" altLang="zh-CN" b="1"/>
              <a:t>:</a:t>
            </a:r>
            <a:endParaRPr lang="en-US" altLang="zh-CN" b="1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99945" y="3176905"/>
            <a:ext cx="154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 -- label</a:t>
            </a:r>
            <a:endParaRPr lang="en-US" altLang="zh-CN"/>
          </a:p>
        </p:txBody>
      </p:sp>
      <p:sp>
        <p:nvSpPr>
          <p:cNvPr id="3" name="左大括号 2"/>
          <p:cNvSpPr/>
          <p:nvPr/>
        </p:nvSpPr>
        <p:spPr>
          <a:xfrm>
            <a:off x="1618615" y="1181735"/>
            <a:ext cx="552450" cy="22682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71065" y="1011555"/>
            <a:ext cx="154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-- feature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036060" y="562610"/>
            <a:ext cx="4422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连续变量</a:t>
            </a:r>
            <a:r>
              <a:rPr lang="en-US" altLang="zh-CN"/>
              <a:t>——&gt; Gaussian</a:t>
            </a:r>
            <a:r>
              <a:rPr lang="zh-CN" altLang="en-US"/>
              <a:t>高斯分布</a:t>
            </a:r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3483610" y="680085"/>
            <a:ext cx="552450" cy="123380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036060" y="1815465"/>
            <a:ext cx="4422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分类变量</a:t>
            </a:r>
            <a:r>
              <a:rPr lang="en-US" altLang="zh-CN"/>
              <a:t>——&gt;</a:t>
            </a:r>
            <a:endParaRPr lang="zh-CN" altLang="en-US"/>
          </a:p>
        </p:txBody>
      </p:sp>
      <p:sp>
        <p:nvSpPr>
          <p:cNvPr id="10" name="左大括号 9"/>
          <p:cNvSpPr/>
          <p:nvPr/>
        </p:nvSpPr>
        <p:spPr>
          <a:xfrm>
            <a:off x="5588000" y="1599565"/>
            <a:ext cx="552450" cy="8007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140450" y="1379855"/>
            <a:ext cx="154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多项分布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140450" y="2197100"/>
            <a:ext cx="154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伯努利分布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952115" y="3176905"/>
            <a:ext cx="4422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——&gt; </a:t>
            </a:r>
            <a:r>
              <a:rPr lang="zh-CN" altLang="en-US"/>
              <a:t>分类变量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840345" y="285750"/>
            <a:ext cx="3641090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         </a:t>
            </a:r>
            <a:r>
              <a:rPr lang="zh-CN" altLang="en-US"/>
              <a:t>用训练集连续变量</a:t>
            </a:r>
            <a:r>
              <a:rPr lang="en-US" altLang="zh-CN"/>
              <a:t>X</a:t>
            </a:r>
            <a:r>
              <a:rPr lang="zh-CN" altLang="en-US"/>
              <a:t>计算出</a:t>
            </a:r>
            <a:r>
              <a:rPr lang="zh-CN" altLang="en-US">
                <a:sym typeface="+mn-ea"/>
              </a:rPr>
              <a:t>高斯分布的</a:t>
            </a:r>
            <a:r>
              <a:rPr lang="zh-CN" altLang="en-US" b="1"/>
              <a:t>均值、方差</a:t>
            </a:r>
            <a:r>
              <a:rPr lang="zh-CN" altLang="en-US"/>
              <a:t>，最后带入新的</a:t>
            </a:r>
            <a:r>
              <a:rPr lang="en-US" altLang="zh-CN"/>
              <a:t>X</a:t>
            </a:r>
            <a:r>
              <a:rPr lang="zh-CN" altLang="en-US"/>
              <a:t>到其中得到此时的</a:t>
            </a:r>
            <a:r>
              <a:rPr lang="zh-CN" altLang="en-US" b="1"/>
              <a:t>条件概率</a:t>
            </a:r>
            <a:endParaRPr lang="zh-CN" altLang="en-US" b="1"/>
          </a:p>
        </p:txBody>
      </p:sp>
      <p:cxnSp>
        <p:nvCxnSpPr>
          <p:cNvPr id="4" name="直接箭头连接符 3"/>
          <p:cNvCxnSpPr/>
          <p:nvPr/>
        </p:nvCxnSpPr>
        <p:spPr>
          <a:xfrm flipH="1" flipV="1">
            <a:off x="7505065" y="746125"/>
            <a:ext cx="335280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2214880" y="1078230"/>
            <a:ext cx="216535" cy="216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750310" y="1078230"/>
            <a:ext cx="216535" cy="216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214880" y="2079625"/>
            <a:ext cx="216535" cy="216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734560" y="1566545"/>
            <a:ext cx="216535" cy="216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750310" y="2079625"/>
            <a:ext cx="216535" cy="216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>
            <a:stCxn id="4" idx="6"/>
            <a:endCxn id="5" idx="2"/>
          </p:cNvCxnSpPr>
          <p:nvPr/>
        </p:nvCxnSpPr>
        <p:spPr>
          <a:xfrm>
            <a:off x="2431415" y="1186815"/>
            <a:ext cx="1318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4" idx="5"/>
            <a:endCxn id="9" idx="1"/>
          </p:cNvCxnSpPr>
          <p:nvPr/>
        </p:nvCxnSpPr>
        <p:spPr>
          <a:xfrm>
            <a:off x="2399665" y="1263015"/>
            <a:ext cx="1382395" cy="84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6" idx="7"/>
            <a:endCxn id="5" idx="3"/>
          </p:cNvCxnSpPr>
          <p:nvPr/>
        </p:nvCxnSpPr>
        <p:spPr>
          <a:xfrm flipV="1">
            <a:off x="2399665" y="1263015"/>
            <a:ext cx="1382395" cy="8483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5" idx="6"/>
            <a:endCxn id="8" idx="1"/>
          </p:cNvCxnSpPr>
          <p:nvPr/>
        </p:nvCxnSpPr>
        <p:spPr>
          <a:xfrm>
            <a:off x="3966845" y="1186815"/>
            <a:ext cx="799465" cy="411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8" idx="3"/>
            <a:endCxn id="9" idx="6"/>
          </p:cNvCxnSpPr>
          <p:nvPr/>
        </p:nvCxnSpPr>
        <p:spPr>
          <a:xfrm flipH="1">
            <a:off x="3966845" y="1751330"/>
            <a:ext cx="799465" cy="436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080895" y="742315"/>
            <a:ext cx="48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3782060" y="742315"/>
            <a:ext cx="48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v2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788160" y="2003425"/>
            <a:ext cx="48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v4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951095" y="1566545"/>
            <a:ext cx="48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v3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4034790" y="2079625"/>
            <a:ext cx="48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v5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2915920" y="818515"/>
            <a:ext cx="48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e1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4124325" y="1078230"/>
            <a:ext cx="48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e2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3265805" y="1304925"/>
            <a:ext cx="48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e4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2503805" y="1304925"/>
            <a:ext cx="48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e3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4124325" y="1783080"/>
            <a:ext cx="484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e5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5435600" y="293370"/>
            <a:ext cx="21932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V={ v1, v2, v3, v4, v5 }</a:t>
            </a:r>
            <a:endParaRPr lang="en-US" altLang="zh-CN"/>
          </a:p>
          <a:p>
            <a:r>
              <a:rPr lang="en-US" altLang="zh-CN"/>
              <a:t>E={ e1, e2, e3, e4, e5 }</a:t>
            </a:r>
            <a:endParaRPr lang="en-US" altLang="zh-CN"/>
          </a:p>
        </p:txBody>
      </p:sp>
      <p:sp>
        <p:nvSpPr>
          <p:cNvPr id="26" name="左中括号 25"/>
          <p:cNvSpPr/>
          <p:nvPr/>
        </p:nvSpPr>
        <p:spPr>
          <a:xfrm>
            <a:off x="5948045" y="1437640"/>
            <a:ext cx="75565" cy="120396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左中括号 26"/>
          <p:cNvSpPr/>
          <p:nvPr/>
        </p:nvSpPr>
        <p:spPr>
          <a:xfrm rot="10800000">
            <a:off x="7734935" y="1446530"/>
            <a:ext cx="75565" cy="120396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071235" y="1263015"/>
            <a:ext cx="35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6405880" y="1518920"/>
            <a:ext cx="35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7020560" y="2004060"/>
            <a:ext cx="35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7366635" y="2296160"/>
            <a:ext cx="35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6697345" y="1783080"/>
            <a:ext cx="35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6405880" y="1262380"/>
            <a:ext cx="52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7398385" y="1263015"/>
            <a:ext cx="52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7020560" y="1263015"/>
            <a:ext cx="35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6697345" y="1263015"/>
            <a:ext cx="35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6072505" y="1519555"/>
            <a:ext cx="37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6071870" y="2296160"/>
            <a:ext cx="521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6071235" y="1779270"/>
            <a:ext cx="35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6070600" y="2004060"/>
            <a:ext cx="35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7020560" y="1518920"/>
            <a:ext cx="37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6697345" y="1519555"/>
            <a:ext cx="37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6396355" y="1779270"/>
            <a:ext cx="37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6396355" y="2004060"/>
            <a:ext cx="37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6678930" y="2296160"/>
            <a:ext cx="37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7398385" y="1783080"/>
            <a:ext cx="377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7007225" y="2296160"/>
            <a:ext cx="35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6396355" y="2296160"/>
            <a:ext cx="35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7366635" y="2004060"/>
            <a:ext cx="35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6697345" y="2004060"/>
            <a:ext cx="35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7398385" y="1566545"/>
            <a:ext cx="35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7020560" y="1785620"/>
            <a:ext cx="35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5050790" y="1069340"/>
            <a:ext cx="1237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矩阵表示</a:t>
            </a:r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3533775" y="5158105"/>
            <a:ext cx="216535" cy="216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3750310" y="4458970"/>
            <a:ext cx="216535" cy="216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椭圆 56"/>
          <p:cNvSpPr/>
          <p:nvPr/>
        </p:nvSpPr>
        <p:spPr>
          <a:xfrm>
            <a:off x="3115945" y="4458970"/>
            <a:ext cx="216535" cy="216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3465830" y="3865245"/>
            <a:ext cx="216535" cy="216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椭圆 58"/>
          <p:cNvSpPr/>
          <p:nvPr/>
        </p:nvSpPr>
        <p:spPr>
          <a:xfrm>
            <a:off x="4100830" y="5158105"/>
            <a:ext cx="216535" cy="216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连接符 59"/>
          <p:cNvCxnSpPr>
            <a:stCxn id="58" idx="3"/>
            <a:endCxn id="57" idx="7"/>
          </p:cNvCxnSpPr>
          <p:nvPr/>
        </p:nvCxnSpPr>
        <p:spPr>
          <a:xfrm flipH="1">
            <a:off x="3300730" y="4050030"/>
            <a:ext cx="196850" cy="44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8" idx="5"/>
            <a:endCxn id="56" idx="1"/>
          </p:cNvCxnSpPr>
          <p:nvPr/>
        </p:nvCxnSpPr>
        <p:spPr>
          <a:xfrm>
            <a:off x="3650615" y="4050030"/>
            <a:ext cx="131445" cy="44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6" idx="3"/>
            <a:endCxn id="55" idx="0"/>
          </p:cNvCxnSpPr>
          <p:nvPr/>
        </p:nvCxnSpPr>
        <p:spPr>
          <a:xfrm flipH="1">
            <a:off x="3642360" y="4643755"/>
            <a:ext cx="139700" cy="51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6" idx="5"/>
            <a:endCxn id="59" idx="1"/>
          </p:cNvCxnSpPr>
          <p:nvPr/>
        </p:nvCxnSpPr>
        <p:spPr>
          <a:xfrm>
            <a:off x="3935095" y="4643755"/>
            <a:ext cx="197485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/>
          <p:cNvSpPr txBox="1"/>
          <p:nvPr/>
        </p:nvSpPr>
        <p:spPr>
          <a:xfrm>
            <a:off x="3583305" y="3580130"/>
            <a:ext cx="3492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根结点：只有子结点，无父结点</a:t>
            </a:r>
            <a:endParaRPr lang="zh-CN" altLang="en-US"/>
          </a:p>
        </p:txBody>
      </p:sp>
      <p:sp>
        <p:nvSpPr>
          <p:cNvPr id="65" name="文本框 64"/>
          <p:cNvSpPr txBox="1"/>
          <p:nvPr/>
        </p:nvSpPr>
        <p:spPr>
          <a:xfrm>
            <a:off x="4149725" y="4307205"/>
            <a:ext cx="1286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中间结点</a:t>
            </a: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4519295" y="5158105"/>
            <a:ext cx="901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叶结点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" name="椭圆 55"/>
          <p:cNvSpPr/>
          <p:nvPr/>
        </p:nvSpPr>
        <p:spPr>
          <a:xfrm>
            <a:off x="3642360" y="2131060"/>
            <a:ext cx="216535" cy="216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椭圆 57"/>
          <p:cNvSpPr/>
          <p:nvPr/>
        </p:nvSpPr>
        <p:spPr>
          <a:xfrm>
            <a:off x="3357880" y="1537335"/>
            <a:ext cx="216535" cy="216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连接符 59"/>
          <p:cNvCxnSpPr>
            <a:stCxn id="58" idx="3"/>
            <a:endCxn id="57" idx="7"/>
          </p:cNvCxnSpPr>
          <p:nvPr/>
        </p:nvCxnSpPr>
        <p:spPr>
          <a:xfrm flipH="1">
            <a:off x="3183890" y="1722120"/>
            <a:ext cx="205740" cy="44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58" idx="5"/>
            <a:endCxn id="56" idx="1"/>
          </p:cNvCxnSpPr>
          <p:nvPr/>
        </p:nvCxnSpPr>
        <p:spPr>
          <a:xfrm>
            <a:off x="3542665" y="1722120"/>
            <a:ext cx="131445" cy="440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>
            <a:stCxn id="56" idx="3"/>
            <a:endCxn id="55" idx="0"/>
          </p:cNvCxnSpPr>
          <p:nvPr/>
        </p:nvCxnSpPr>
        <p:spPr>
          <a:xfrm flipH="1">
            <a:off x="3534410" y="2315845"/>
            <a:ext cx="139700" cy="514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stCxn id="56" idx="5"/>
            <a:endCxn id="59" idx="1"/>
          </p:cNvCxnSpPr>
          <p:nvPr/>
        </p:nvCxnSpPr>
        <p:spPr>
          <a:xfrm>
            <a:off x="3827145" y="2315845"/>
            <a:ext cx="197485" cy="546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5239385" y="1537335"/>
            <a:ext cx="22117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内部结点：</a:t>
            </a:r>
            <a:endParaRPr lang="zh-CN" altLang="en-US"/>
          </a:p>
          <a:p>
            <a:r>
              <a:rPr lang="zh-CN" altLang="en-US"/>
              <a:t>一个特征或者属性</a:t>
            </a: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4448175" y="2830195"/>
            <a:ext cx="181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叶结点：一个类</a:t>
            </a:r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3830320" y="1635125"/>
            <a:ext cx="1321435" cy="806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4010025" y="1859915"/>
            <a:ext cx="1339215" cy="2514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3948430" y="2830195"/>
            <a:ext cx="224790" cy="24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89630" y="2830195"/>
            <a:ext cx="224790" cy="24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077210" y="2131060"/>
            <a:ext cx="224790" cy="24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椭圆 1"/>
          <p:cNvSpPr/>
          <p:nvPr/>
        </p:nvSpPr>
        <p:spPr>
          <a:xfrm>
            <a:off x="1872615" y="1893570"/>
            <a:ext cx="207010" cy="216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898140" y="728980"/>
            <a:ext cx="207010" cy="216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161155" y="2736215"/>
            <a:ext cx="207010" cy="216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189095" y="1893570"/>
            <a:ext cx="207010" cy="216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2794635" y="1893570"/>
            <a:ext cx="207010" cy="216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943860" y="2696845"/>
            <a:ext cx="207010" cy="216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079625" y="2736215"/>
            <a:ext cx="207010" cy="216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386455" y="3416935"/>
            <a:ext cx="207010" cy="2165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3" name="直接连接符 12"/>
          <p:cNvCxnSpPr>
            <a:stCxn id="3" idx="3"/>
            <a:endCxn id="2" idx="7"/>
          </p:cNvCxnSpPr>
          <p:nvPr/>
        </p:nvCxnSpPr>
        <p:spPr>
          <a:xfrm flipH="1">
            <a:off x="2049145" y="913765"/>
            <a:ext cx="879475" cy="1011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3" idx="4"/>
            <a:endCxn id="7" idx="0"/>
          </p:cNvCxnSpPr>
          <p:nvPr/>
        </p:nvCxnSpPr>
        <p:spPr>
          <a:xfrm flipH="1">
            <a:off x="2898140" y="945515"/>
            <a:ext cx="103505" cy="9480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3" idx="5"/>
            <a:endCxn id="6" idx="1"/>
          </p:cNvCxnSpPr>
          <p:nvPr/>
        </p:nvCxnSpPr>
        <p:spPr>
          <a:xfrm>
            <a:off x="3074670" y="913765"/>
            <a:ext cx="1144905" cy="1011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>
            <a:stCxn id="7" idx="6"/>
            <a:endCxn id="4" idx="2"/>
          </p:cNvCxnSpPr>
          <p:nvPr/>
        </p:nvCxnSpPr>
        <p:spPr>
          <a:xfrm>
            <a:off x="3001645" y="2002155"/>
            <a:ext cx="1159510" cy="842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35" idx="1"/>
          </p:cNvCxnSpPr>
          <p:nvPr/>
        </p:nvCxnSpPr>
        <p:spPr>
          <a:xfrm>
            <a:off x="4305935" y="2906395"/>
            <a:ext cx="372110" cy="5753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7" idx="4"/>
          </p:cNvCxnSpPr>
          <p:nvPr/>
        </p:nvCxnSpPr>
        <p:spPr>
          <a:xfrm>
            <a:off x="2898140" y="2110105"/>
            <a:ext cx="114300" cy="576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8" idx="4"/>
            <a:endCxn id="12" idx="1"/>
          </p:cNvCxnSpPr>
          <p:nvPr/>
        </p:nvCxnSpPr>
        <p:spPr>
          <a:xfrm>
            <a:off x="3047365" y="2913380"/>
            <a:ext cx="369570" cy="5353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964815" y="475615"/>
            <a:ext cx="49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v1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2256155" y="1817370"/>
            <a:ext cx="49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v2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2889250" y="3374390"/>
            <a:ext cx="49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v3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1409065" y="1741805"/>
            <a:ext cx="49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v5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2553335" y="2728595"/>
            <a:ext cx="596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v10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4328160" y="1604010"/>
            <a:ext cx="49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v4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4305935" y="2722245"/>
            <a:ext cx="49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v6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1592580" y="2555875"/>
            <a:ext cx="49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v9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3519805" y="1238250"/>
            <a:ext cx="50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90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2049145" y="1122045"/>
            <a:ext cx="560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102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2797810" y="1235710"/>
            <a:ext cx="585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152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2683510" y="2239645"/>
            <a:ext cx="635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155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3519805" y="2187575"/>
            <a:ext cx="556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112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4544060" y="2978150"/>
            <a:ext cx="54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160</a:t>
            </a:r>
            <a:endParaRPr lang="en-US" altLang="zh-CN"/>
          </a:p>
        </p:txBody>
      </p:sp>
      <p:grpSp>
        <p:nvGrpSpPr>
          <p:cNvPr id="64" name="组合 63"/>
          <p:cNvGrpSpPr/>
          <p:nvPr/>
        </p:nvGrpSpPr>
        <p:grpSpPr>
          <a:xfrm>
            <a:off x="4297045" y="3449955"/>
            <a:ext cx="2059940" cy="1234440"/>
            <a:chOff x="7256" y="5348"/>
            <a:chExt cx="3244" cy="1944"/>
          </a:xfrm>
        </p:grpSpPr>
        <p:sp>
          <p:nvSpPr>
            <p:cNvPr id="5" name="椭圆 4"/>
            <p:cNvSpPr/>
            <p:nvPr/>
          </p:nvSpPr>
          <p:spPr>
            <a:xfrm>
              <a:off x="7808" y="5348"/>
              <a:ext cx="326" cy="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482" y="6630"/>
              <a:ext cx="326" cy="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9405" y="6630"/>
              <a:ext cx="326" cy="34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stCxn id="5" idx="4"/>
              <a:endCxn id="10" idx="0"/>
            </p:cNvCxnSpPr>
            <p:nvPr/>
          </p:nvCxnSpPr>
          <p:spPr>
            <a:xfrm flipH="1">
              <a:off x="7645" y="5689"/>
              <a:ext cx="326" cy="9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stCxn id="5" idx="6"/>
              <a:endCxn id="19" idx="1"/>
            </p:cNvCxnSpPr>
            <p:nvPr/>
          </p:nvCxnSpPr>
          <p:spPr>
            <a:xfrm>
              <a:off x="8134" y="5519"/>
              <a:ext cx="1319" cy="116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9722" y="6511"/>
              <a:ext cx="7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v8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8134" y="5398"/>
              <a:ext cx="7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v7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698" y="6712"/>
              <a:ext cx="85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v11</a:t>
              </a:r>
              <a:endParaRPr lang="en-US" altLang="zh-CN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8675" y="5978"/>
              <a:ext cx="7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84</a:t>
              </a:r>
              <a:endParaRPr lang="en-US" altLang="zh-CN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7256" y="5891"/>
              <a:ext cx="87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123</a:t>
              </a:r>
              <a:endParaRPr lang="en-US" altLang="zh-CN"/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3134995" y="2924175"/>
            <a:ext cx="709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120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8909685" y="728980"/>
            <a:ext cx="106108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v1:</a:t>
            </a:r>
            <a:r>
              <a:rPr lang="zh-CN" altLang="en-US"/>
              <a:t>杭州</a:t>
            </a:r>
            <a:r>
              <a:rPr lang="en-US" altLang="zh-CN"/>
              <a:t>,</a:t>
            </a:r>
            <a:endParaRPr lang="zh-CN" altLang="en-US"/>
          </a:p>
          <a:p>
            <a:r>
              <a:rPr lang="en-US" altLang="zh-CN"/>
              <a:t>v2:</a:t>
            </a:r>
            <a:r>
              <a:rPr lang="zh-CN" altLang="en-US"/>
              <a:t>宁波</a:t>
            </a:r>
            <a:r>
              <a:rPr lang="en-US" altLang="zh-CN"/>
              <a:t>,</a:t>
            </a:r>
            <a:endParaRPr lang="zh-CN" altLang="en-US"/>
          </a:p>
          <a:p>
            <a:r>
              <a:rPr lang="en-US" altLang="zh-CN"/>
              <a:t>v3:</a:t>
            </a:r>
            <a:r>
              <a:rPr lang="zh-CN" altLang="en-US"/>
              <a:t>温州</a:t>
            </a:r>
            <a:r>
              <a:rPr lang="en-US" altLang="zh-CN"/>
              <a:t>,</a:t>
            </a:r>
            <a:endParaRPr lang="zh-CN" altLang="en-US"/>
          </a:p>
          <a:p>
            <a:r>
              <a:rPr lang="en-US" altLang="zh-CN"/>
              <a:t>v4:</a:t>
            </a:r>
            <a:r>
              <a:rPr lang="zh-CN" altLang="en-US"/>
              <a:t>嘉兴</a:t>
            </a:r>
            <a:r>
              <a:rPr lang="en-US" altLang="zh-CN"/>
              <a:t>,</a:t>
            </a:r>
            <a:endParaRPr lang="zh-CN" altLang="en-US"/>
          </a:p>
          <a:p>
            <a:r>
              <a:rPr lang="en-US" altLang="zh-CN"/>
              <a:t>v5:</a:t>
            </a:r>
            <a:r>
              <a:rPr lang="zh-CN" altLang="en-US"/>
              <a:t>湖州</a:t>
            </a:r>
            <a:r>
              <a:rPr lang="en-US" altLang="zh-CN"/>
              <a:t>,</a:t>
            </a:r>
            <a:endParaRPr lang="zh-CN" altLang="en-US"/>
          </a:p>
          <a:p>
            <a:r>
              <a:rPr lang="en-US" altLang="zh-CN"/>
              <a:t>v6:</a:t>
            </a:r>
            <a:r>
              <a:rPr lang="zh-CN" altLang="en-US"/>
              <a:t>绍兴</a:t>
            </a:r>
            <a:r>
              <a:rPr lang="en-US" altLang="zh-CN"/>
              <a:t>,</a:t>
            </a:r>
            <a:endParaRPr lang="zh-CN" altLang="en-US"/>
          </a:p>
          <a:p>
            <a:r>
              <a:rPr lang="en-US" altLang="zh-CN"/>
              <a:t>v7:</a:t>
            </a:r>
            <a:r>
              <a:rPr lang="zh-CN" altLang="en-US"/>
              <a:t>金华</a:t>
            </a:r>
            <a:r>
              <a:rPr lang="en-US" altLang="zh-CN"/>
              <a:t>,</a:t>
            </a:r>
            <a:endParaRPr lang="zh-CN" altLang="en-US"/>
          </a:p>
          <a:p>
            <a:r>
              <a:rPr lang="en-US" altLang="zh-CN"/>
              <a:t>v8:</a:t>
            </a:r>
            <a:r>
              <a:rPr lang="zh-CN" altLang="en-US"/>
              <a:t>衢州</a:t>
            </a:r>
            <a:r>
              <a:rPr lang="en-US" altLang="zh-CN"/>
              <a:t>,</a:t>
            </a:r>
            <a:endParaRPr lang="zh-CN" altLang="en-US"/>
          </a:p>
          <a:p>
            <a:r>
              <a:rPr lang="en-US" altLang="zh-CN"/>
              <a:t>v9:</a:t>
            </a:r>
            <a:r>
              <a:rPr lang="zh-CN" altLang="en-US"/>
              <a:t>舟山</a:t>
            </a:r>
            <a:r>
              <a:rPr lang="en-US" altLang="zh-CN"/>
              <a:t>,</a:t>
            </a:r>
            <a:endParaRPr lang="zh-CN" altLang="en-US"/>
          </a:p>
          <a:p>
            <a:r>
              <a:rPr lang="en-US" altLang="zh-CN"/>
              <a:t>v10:</a:t>
            </a:r>
            <a:r>
              <a:rPr lang="zh-CN" altLang="en-US"/>
              <a:t>台州</a:t>
            </a:r>
            <a:r>
              <a:rPr lang="en-US" altLang="zh-CN"/>
              <a:t>,</a:t>
            </a:r>
            <a:endParaRPr lang="zh-CN" altLang="en-US"/>
          </a:p>
          <a:p>
            <a:r>
              <a:rPr lang="en-US" altLang="zh-CN"/>
              <a:t>v11:</a:t>
            </a:r>
            <a:r>
              <a:rPr lang="zh-CN" altLang="en-US"/>
              <a:t>丽水</a:t>
            </a:r>
            <a:endParaRPr lang="en-US" altLang="zh-CN"/>
          </a:p>
        </p:txBody>
      </p:sp>
      <p:cxnSp>
        <p:nvCxnSpPr>
          <p:cNvPr id="50" name="直接连接符 49"/>
          <p:cNvCxnSpPr>
            <a:endCxn id="11" idx="7"/>
          </p:cNvCxnSpPr>
          <p:nvPr/>
        </p:nvCxnSpPr>
        <p:spPr>
          <a:xfrm flipH="1">
            <a:off x="2256155" y="2102485"/>
            <a:ext cx="540385" cy="665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2086610" y="2251075"/>
            <a:ext cx="709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85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" name="左中括号 55"/>
          <p:cNvSpPr/>
          <p:nvPr/>
        </p:nvSpPr>
        <p:spPr>
          <a:xfrm>
            <a:off x="725170" y="1212850"/>
            <a:ext cx="165735" cy="399796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左中括号 57"/>
          <p:cNvSpPr/>
          <p:nvPr/>
        </p:nvSpPr>
        <p:spPr>
          <a:xfrm rot="10800000">
            <a:off x="6283960" y="1212850"/>
            <a:ext cx="165735" cy="3997960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996315" y="103251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1384300" y="1032510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152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2389505" y="1032510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90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2917825" y="103251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102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1939925" y="103251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3550920" y="1032510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5460365" y="104521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978400" y="104521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4496435" y="104521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014470" y="104521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829300" y="104521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473835" y="148018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1939925" y="184848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2389505" y="22612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2980055" y="26295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550920" y="30232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014470" y="341757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496435" y="378587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916170" y="415417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5401945" y="452247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798185" y="489077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856615" y="1524635"/>
            <a:ext cx="617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152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917575" y="2261235"/>
            <a:ext cx="416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90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956945" y="3023235"/>
            <a:ext cx="583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963295" y="18929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963295" y="451548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963295" y="415417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956945" y="379031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963295" y="341757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1939925" y="22612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956945" y="489077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1939925" y="148145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2406015" y="148018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3448685" y="1480185"/>
            <a:ext cx="56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112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2980055" y="148018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4014470" y="148145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5" name="文本框 34"/>
          <p:cNvSpPr txBox="1"/>
          <p:nvPr/>
        </p:nvSpPr>
        <p:spPr>
          <a:xfrm>
            <a:off x="4496435" y="148145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4944745" y="1480185"/>
            <a:ext cx="445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85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5389880" y="1481455"/>
            <a:ext cx="605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155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5829300" y="148018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1473835" y="22612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1473835" y="18929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1384300" y="3027680"/>
            <a:ext cx="56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112</a:t>
            </a:r>
            <a:endParaRPr lang="en-US" altLang="zh-CN"/>
          </a:p>
        </p:txBody>
      </p:sp>
      <p:sp>
        <p:nvSpPr>
          <p:cNvPr id="42" name="文本框 41"/>
          <p:cNvSpPr txBox="1"/>
          <p:nvPr/>
        </p:nvSpPr>
        <p:spPr>
          <a:xfrm>
            <a:off x="1473835" y="341757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1473835" y="379031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1473835" y="488378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1384300" y="4147185"/>
            <a:ext cx="445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85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1374140" y="4515485"/>
            <a:ext cx="605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155</a:t>
            </a:r>
            <a:endParaRPr lang="en-US" altLang="zh-CN"/>
          </a:p>
        </p:txBody>
      </p:sp>
      <p:sp>
        <p:nvSpPr>
          <p:cNvPr id="47" name="文本框 46"/>
          <p:cNvSpPr txBox="1"/>
          <p:nvPr/>
        </p:nvSpPr>
        <p:spPr>
          <a:xfrm>
            <a:off x="1473835" y="26295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2389505" y="18929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49" name="文本框 48"/>
          <p:cNvSpPr txBox="1"/>
          <p:nvPr/>
        </p:nvSpPr>
        <p:spPr>
          <a:xfrm>
            <a:off x="4046855" y="18929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0" name="文本框 49"/>
          <p:cNvSpPr txBox="1"/>
          <p:nvPr/>
        </p:nvSpPr>
        <p:spPr>
          <a:xfrm>
            <a:off x="2980055" y="18929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3580765" y="18929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4496435" y="18929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3" name="文本框 52"/>
          <p:cNvSpPr txBox="1"/>
          <p:nvPr/>
        </p:nvSpPr>
        <p:spPr>
          <a:xfrm>
            <a:off x="848995" y="2629535"/>
            <a:ext cx="56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102</a:t>
            </a:r>
            <a:endParaRPr lang="en-US" altLang="zh-CN"/>
          </a:p>
        </p:txBody>
      </p:sp>
      <p:sp>
        <p:nvSpPr>
          <p:cNvPr id="54" name="文本框 53"/>
          <p:cNvSpPr txBox="1"/>
          <p:nvPr/>
        </p:nvSpPr>
        <p:spPr>
          <a:xfrm>
            <a:off x="1939925" y="342201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1946275" y="30232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1939925" y="26295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1939925" y="379031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1939925" y="415861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978400" y="18929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1829435" y="4515485"/>
            <a:ext cx="669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120</a:t>
            </a:r>
            <a:endParaRPr lang="en-US" altLang="zh-CN"/>
          </a:p>
        </p:txBody>
      </p:sp>
      <p:sp>
        <p:nvSpPr>
          <p:cNvPr id="68" name="文本框 67"/>
          <p:cNvSpPr txBox="1"/>
          <p:nvPr/>
        </p:nvSpPr>
        <p:spPr>
          <a:xfrm>
            <a:off x="1939925" y="4883785"/>
            <a:ext cx="669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9" name="文本框 68"/>
          <p:cNvSpPr txBox="1"/>
          <p:nvPr/>
        </p:nvSpPr>
        <p:spPr>
          <a:xfrm>
            <a:off x="5358130" y="1892935"/>
            <a:ext cx="669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120</a:t>
            </a:r>
            <a:endParaRPr lang="en-US" altLang="zh-CN"/>
          </a:p>
        </p:txBody>
      </p:sp>
      <p:sp>
        <p:nvSpPr>
          <p:cNvPr id="70" name="文本框 69"/>
          <p:cNvSpPr txBox="1"/>
          <p:nvPr/>
        </p:nvSpPr>
        <p:spPr>
          <a:xfrm>
            <a:off x="5829300" y="1892935"/>
            <a:ext cx="669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1" name="文本框 70"/>
          <p:cNvSpPr txBox="1"/>
          <p:nvPr/>
        </p:nvSpPr>
        <p:spPr>
          <a:xfrm>
            <a:off x="4017010" y="22612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2" name="文本框 71"/>
          <p:cNvSpPr txBox="1"/>
          <p:nvPr/>
        </p:nvSpPr>
        <p:spPr>
          <a:xfrm>
            <a:off x="2980055" y="22612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3" name="文本框 72"/>
          <p:cNvSpPr txBox="1"/>
          <p:nvPr/>
        </p:nvSpPr>
        <p:spPr>
          <a:xfrm>
            <a:off x="3550920" y="22612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4" name="文本框 73"/>
          <p:cNvSpPr txBox="1"/>
          <p:nvPr/>
        </p:nvSpPr>
        <p:spPr>
          <a:xfrm>
            <a:off x="4466590" y="22612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5" name="文本框 74"/>
          <p:cNvSpPr txBox="1"/>
          <p:nvPr/>
        </p:nvSpPr>
        <p:spPr>
          <a:xfrm>
            <a:off x="5829300" y="22612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6" name="文本框 75"/>
          <p:cNvSpPr txBox="1"/>
          <p:nvPr/>
        </p:nvSpPr>
        <p:spPr>
          <a:xfrm>
            <a:off x="4978400" y="22612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7" name="文本框 76"/>
          <p:cNvSpPr txBox="1"/>
          <p:nvPr/>
        </p:nvSpPr>
        <p:spPr>
          <a:xfrm>
            <a:off x="5460365" y="22612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2389505" y="265938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1" name="文本框 80"/>
          <p:cNvSpPr txBox="1"/>
          <p:nvPr/>
        </p:nvSpPr>
        <p:spPr>
          <a:xfrm>
            <a:off x="2389505" y="342201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2" name="文本框 81"/>
          <p:cNvSpPr txBox="1"/>
          <p:nvPr/>
        </p:nvSpPr>
        <p:spPr>
          <a:xfrm>
            <a:off x="2389505" y="379031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3" name="文本框 82"/>
          <p:cNvSpPr txBox="1"/>
          <p:nvPr/>
        </p:nvSpPr>
        <p:spPr>
          <a:xfrm>
            <a:off x="2389505" y="30232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2389505" y="452691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2389505" y="415861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2389505" y="489077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7" name="文本框 86"/>
          <p:cNvSpPr txBox="1"/>
          <p:nvPr/>
        </p:nvSpPr>
        <p:spPr>
          <a:xfrm>
            <a:off x="4017010" y="26295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3550920" y="26295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9" name="文本框 88"/>
          <p:cNvSpPr txBox="1"/>
          <p:nvPr/>
        </p:nvSpPr>
        <p:spPr>
          <a:xfrm>
            <a:off x="4466590" y="26295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4978400" y="26295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5460365" y="26295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2980055" y="342201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2980055" y="379031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4" name="文本框 93"/>
          <p:cNvSpPr txBox="1"/>
          <p:nvPr/>
        </p:nvSpPr>
        <p:spPr>
          <a:xfrm>
            <a:off x="2980055" y="452691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5" name="文本框 94"/>
          <p:cNvSpPr txBox="1"/>
          <p:nvPr/>
        </p:nvSpPr>
        <p:spPr>
          <a:xfrm>
            <a:off x="2980055" y="415861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6" name="文本框 95"/>
          <p:cNvSpPr txBox="1"/>
          <p:nvPr/>
        </p:nvSpPr>
        <p:spPr>
          <a:xfrm>
            <a:off x="2980055" y="489077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7" name="文本框 96"/>
          <p:cNvSpPr txBox="1"/>
          <p:nvPr/>
        </p:nvSpPr>
        <p:spPr>
          <a:xfrm>
            <a:off x="2980055" y="29978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8" name="文本框 97"/>
          <p:cNvSpPr txBox="1"/>
          <p:nvPr/>
        </p:nvSpPr>
        <p:spPr>
          <a:xfrm>
            <a:off x="5829300" y="26295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9" name="文本框 98"/>
          <p:cNvSpPr txBox="1"/>
          <p:nvPr/>
        </p:nvSpPr>
        <p:spPr>
          <a:xfrm>
            <a:off x="3930650" y="2997835"/>
            <a:ext cx="56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160</a:t>
            </a:r>
            <a:endParaRPr lang="en-US" altLang="zh-CN"/>
          </a:p>
        </p:txBody>
      </p:sp>
      <p:sp>
        <p:nvSpPr>
          <p:cNvPr id="100" name="文本框 99"/>
          <p:cNvSpPr txBox="1"/>
          <p:nvPr/>
        </p:nvSpPr>
        <p:spPr>
          <a:xfrm>
            <a:off x="3436620" y="3417570"/>
            <a:ext cx="56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160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3501390" y="4515485"/>
            <a:ext cx="56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02" name="文本框 101"/>
          <p:cNvSpPr txBox="1"/>
          <p:nvPr/>
        </p:nvSpPr>
        <p:spPr>
          <a:xfrm>
            <a:off x="5429885" y="3023235"/>
            <a:ext cx="56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03" name="文本框 102"/>
          <p:cNvSpPr txBox="1"/>
          <p:nvPr/>
        </p:nvSpPr>
        <p:spPr>
          <a:xfrm>
            <a:off x="3501390" y="379031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04" name="文本框 103"/>
          <p:cNvSpPr txBox="1"/>
          <p:nvPr/>
        </p:nvSpPr>
        <p:spPr>
          <a:xfrm>
            <a:off x="3501390" y="415417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05" name="文本框 104"/>
          <p:cNvSpPr txBox="1"/>
          <p:nvPr/>
        </p:nvSpPr>
        <p:spPr>
          <a:xfrm>
            <a:off x="3501390" y="489521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06" name="文本框 105"/>
          <p:cNvSpPr txBox="1"/>
          <p:nvPr/>
        </p:nvSpPr>
        <p:spPr>
          <a:xfrm>
            <a:off x="4496435" y="30232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07" name="文本框 106"/>
          <p:cNvSpPr txBox="1"/>
          <p:nvPr/>
        </p:nvSpPr>
        <p:spPr>
          <a:xfrm>
            <a:off x="4978400" y="302768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08" name="文本框 107"/>
          <p:cNvSpPr txBox="1"/>
          <p:nvPr/>
        </p:nvSpPr>
        <p:spPr>
          <a:xfrm>
            <a:off x="5829300" y="302768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09" name="文本框 108"/>
          <p:cNvSpPr txBox="1"/>
          <p:nvPr/>
        </p:nvSpPr>
        <p:spPr>
          <a:xfrm>
            <a:off x="4014470" y="415861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10" name="文本框 109"/>
          <p:cNvSpPr txBox="1"/>
          <p:nvPr/>
        </p:nvSpPr>
        <p:spPr>
          <a:xfrm>
            <a:off x="4014470" y="452247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11" name="文本框 110"/>
          <p:cNvSpPr txBox="1"/>
          <p:nvPr/>
        </p:nvSpPr>
        <p:spPr>
          <a:xfrm>
            <a:off x="4944745" y="33915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12" name="文本框 111"/>
          <p:cNvSpPr txBox="1"/>
          <p:nvPr/>
        </p:nvSpPr>
        <p:spPr>
          <a:xfrm>
            <a:off x="5460365" y="339153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13" name="文本框 112"/>
          <p:cNvSpPr txBox="1"/>
          <p:nvPr/>
        </p:nvSpPr>
        <p:spPr>
          <a:xfrm>
            <a:off x="4002405" y="3790315"/>
            <a:ext cx="56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84</a:t>
            </a:r>
            <a:endParaRPr lang="en-US" altLang="zh-CN"/>
          </a:p>
        </p:txBody>
      </p:sp>
      <p:sp>
        <p:nvSpPr>
          <p:cNvPr id="114" name="文本框 113"/>
          <p:cNvSpPr txBox="1"/>
          <p:nvPr/>
        </p:nvSpPr>
        <p:spPr>
          <a:xfrm>
            <a:off x="4466590" y="3422015"/>
            <a:ext cx="56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84</a:t>
            </a:r>
            <a:endParaRPr lang="en-US" altLang="zh-CN"/>
          </a:p>
        </p:txBody>
      </p:sp>
      <p:sp>
        <p:nvSpPr>
          <p:cNvPr id="115" name="文本框 114"/>
          <p:cNvSpPr txBox="1"/>
          <p:nvPr/>
        </p:nvSpPr>
        <p:spPr>
          <a:xfrm>
            <a:off x="3933190" y="4890770"/>
            <a:ext cx="56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123</a:t>
            </a:r>
            <a:endParaRPr lang="en-US" altLang="zh-CN"/>
          </a:p>
        </p:txBody>
      </p:sp>
      <p:sp>
        <p:nvSpPr>
          <p:cNvPr id="116" name="文本框 115"/>
          <p:cNvSpPr txBox="1"/>
          <p:nvPr/>
        </p:nvSpPr>
        <p:spPr>
          <a:xfrm>
            <a:off x="5798185" y="3395980"/>
            <a:ext cx="565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123</a:t>
            </a:r>
            <a:endParaRPr lang="en-US" altLang="zh-CN"/>
          </a:p>
        </p:txBody>
      </p:sp>
      <p:sp>
        <p:nvSpPr>
          <p:cNvPr id="117" name="文本框 116"/>
          <p:cNvSpPr txBox="1"/>
          <p:nvPr/>
        </p:nvSpPr>
        <p:spPr>
          <a:xfrm>
            <a:off x="4498975" y="452691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18" name="文本框 117"/>
          <p:cNvSpPr txBox="1"/>
          <p:nvPr/>
        </p:nvSpPr>
        <p:spPr>
          <a:xfrm>
            <a:off x="4498975" y="415861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19" name="文本框 118"/>
          <p:cNvSpPr txBox="1"/>
          <p:nvPr/>
        </p:nvSpPr>
        <p:spPr>
          <a:xfrm>
            <a:off x="4498975" y="489077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0" name="文本框 119"/>
          <p:cNvSpPr txBox="1"/>
          <p:nvPr/>
        </p:nvSpPr>
        <p:spPr>
          <a:xfrm>
            <a:off x="4947285" y="377888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1" name="文本框 120"/>
          <p:cNvSpPr txBox="1"/>
          <p:nvPr/>
        </p:nvSpPr>
        <p:spPr>
          <a:xfrm>
            <a:off x="5429250" y="377888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2" name="文本框 121"/>
          <p:cNvSpPr txBox="1"/>
          <p:nvPr/>
        </p:nvSpPr>
        <p:spPr>
          <a:xfrm>
            <a:off x="5798185" y="377888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3" name="文本框 122"/>
          <p:cNvSpPr txBox="1"/>
          <p:nvPr/>
        </p:nvSpPr>
        <p:spPr>
          <a:xfrm>
            <a:off x="5401945" y="415417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4" name="文本框 123"/>
          <p:cNvSpPr txBox="1"/>
          <p:nvPr/>
        </p:nvSpPr>
        <p:spPr>
          <a:xfrm>
            <a:off x="4916170" y="452691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5" name="文本框 124"/>
          <p:cNvSpPr txBox="1"/>
          <p:nvPr/>
        </p:nvSpPr>
        <p:spPr>
          <a:xfrm>
            <a:off x="5798185" y="415861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6" name="文本框 125"/>
          <p:cNvSpPr txBox="1"/>
          <p:nvPr/>
        </p:nvSpPr>
        <p:spPr>
          <a:xfrm>
            <a:off x="4916170" y="489521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7" name="文本框 126"/>
          <p:cNvSpPr txBox="1"/>
          <p:nvPr/>
        </p:nvSpPr>
        <p:spPr>
          <a:xfrm>
            <a:off x="5798185" y="451548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128" name="文本框 127"/>
          <p:cNvSpPr txBox="1"/>
          <p:nvPr/>
        </p:nvSpPr>
        <p:spPr>
          <a:xfrm>
            <a:off x="5401945" y="4895215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3880" y="2566035"/>
            <a:ext cx="4039235" cy="326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165" y="2338705"/>
            <a:ext cx="5163185" cy="3717925"/>
          </a:xfrm>
          <a:prstGeom prst="rect">
            <a:avLst/>
          </a:prstGeom>
        </p:spPr>
      </p:pic>
      <p:sp>
        <p:nvSpPr>
          <p:cNvPr id="49" name="文本框 48"/>
          <p:cNvSpPr txBox="1"/>
          <p:nvPr/>
        </p:nvSpPr>
        <p:spPr>
          <a:xfrm>
            <a:off x="2839720" y="1788160"/>
            <a:ext cx="5482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v1:</a:t>
            </a:r>
            <a:r>
              <a:rPr lang="zh-CN" altLang="en-US"/>
              <a:t>杭州</a:t>
            </a:r>
            <a:r>
              <a:rPr lang="en-US" altLang="zh-CN"/>
              <a:t>, v2:</a:t>
            </a:r>
            <a:r>
              <a:rPr lang="zh-CN" altLang="en-US"/>
              <a:t>宁波</a:t>
            </a:r>
            <a:r>
              <a:rPr lang="en-US" altLang="zh-CN"/>
              <a:t>, v3:</a:t>
            </a:r>
            <a:r>
              <a:rPr lang="zh-CN" altLang="en-US"/>
              <a:t>温州</a:t>
            </a:r>
            <a:r>
              <a:rPr lang="en-US" altLang="zh-CN"/>
              <a:t>, v4:</a:t>
            </a:r>
            <a:r>
              <a:rPr lang="zh-CN" altLang="en-US"/>
              <a:t>嘉兴</a:t>
            </a:r>
            <a:r>
              <a:rPr lang="en-US" altLang="zh-CN"/>
              <a:t>, v5:</a:t>
            </a:r>
            <a:r>
              <a:rPr lang="zh-CN" altLang="en-US"/>
              <a:t>湖州</a:t>
            </a:r>
            <a:r>
              <a:rPr lang="en-US" altLang="zh-CN"/>
              <a:t>,v6:</a:t>
            </a:r>
            <a:r>
              <a:rPr lang="zh-CN" altLang="en-US"/>
              <a:t>绍兴</a:t>
            </a:r>
            <a:r>
              <a:rPr lang="en-US" altLang="zh-CN"/>
              <a:t>,</a:t>
            </a:r>
            <a:endParaRPr lang="en-US" altLang="zh-CN"/>
          </a:p>
          <a:p>
            <a:r>
              <a:rPr lang="en-US" altLang="zh-CN"/>
              <a:t>v7:</a:t>
            </a:r>
            <a:r>
              <a:rPr lang="zh-CN" altLang="en-US"/>
              <a:t>金华</a:t>
            </a:r>
            <a:r>
              <a:rPr lang="en-US" altLang="zh-CN"/>
              <a:t>, v8:</a:t>
            </a:r>
            <a:r>
              <a:rPr lang="zh-CN" altLang="en-US"/>
              <a:t>衢州</a:t>
            </a:r>
            <a:r>
              <a:rPr lang="en-US" altLang="zh-CN"/>
              <a:t>, v9:</a:t>
            </a:r>
            <a:r>
              <a:rPr lang="zh-CN" altLang="en-US"/>
              <a:t>舟山</a:t>
            </a:r>
            <a:r>
              <a:rPr lang="en-US" altLang="zh-CN"/>
              <a:t>, v10:</a:t>
            </a:r>
            <a:r>
              <a:rPr lang="zh-CN" altLang="en-US"/>
              <a:t>台州</a:t>
            </a:r>
            <a:r>
              <a:rPr lang="en-US" altLang="zh-CN"/>
              <a:t>, v11:</a:t>
            </a:r>
            <a:r>
              <a:rPr lang="zh-CN" altLang="en-US"/>
              <a:t>丽水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571625" y="5583555"/>
            <a:ext cx="6035040" cy="400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H="1" flipV="1">
            <a:off x="2382520" y="1627505"/>
            <a:ext cx="10160" cy="4442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392680" y="2216150"/>
            <a:ext cx="4443095" cy="338772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402840" y="2997200"/>
            <a:ext cx="4453255" cy="9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589655" y="3006725"/>
            <a:ext cx="0" cy="2597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H="1">
            <a:off x="5476240" y="2226310"/>
            <a:ext cx="10160" cy="770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589655" y="3818255"/>
            <a:ext cx="3307080" cy="10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5740400" y="3828415"/>
            <a:ext cx="10160" cy="1755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392680" y="2225675"/>
            <a:ext cx="1805940" cy="772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806950" y="3838575"/>
            <a:ext cx="933450" cy="1755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2382520" y="3526155"/>
            <a:ext cx="1226820" cy="17849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768600" y="2337435"/>
            <a:ext cx="1318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+1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2707640" y="3838575"/>
            <a:ext cx="1318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4994910" y="4422140"/>
            <a:ext cx="1318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406900" y="2337435"/>
            <a:ext cx="1318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933440" y="2337435"/>
            <a:ext cx="1318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4615180" y="3228340"/>
            <a:ext cx="1318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2707640" y="3077845"/>
            <a:ext cx="1318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3930015" y="4422140"/>
            <a:ext cx="1318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5933440" y="4422140"/>
            <a:ext cx="1318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-1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643370" y="5701665"/>
            <a:ext cx="1318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1951990" y="2093595"/>
            <a:ext cx="1318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2063750" y="5623560"/>
            <a:ext cx="1318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</a:t>
            </a:r>
            <a:endParaRPr lang="en-US" altLang="zh-CN"/>
          </a:p>
        </p:txBody>
      </p:sp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34740" y="921385"/>
          <a:ext cx="286258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33500" imgH="215900" progId="Equation.KSEE3">
                  <p:embed/>
                </p:oleObj>
              </mc:Choice>
              <mc:Fallback>
                <p:oleObj name="" r:id="rId1" imgW="13335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34740" y="921385"/>
                        <a:ext cx="2862580" cy="463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2768600" y="1446530"/>
            <a:ext cx="4300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问题关键：</a:t>
            </a:r>
            <a:r>
              <a:rPr lang="en-US" altLang="zh-CN"/>
              <a:t> </a:t>
            </a:r>
            <a:r>
              <a:rPr lang="zh-CN" altLang="en-US"/>
              <a:t>如何确定</a:t>
            </a:r>
            <a:r>
              <a:rPr lang="en-US" altLang="zh-CN"/>
              <a:t>R1</a:t>
            </a:r>
            <a:r>
              <a:rPr lang="zh-CN" altLang="en-US"/>
              <a:t>、</a:t>
            </a:r>
            <a:r>
              <a:rPr lang="en-US" altLang="zh-CN"/>
              <a:t>R2...RM</a:t>
            </a:r>
            <a:r>
              <a:rPr lang="zh-CN" altLang="en-US"/>
              <a:t>的类别？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2981325" y="410845"/>
            <a:ext cx="3691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" name="直接连接符 1"/>
          <p:cNvCxnSpPr/>
          <p:nvPr/>
        </p:nvCxnSpPr>
        <p:spPr>
          <a:xfrm>
            <a:off x="1388745" y="2915920"/>
            <a:ext cx="2211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2007870" y="2378710"/>
            <a:ext cx="10160" cy="1075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602105" y="2459355"/>
            <a:ext cx="507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602105" y="3004185"/>
            <a:ext cx="507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2190115" y="2459355"/>
            <a:ext cx="57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920365" y="2459355"/>
            <a:ext cx="680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205355" y="3004185"/>
            <a:ext cx="57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1-P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930525" y="3004185"/>
            <a:ext cx="57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1449705" y="2002790"/>
            <a:ext cx="1714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两点分布</a:t>
            </a:r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2839085" y="2378710"/>
            <a:ext cx="10160" cy="1075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左大括号 12"/>
          <p:cNvSpPr/>
          <p:nvPr/>
        </p:nvSpPr>
        <p:spPr>
          <a:xfrm>
            <a:off x="4087495" y="1557020"/>
            <a:ext cx="415925" cy="27184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箭头连接符 13"/>
          <p:cNvCxnSpPr/>
          <p:nvPr/>
        </p:nvCxnSpPr>
        <p:spPr>
          <a:xfrm>
            <a:off x="5385435" y="2226310"/>
            <a:ext cx="1845945" cy="20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5405755" y="796290"/>
            <a:ext cx="0" cy="1419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5385435" y="4422775"/>
            <a:ext cx="1845945" cy="20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5405755" y="2992755"/>
            <a:ext cx="0" cy="1419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831840" y="4376420"/>
            <a:ext cx="80645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>
            <a:off x="6470650" y="3656330"/>
            <a:ext cx="0" cy="7912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6425565" y="3656965"/>
            <a:ext cx="80645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连接符 21"/>
          <p:cNvCxnSpPr/>
          <p:nvPr/>
        </p:nvCxnSpPr>
        <p:spPr>
          <a:xfrm>
            <a:off x="5912485" y="1791335"/>
            <a:ext cx="0" cy="445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5867400" y="1791970"/>
            <a:ext cx="80645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6" name="直接连接符 25"/>
          <p:cNvCxnSpPr/>
          <p:nvPr/>
        </p:nvCxnSpPr>
        <p:spPr>
          <a:xfrm>
            <a:off x="6481445" y="1771015"/>
            <a:ext cx="0" cy="4451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椭圆 26"/>
          <p:cNvSpPr/>
          <p:nvPr/>
        </p:nvSpPr>
        <p:spPr>
          <a:xfrm>
            <a:off x="6436360" y="1771650"/>
            <a:ext cx="80645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741670" y="2236470"/>
            <a:ext cx="57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5741670" y="4503420"/>
            <a:ext cx="57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320155" y="2256790"/>
            <a:ext cx="57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320155" y="4504055"/>
            <a:ext cx="578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8032750" y="2002790"/>
            <a:ext cx="1571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熵</a:t>
            </a:r>
            <a:r>
              <a:rPr lang="en-US" altLang="zh-CN"/>
              <a:t>=1 --&gt; max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8027670" y="4135755"/>
            <a:ext cx="1571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熵</a:t>
            </a:r>
            <a:r>
              <a:rPr lang="en-US" altLang="zh-CN"/>
              <a:t>=0 --&gt; min</a:t>
            </a:r>
            <a:endParaRPr lang="en-US" altLang="zh-CN"/>
          </a:p>
        </p:txBody>
      </p:sp>
      <p:sp>
        <p:nvSpPr>
          <p:cNvPr id="34" name="文本框 33"/>
          <p:cNvSpPr txBox="1"/>
          <p:nvPr/>
        </p:nvSpPr>
        <p:spPr>
          <a:xfrm>
            <a:off x="7962265" y="1595755"/>
            <a:ext cx="1572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不确定性最大</a:t>
            </a:r>
            <a:endParaRPr lang="zh-CN" altLang="en-US" b="1"/>
          </a:p>
        </p:txBody>
      </p:sp>
      <p:sp>
        <p:nvSpPr>
          <p:cNvPr id="35" name="文本框 34"/>
          <p:cNvSpPr txBox="1"/>
          <p:nvPr/>
        </p:nvSpPr>
        <p:spPr>
          <a:xfrm>
            <a:off x="7962265" y="3656330"/>
            <a:ext cx="1572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不确定性最小</a:t>
            </a:r>
            <a:endParaRPr lang="zh-CN" altLang="en-US" b="1"/>
          </a:p>
        </p:txBody>
      </p:sp>
      <p:sp>
        <p:nvSpPr>
          <p:cNvPr id="36" name="文本框 35"/>
          <p:cNvSpPr txBox="1"/>
          <p:nvPr/>
        </p:nvSpPr>
        <p:spPr>
          <a:xfrm>
            <a:off x="7962265" y="1188720"/>
            <a:ext cx="1734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若</a:t>
            </a:r>
            <a:r>
              <a:rPr lang="en-US" altLang="zh-CN"/>
              <a:t>p = 1-p = 0.5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7907020" y="3176905"/>
            <a:ext cx="1734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若</a:t>
            </a:r>
            <a:r>
              <a:rPr lang="en-US" altLang="zh-CN"/>
              <a:t>p = 1 ,1-p = 0</a:t>
            </a:r>
            <a:endParaRPr lang="en-US" altLang="zh-CN"/>
          </a:p>
        </p:txBody>
      </p:sp>
      <p:cxnSp>
        <p:nvCxnSpPr>
          <p:cNvPr id="38" name="直接连接符 37"/>
          <p:cNvCxnSpPr/>
          <p:nvPr/>
        </p:nvCxnSpPr>
        <p:spPr>
          <a:xfrm>
            <a:off x="1226820" y="5192395"/>
            <a:ext cx="22117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440180" y="4735830"/>
            <a:ext cx="507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1440180" y="5280660"/>
            <a:ext cx="507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41" name="文本框 40"/>
          <p:cNvSpPr txBox="1"/>
          <p:nvPr/>
        </p:nvSpPr>
        <p:spPr>
          <a:xfrm>
            <a:off x="2018665" y="4735830"/>
            <a:ext cx="119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x1 , ... , xn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2018030" y="5280660"/>
            <a:ext cx="1198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p1 , ... , pn</a:t>
            </a:r>
            <a:endParaRPr lang="en-US" altLang="zh-CN"/>
          </a:p>
        </p:txBody>
      </p:sp>
      <p:cxnSp>
        <p:nvCxnSpPr>
          <p:cNvPr id="45" name="直接连接符 44"/>
          <p:cNvCxnSpPr/>
          <p:nvPr/>
        </p:nvCxnSpPr>
        <p:spPr>
          <a:xfrm>
            <a:off x="1886585" y="4699000"/>
            <a:ext cx="10160" cy="10750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1500505" y="4204335"/>
            <a:ext cx="2637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概率分布</a:t>
            </a:r>
            <a:endParaRPr lang="zh-CN" altLang="en-US"/>
          </a:p>
        </p:txBody>
      </p:sp>
      <p:sp>
        <p:nvSpPr>
          <p:cNvPr id="47" name="右箭头 46"/>
          <p:cNvSpPr/>
          <p:nvPr/>
        </p:nvSpPr>
        <p:spPr>
          <a:xfrm>
            <a:off x="3855085" y="5189220"/>
            <a:ext cx="1886585" cy="314325"/>
          </a:xfrm>
          <a:prstGeom prst="rightArrow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6399530" y="5076190"/>
            <a:ext cx="2150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r>
              <a:rPr lang="zh-CN" altLang="en-US"/>
              <a:t>的熵：</a:t>
            </a:r>
            <a:endParaRPr lang="zh-CN" altLang="en-US"/>
          </a:p>
        </p:txBody>
      </p:sp>
      <p:graphicFrame>
        <p:nvGraphicFramePr>
          <p:cNvPr id="49" name="对象 4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27900" y="4776470"/>
          <a:ext cx="2840990" cy="920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333500" imgH="431800" progId="Equation.KSEE3">
                  <p:embed/>
                </p:oleObj>
              </mc:Choice>
              <mc:Fallback>
                <p:oleObj name="" r:id="rId1" imgW="13335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27900" y="4776470"/>
                        <a:ext cx="2840990" cy="920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072890" y="602615"/>
            <a:ext cx="107886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58180" y="1774190"/>
            <a:ext cx="1109980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415" y="1774190"/>
            <a:ext cx="136715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42210" y="1774190"/>
            <a:ext cx="107759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79900" y="728345"/>
            <a:ext cx="664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纹理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441575" y="1749425"/>
            <a:ext cx="1078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</a:t>
            </a:r>
            <a:r>
              <a:rPr lang="en-US" altLang="zh-CN"/>
              <a:t>,</a:t>
            </a:r>
            <a:r>
              <a:rPr lang="zh-CN" altLang="en-US"/>
              <a:t>2</a:t>
            </a:r>
            <a:r>
              <a:rPr lang="en-US" altLang="zh-CN"/>
              <a:t>,</a:t>
            </a:r>
            <a:r>
              <a:rPr lang="zh-CN" altLang="en-US"/>
              <a:t>3</a:t>
            </a:r>
            <a:r>
              <a:rPr lang="en-US" altLang="zh-CN"/>
              <a:t>,</a:t>
            </a:r>
            <a:r>
              <a:rPr lang="zh-CN" altLang="en-US"/>
              <a:t>4</a:t>
            </a:r>
            <a:r>
              <a:rPr lang="en-US" altLang="zh-CN"/>
              <a:t>,</a:t>
            </a:r>
            <a:r>
              <a:rPr lang="zh-CN" altLang="en-US"/>
              <a:t>5</a:t>
            </a:r>
            <a:r>
              <a:rPr lang="en-US" altLang="zh-CN"/>
              <a:t>,</a:t>
            </a:r>
            <a:endParaRPr lang="en-US" altLang="zh-CN"/>
          </a:p>
          <a:p>
            <a:r>
              <a:rPr lang="zh-CN" altLang="en-US"/>
              <a:t>6</a:t>
            </a:r>
            <a:r>
              <a:rPr lang="en-US" altLang="zh-CN"/>
              <a:t>,</a:t>
            </a:r>
            <a:r>
              <a:rPr lang="zh-CN" altLang="en-US"/>
              <a:t>8</a:t>
            </a:r>
            <a:r>
              <a:rPr lang="en-US" altLang="zh-CN"/>
              <a:t>,</a:t>
            </a:r>
            <a:r>
              <a:rPr lang="zh-CN" altLang="en-US"/>
              <a:t>10</a:t>
            </a:r>
            <a:r>
              <a:rPr lang="en-US" altLang="zh-CN"/>
              <a:t>,</a:t>
            </a:r>
            <a:r>
              <a:rPr lang="zh-CN" altLang="en-US"/>
              <a:t>15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960495" y="1900555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7,9,13,14,17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14695" y="1899920"/>
            <a:ext cx="997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11,12,16</a:t>
            </a:r>
            <a:endParaRPr lang="zh-CN" altLang="en-US"/>
          </a:p>
        </p:txBody>
      </p:sp>
      <p:cxnSp>
        <p:nvCxnSpPr>
          <p:cNvPr id="13" name="直接箭头连接符 12"/>
          <p:cNvCxnSpPr>
            <a:endCxn id="10" idx="0"/>
          </p:cNvCxnSpPr>
          <p:nvPr/>
        </p:nvCxnSpPr>
        <p:spPr>
          <a:xfrm flipH="1">
            <a:off x="2980690" y="1221740"/>
            <a:ext cx="1092200" cy="527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6" idx="0"/>
          </p:cNvCxnSpPr>
          <p:nvPr/>
        </p:nvCxnSpPr>
        <p:spPr>
          <a:xfrm>
            <a:off x="5142230" y="1212850"/>
            <a:ext cx="1170940" cy="5613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" idx="2"/>
            <a:endCxn id="7" idx="0"/>
          </p:cNvCxnSpPr>
          <p:nvPr/>
        </p:nvCxnSpPr>
        <p:spPr>
          <a:xfrm>
            <a:off x="4612640" y="1223010"/>
            <a:ext cx="26670" cy="5511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980690" y="1212850"/>
            <a:ext cx="737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清晰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2465" y="1294765"/>
            <a:ext cx="737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稍糊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984240" y="1212850"/>
            <a:ext cx="737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模糊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45" y="2419985"/>
            <a:ext cx="5241290" cy="423672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601345" y="2884805"/>
            <a:ext cx="4799965" cy="12134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01345" y="4394835"/>
            <a:ext cx="4799965" cy="1987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01345" y="4768215"/>
            <a:ext cx="4799965" cy="2082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01345" y="5824220"/>
            <a:ext cx="4799965" cy="1987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84875" y="2394585"/>
            <a:ext cx="5241290" cy="423672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6225540" y="5403215"/>
            <a:ext cx="4799965" cy="4210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225540" y="4098290"/>
            <a:ext cx="4799965" cy="1987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6225540" y="4559935"/>
            <a:ext cx="4799965" cy="2082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205220" y="6266180"/>
            <a:ext cx="4799965" cy="19875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072890" y="602615"/>
            <a:ext cx="107886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58180" y="1774190"/>
            <a:ext cx="1109980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415" y="1774190"/>
            <a:ext cx="136715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42210" y="1774190"/>
            <a:ext cx="107759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79900" y="728345"/>
            <a:ext cx="664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纹理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621915" y="1899920"/>
            <a:ext cx="71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根蒂</a:t>
            </a:r>
            <a:endParaRPr lang="zh-CN"/>
          </a:p>
        </p:txBody>
      </p:sp>
      <p:sp>
        <p:nvSpPr>
          <p:cNvPr id="11" name="文本框 10"/>
          <p:cNvSpPr txBox="1"/>
          <p:nvPr/>
        </p:nvSpPr>
        <p:spPr>
          <a:xfrm>
            <a:off x="3960495" y="1900555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7,9,13,14,17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14695" y="1899920"/>
            <a:ext cx="997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11,12,16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017520" y="1246505"/>
            <a:ext cx="1092200" cy="527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6" idx="0"/>
          </p:cNvCxnSpPr>
          <p:nvPr/>
        </p:nvCxnSpPr>
        <p:spPr>
          <a:xfrm>
            <a:off x="5142230" y="1212850"/>
            <a:ext cx="1170940" cy="5613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" idx="2"/>
            <a:endCxn id="7" idx="0"/>
          </p:cNvCxnSpPr>
          <p:nvPr/>
        </p:nvCxnSpPr>
        <p:spPr>
          <a:xfrm>
            <a:off x="4612640" y="1223010"/>
            <a:ext cx="26670" cy="5511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070860" y="1212850"/>
            <a:ext cx="737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清晰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2465" y="1294765"/>
            <a:ext cx="737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稍糊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984240" y="1212850"/>
            <a:ext cx="737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模糊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0310" y="3034030"/>
            <a:ext cx="107759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37130" y="3034030"/>
            <a:ext cx="107759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63950" y="3034030"/>
            <a:ext cx="107759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endCxn id="3" idx="0"/>
          </p:cNvCxnSpPr>
          <p:nvPr/>
        </p:nvCxnSpPr>
        <p:spPr>
          <a:xfrm flipH="1">
            <a:off x="1749425" y="2426335"/>
            <a:ext cx="714375" cy="6076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5" idx="0"/>
          </p:cNvCxnSpPr>
          <p:nvPr/>
        </p:nvCxnSpPr>
        <p:spPr>
          <a:xfrm>
            <a:off x="3493770" y="2416810"/>
            <a:ext cx="709295" cy="6172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4" idx="0"/>
          </p:cNvCxnSpPr>
          <p:nvPr/>
        </p:nvCxnSpPr>
        <p:spPr>
          <a:xfrm flipH="1">
            <a:off x="2976245" y="2394585"/>
            <a:ext cx="5080" cy="639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595120" y="2435225"/>
            <a:ext cx="69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蜷缩 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941445" y="2435225"/>
            <a:ext cx="800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硬挺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640330" y="2529840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稍蜷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245870" y="3159760"/>
            <a:ext cx="1042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</a:t>
            </a:r>
            <a:r>
              <a:rPr lang="en-US" altLang="zh-CN"/>
              <a:t>,</a:t>
            </a:r>
            <a:r>
              <a:rPr lang="zh-CN" altLang="en-US"/>
              <a:t>2</a:t>
            </a:r>
            <a:r>
              <a:rPr lang="en-US" altLang="zh-CN"/>
              <a:t>,</a:t>
            </a:r>
            <a:r>
              <a:rPr lang="zh-CN" altLang="en-US"/>
              <a:t>3</a:t>
            </a:r>
            <a:r>
              <a:rPr lang="en-US" altLang="zh-CN"/>
              <a:t>,</a:t>
            </a:r>
            <a:r>
              <a:rPr lang="zh-CN" altLang="en-US"/>
              <a:t>4</a:t>
            </a:r>
            <a:r>
              <a:rPr lang="en-US" altLang="zh-CN"/>
              <a:t>,</a:t>
            </a:r>
            <a:r>
              <a:rPr lang="zh-CN" altLang="en-US"/>
              <a:t>5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974465" y="3161030"/>
            <a:ext cx="638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2611755" y="3159760"/>
            <a:ext cx="78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6,8,15</a:t>
            </a:r>
            <a:endParaRPr lang="en-US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7590" y="2529840"/>
            <a:ext cx="5241290" cy="4236720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6442710" y="4058285"/>
            <a:ext cx="4799965" cy="2082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6442710" y="4453255"/>
            <a:ext cx="4799965" cy="2082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6442710" y="5930265"/>
            <a:ext cx="4799965" cy="2082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左大括号 3"/>
          <p:cNvSpPr/>
          <p:nvPr/>
        </p:nvSpPr>
        <p:spPr>
          <a:xfrm>
            <a:off x="2259330" y="862330"/>
            <a:ext cx="448945" cy="221996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751455" y="641350"/>
            <a:ext cx="3032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1.</a:t>
            </a:r>
            <a:r>
              <a:rPr lang="zh-CN" sz="2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监督学习</a:t>
            </a:r>
            <a:endParaRPr lang="zh-CN" sz="24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708275" y="1700530"/>
            <a:ext cx="33540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2.</a:t>
            </a:r>
            <a:r>
              <a:rPr lang="zh-CN" altLang="en-US" sz="2400" b="1">
                <a:latin typeface="Times New Roman" panose="02020603050405020304" charset="0"/>
                <a:ea typeface="宋体" panose="02010600030101010101" pitchFamily="2" charset="-122"/>
                <a:cs typeface="Times New Roman" panose="02020603050405020304" charset="0"/>
              </a:rPr>
              <a:t>无监督学习</a:t>
            </a:r>
            <a:endParaRPr lang="zh-CN" altLang="en-US" sz="2400" b="1">
              <a:latin typeface="Times New Roman" panose="020206030504050203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51455" y="2759710"/>
            <a:ext cx="77063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3.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强化学习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1810" y="1638935"/>
            <a:ext cx="161671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800" b="1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charset="0"/>
              </a:rPr>
              <a:t>机器学习</a:t>
            </a:r>
            <a:endParaRPr lang="zh-CN" sz="2800" b="1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5" name="左大括号 4"/>
          <p:cNvSpPr/>
          <p:nvPr/>
        </p:nvSpPr>
        <p:spPr>
          <a:xfrm rot="10800000">
            <a:off x="8747125" y="828675"/>
            <a:ext cx="217805" cy="1376680"/>
          </a:xfrm>
          <a:prstGeom prst="leftBrace">
            <a:avLst>
              <a:gd name="adj1" fmla="val 123620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179560" y="1132205"/>
            <a:ext cx="26098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有无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目标变量（因变量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4445635" y="857885"/>
            <a:ext cx="539115" cy="4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689475" y="1959610"/>
            <a:ext cx="556260" cy="25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左大括号 13"/>
          <p:cNvSpPr/>
          <p:nvPr/>
        </p:nvSpPr>
        <p:spPr>
          <a:xfrm>
            <a:off x="6333490" y="1672590"/>
            <a:ext cx="150495" cy="8331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>
            <a:off x="5831205" y="501650"/>
            <a:ext cx="150495" cy="8331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238115" y="504825"/>
            <a:ext cx="74358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预测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350510" y="1600200"/>
            <a:ext cx="894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特征提取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32830" y="323850"/>
            <a:ext cx="1867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离散：分类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32830" y="944880"/>
            <a:ext cx="1867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连续：回归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572885" y="1471295"/>
            <a:ext cx="1867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聚类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572885" y="2133600"/>
            <a:ext cx="18675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降维</a:t>
            </a:r>
            <a:endParaRPr lang="zh-CN" altLang="en-US" sz="24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072890" y="602615"/>
            <a:ext cx="107886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58180" y="1774190"/>
            <a:ext cx="1109980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415" y="1774190"/>
            <a:ext cx="136715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42210" y="1774190"/>
            <a:ext cx="107759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279900" y="728345"/>
            <a:ext cx="6648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纹理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621915" y="1899920"/>
            <a:ext cx="718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根蒂</a:t>
            </a:r>
            <a:endParaRPr lang="zh-CN"/>
          </a:p>
        </p:txBody>
      </p:sp>
      <p:sp>
        <p:nvSpPr>
          <p:cNvPr id="11" name="文本框 10"/>
          <p:cNvSpPr txBox="1"/>
          <p:nvPr/>
        </p:nvSpPr>
        <p:spPr>
          <a:xfrm>
            <a:off x="3960495" y="1900555"/>
            <a:ext cx="1362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7,9,13,14,17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14695" y="1899920"/>
            <a:ext cx="997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11,12,16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017520" y="1246505"/>
            <a:ext cx="1092200" cy="527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6" idx="0"/>
          </p:cNvCxnSpPr>
          <p:nvPr/>
        </p:nvCxnSpPr>
        <p:spPr>
          <a:xfrm>
            <a:off x="5142230" y="1212850"/>
            <a:ext cx="1170940" cy="5613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" idx="2"/>
            <a:endCxn id="7" idx="0"/>
          </p:cNvCxnSpPr>
          <p:nvPr/>
        </p:nvCxnSpPr>
        <p:spPr>
          <a:xfrm>
            <a:off x="4612640" y="1223010"/>
            <a:ext cx="26670" cy="5511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070860" y="1212850"/>
            <a:ext cx="737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清晰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2465" y="1294765"/>
            <a:ext cx="737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稍糊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984240" y="1212850"/>
            <a:ext cx="737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模糊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0310" y="3034030"/>
            <a:ext cx="107759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37130" y="3034030"/>
            <a:ext cx="107759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63950" y="3034030"/>
            <a:ext cx="107759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endCxn id="3" idx="0"/>
          </p:cNvCxnSpPr>
          <p:nvPr/>
        </p:nvCxnSpPr>
        <p:spPr>
          <a:xfrm flipH="1">
            <a:off x="1749425" y="2426335"/>
            <a:ext cx="714375" cy="6076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5" idx="0"/>
          </p:cNvCxnSpPr>
          <p:nvPr/>
        </p:nvCxnSpPr>
        <p:spPr>
          <a:xfrm>
            <a:off x="3493770" y="2416810"/>
            <a:ext cx="709295" cy="6172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4" idx="0"/>
          </p:cNvCxnSpPr>
          <p:nvPr/>
        </p:nvCxnSpPr>
        <p:spPr>
          <a:xfrm flipH="1">
            <a:off x="2976245" y="2394585"/>
            <a:ext cx="5080" cy="639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595120" y="2435225"/>
            <a:ext cx="69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蜷缩 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941445" y="2435225"/>
            <a:ext cx="800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硬挺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640330" y="2529840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稍蜷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245870" y="3159760"/>
            <a:ext cx="1042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</a:t>
            </a:r>
            <a:r>
              <a:rPr lang="en-US" altLang="zh-CN"/>
              <a:t>,</a:t>
            </a:r>
            <a:r>
              <a:rPr lang="zh-CN" altLang="en-US"/>
              <a:t>2</a:t>
            </a:r>
            <a:r>
              <a:rPr lang="en-US" altLang="zh-CN"/>
              <a:t>,</a:t>
            </a:r>
            <a:r>
              <a:rPr lang="zh-CN" altLang="en-US"/>
              <a:t>3</a:t>
            </a:r>
            <a:r>
              <a:rPr lang="en-US" altLang="zh-CN"/>
              <a:t>,</a:t>
            </a:r>
            <a:r>
              <a:rPr lang="zh-CN" altLang="en-US"/>
              <a:t>4</a:t>
            </a:r>
            <a:r>
              <a:rPr lang="en-US" altLang="zh-CN"/>
              <a:t>,</a:t>
            </a:r>
            <a:r>
              <a:rPr lang="zh-CN" altLang="en-US"/>
              <a:t>5</a:t>
            </a:r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3974465" y="3161030"/>
            <a:ext cx="638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</a:t>
            </a:r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2611755" y="3159760"/>
            <a:ext cx="78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色泽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207135" y="4239260"/>
            <a:ext cx="107759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433955" y="4239260"/>
            <a:ext cx="107759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660775" y="4239260"/>
            <a:ext cx="107759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637155" y="3735070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乌黑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494790" y="4364990"/>
            <a:ext cx="34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6</a:t>
            </a:r>
            <a:endParaRPr lang="en-US"/>
          </a:p>
        </p:txBody>
      </p:sp>
      <p:sp>
        <p:nvSpPr>
          <p:cNvPr id="34" name="文本框 33"/>
          <p:cNvSpPr txBox="1"/>
          <p:nvPr/>
        </p:nvSpPr>
        <p:spPr>
          <a:xfrm>
            <a:off x="2640330" y="4364990"/>
            <a:ext cx="78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8,15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510030" y="3763010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青绿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731260" y="3762375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浅白</a:t>
            </a:r>
            <a:endParaRPr lang="zh-CN" altLang="en-US"/>
          </a:p>
        </p:txBody>
      </p:sp>
      <p:cxnSp>
        <p:nvCxnSpPr>
          <p:cNvPr id="37" name="直接箭头连接符 36"/>
          <p:cNvCxnSpPr>
            <a:stCxn id="4" idx="2"/>
            <a:endCxn id="28" idx="0"/>
          </p:cNvCxnSpPr>
          <p:nvPr/>
        </p:nvCxnSpPr>
        <p:spPr>
          <a:xfrm flipH="1">
            <a:off x="1746250" y="3654425"/>
            <a:ext cx="1229995" cy="5848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" idx="2"/>
            <a:endCxn id="29" idx="0"/>
          </p:cNvCxnSpPr>
          <p:nvPr/>
        </p:nvCxnSpPr>
        <p:spPr>
          <a:xfrm flipH="1">
            <a:off x="2973070" y="3654425"/>
            <a:ext cx="3175" cy="5848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4" idx="2"/>
            <a:endCxn id="30" idx="0"/>
          </p:cNvCxnSpPr>
          <p:nvPr/>
        </p:nvCxnSpPr>
        <p:spPr>
          <a:xfrm>
            <a:off x="2976245" y="3654425"/>
            <a:ext cx="1223645" cy="5848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图片 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3180" y="2529840"/>
            <a:ext cx="5241290" cy="4236720"/>
          </a:xfrm>
          <a:prstGeom prst="rect">
            <a:avLst/>
          </a:prstGeom>
        </p:spPr>
      </p:pic>
      <p:sp>
        <p:nvSpPr>
          <p:cNvPr id="42" name="矩形 41"/>
          <p:cNvSpPr/>
          <p:nvPr/>
        </p:nvSpPr>
        <p:spPr>
          <a:xfrm>
            <a:off x="7988300" y="4453255"/>
            <a:ext cx="4799965" cy="2082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7988300" y="5930265"/>
            <a:ext cx="4799965" cy="2082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4072890" y="602615"/>
            <a:ext cx="107886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758180" y="1774190"/>
            <a:ext cx="1109980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955415" y="1774190"/>
            <a:ext cx="136715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442210" y="1774190"/>
            <a:ext cx="107759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48455" y="728345"/>
            <a:ext cx="800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纹理</a:t>
            </a:r>
            <a:r>
              <a:rPr lang="en-US" altLang="zh-CN"/>
              <a:t>=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541270" y="1899920"/>
            <a:ext cx="799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根蒂</a:t>
            </a:r>
            <a:r>
              <a:rPr lang="en-US" altLang="zh-CN">
                <a:sym typeface="+mn-ea"/>
              </a:rPr>
              <a:t>=</a:t>
            </a:r>
            <a:r>
              <a:rPr lang="zh-CN" altLang="en-US">
                <a:sym typeface="+mn-ea"/>
              </a:rPr>
              <a:t>？</a:t>
            </a:r>
            <a:endParaRPr lang="zh-CN"/>
          </a:p>
        </p:txBody>
      </p:sp>
      <p:sp>
        <p:nvSpPr>
          <p:cNvPr id="11" name="文本框 10"/>
          <p:cNvSpPr txBox="1"/>
          <p:nvPr/>
        </p:nvSpPr>
        <p:spPr>
          <a:xfrm>
            <a:off x="4149090" y="1900555"/>
            <a:ext cx="930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触感</a:t>
            </a:r>
            <a:r>
              <a:rPr lang="en-US" altLang="zh-CN">
                <a:sym typeface="+mn-ea"/>
              </a:rPr>
              <a:t>=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14695" y="1899920"/>
            <a:ext cx="997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坏瓜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3017520" y="1246505"/>
            <a:ext cx="1092200" cy="5276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6" idx="0"/>
          </p:cNvCxnSpPr>
          <p:nvPr/>
        </p:nvCxnSpPr>
        <p:spPr>
          <a:xfrm>
            <a:off x="5142230" y="1212850"/>
            <a:ext cx="1170940" cy="5613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2" idx="2"/>
            <a:endCxn id="7" idx="0"/>
          </p:cNvCxnSpPr>
          <p:nvPr/>
        </p:nvCxnSpPr>
        <p:spPr>
          <a:xfrm>
            <a:off x="4612640" y="1223010"/>
            <a:ext cx="26670" cy="5511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070860" y="1212850"/>
            <a:ext cx="737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清晰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482465" y="1294765"/>
            <a:ext cx="737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稍糊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984240" y="1212850"/>
            <a:ext cx="737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模糊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210310" y="3034030"/>
            <a:ext cx="107759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437130" y="3034030"/>
            <a:ext cx="107759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663950" y="3034030"/>
            <a:ext cx="107759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>
            <a:endCxn id="3" idx="0"/>
          </p:cNvCxnSpPr>
          <p:nvPr/>
        </p:nvCxnSpPr>
        <p:spPr>
          <a:xfrm flipH="1">
            <a:off x="1749425" y="2426335"/>
            <a:ext cx="714375" cy="60769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5" idx="0"/>
          </p:cNvCxnSpPr>
          <p:nvPr/>
        </p:nvCxnSpPr>
        <p:spPr>
          <a:xfrm>
            <a:off x="3493770" y="2416810"/>
            <a:ext cx="709295" cy="6172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8" idx="2"/>
            <a:endCxn id="4" idx="0"/>
          </p:cNvCxnSpPr>
          <p:nvPr/>
        </p:nvCxnSpPr>
        <p:spPr>
          <a:xfrm flipH="1">
            <a:off x="2976245" y="2394585"/>
            <a:ext cx="5080" cy="639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595120" y="2435225"/>
            <a:ext cx="692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蜷缩 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3682365" y="2522855"/>
            <a:ext cx="800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硬挺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640330" y="2529840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稍蜷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1341120" y="3159760"/>
            <a:ext cx="1042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好瓜</a:t>
            </a:r>
            <a:endParaRPr lang="zh-CN"/>
          </a:p>
        </p:txBody>
      </p:sp>
      <p:sp>
        <p:nvSpPr>
          <p:cNvPr id="26" name="文本框 25"/>
          <p:cNvSpPr txBox="1"/>
          <p:nvPr/>
        </p:nvSpPr>
        <p:spPr>
          <a:xfrm>
            <a:off x="3808095" y="3161030"/>
            <a:ext cx="804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坏瓜</a:t>
            </a:r>
            <a:endParaRPr lang="zh-CN"/>
          </a:p>
        </p:txBody>
      </p:sp>
      <p:sp>
        <p:nvSpPr>
          <p:cNvPr id="27" name="文本框 26"/>
          <p:cNvSpPr txBox="1"/>
          <p:nvPr/>
        </p:nvSpPr>
        <p:spPr>
          <a:xfrm>
            <a:off x="2611755" y="3159760"/>
            <a:ext cx="78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色泽</a:t>
            </a:r>
            <a:r>
              <a:rPr lang="en-US" altLang="zh-CN">
                <a:sym typeface="+mn-ea"/>
              </a:rPr>
              <a:t>=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207135" y="4239260"/>
            <a:ext cx="107759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2433955" y="4239260"/>
            <a:ext cx="107759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3660775" y="4239260"/>
            <a:ext cx="107759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2637155" y="3735070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乌黑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449070" y="4349750"/>
            <a:ext cx="65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好瓜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640330" y="4364990"/>
            <a:ext cx="781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触感</a:t>
            </a:r>
            <a:r>
              <a:rPr lang="en-US" altLang="zh-CN">
                <a:sym typeface="+mn-ea"/>
              </a:rPr>
              <a:t>=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510030" y="3763010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青绿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731260" y="3762375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浅白</a:t>
            </a:r>
            <a:endParaRPr lang="zh-CN" altLang="en-US"/>
          </a:p>
        </p:txBody>
      </p:sp>
      <p:cxnSp>
        <p:nvCxnSpPr>
          <p:cNvPr id="37" name="直接箭头连接符 36"/>
          <p:cNvCxnSpPr>
            <a:stCxn id="4" idx="2"/>
            <a:endCxn id="28" idx="0"/>
          </p:cNvCxnSpPr>
          <p:nvPr/>
        </p:nvCxnSpPr>
        <p:spPr>
          <a:xfrm flipH="1">
            <a:off x="1746250" y="3654425"/>
            <a:ext cx="1229995" cy="5848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" idx="2"/>
            <a:endCxn id="29" idx="0"/>
          </p:cNvCxnSpPr>
          <p:nvPr/>
        </p:nvCxnSpPr>
        <p:spPr>
          <a:xfrm flipH="1">
            <a:off x="2973070" y="3654425"/>
            <a:ext cx="3175" cy="5848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4" idx="2"/>
            <a:endCxn id="30" idx="0"/>
          </p:cNvCxnSpPr>
          <p:nvPr/>
        </p:nvCxnSpPr>
        <p:spPr>
          <a:xfrm>
            <a:off x="2976245" y="3654425"/>
            <a:ext cx="1223645" cy="5848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844040" y="5499100"/>
            <a:ext cx="107759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3070860" y="5499100"/>
            <a:ext cx="107759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2036445" y="5624830"/>
            <a:ext cx="676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好瓜</a:t>
            </a:r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3314065" y="5624830"/>
            <a:ext cx="69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坏瓜</a:t>
            </a:r>
            <a:endParaRPr lang="zh-CN" altLang="en-US"/>
          </a:p>
        </p:txBody>
      </p:sp>
      <p:cxnSp>
        <p:nvCxnSpPr>
          <p:cNvPr id="43" name="直接箭头连接符 42"/>
          <p:cNvCxnSpPr>
            <a:stCxn id="29" idx="2"/>
            <a:endCxn id="33" idx="0"/>
          </p:cNvCxnSpPr>
          <p:nvPr/>
        </p:nvCxnSpPr>
        <p:spPr>
          <a:xfrm flipH="1">
            <a:off x="2383155" y="4859655"/>
            <a:ext cx="589915" cy="6394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endCxn id="40" idx="0"/>
          </p:cNvCxnSpPr>
          <p:nvPr/>
        </p:nvCxnSpPr>
        <p:spPr>
          <a:xfrm>
            <a:off x="2967355" y="4879975"/>
            <a:ext cx="642620" cy="6191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2036445" y="4994910"/>
            <a:ext cx="69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硬滑</a:t>
            </a:r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3314065" y="5005705"/>
            <a:ext cx="69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软粘</a:t>
            </a:r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198110" y="3033395"/>
            <a:ext cx="107759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424930" y="3033395"/>
            <a:ext cx="1077595" cy="62039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340350" y="3159125"/>
            <a:ext cx="64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好瓜</a:t>
            </a:r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586855" y="3161030"/>
            <a:ext cx="1212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坏瓜</a:t>
            </a:r>
            <a:endParaRPr lang="zh-CN" altLang="en-US"/>
          </a:p>
        </p:txBody>
      </p:sp>
      <p:cxnSp>
        <p:nvCxnSpPr>
          <p:cNvPr id="51" name="直接箭头连接符 50"/>
          <p:cNvCxnSpPr>
            <a:endCxn id="47" idx="0"/>
          </p:cNvCxnSpPr>
          <p:nvPr/>
        </p:nvCxnSpPr>
        <p:spPr>
          <a:xfrm>
            <a:off x="4630420" y="2381250"/>
            <a:ext cx="1106805" cy="6521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endCxn id="48" idx="0"/>
          </p:cNvCxnSpPr>
          <p:nvPr/>
        </p:nvCxnSpPr>
        <p:spPr>
          <a:xfrm>
            <a:off x="4639310" y="2416810"/>
            <a:ext cx="2324735" cy="6165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6029325" y="2522855"/>
            <a:ext cx="69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硬滑</a:t>
            </a:r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4741545" y="2546350"/>
            <a:ext cx="69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软粘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3875405" y="4365625"/>
            <a:ext cx="655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好瓜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5484495" y="643890"/>
            <a:ext cx="1370330" cy="730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894965" y="2663190"/>
            <a:ext cx="1370330" cy="730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260590" y="1653540"/>
            <a:ext cx="1370330" cy="730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265295" y="1653540"/>
            <a:ext cx="1370330" cy="730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48040" y="2663190"/>
            <a:ext cx="1370330" cy="730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657975" y="2663190"/>
            <a:ext cx="1370330" cy="730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756150" y="2663190"/>
            <a:ext cx="1370330" cy="730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3" idx="2"/>
            <a:endCxn id="6" idx="0"/>
          </p:cNvCxnSpPr>
          <p:nvPr/>
        </p:nvCxnSpPr>
        <p:spPr>
          <a:xfrm flipH="1">
            <a:off x="4950460" y="1374140"/>
            <a:ext cx="1219200" cy="279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169660" y="1374140"/>
            <a:ext cx="1776095" cy="279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2"/>
            <a:endCxn id="4" idx="0"/>
          </p:cNvCxnSpPr>
          <p:nvPr/>
        </p:nvCxnSpPr>
        <p:spPr>
          <a:xfrm flipH="1">
            <a:off x="3580130" y="2383790"/>
            <a:ext cx="1370330" cy="279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9" idx="0"/>
          </p:cNvCxnSpPr>
          <p:nvPr/>
        </p:nvCxnSpPr>
        <p:spPr>
          <a:xfrm>
            <a:off x="4908550" y="2368550"/>
            <a:ext cx="532765" cy="2946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2"/>
            <a:endCxn id="8" idx="0"/>
          </p:cNvCxnSpPr>
          <p:nvPr/>
        </p:nvCxnSpPr>
        <p:spPr>
          <a:xfrm flipH="1">
            <a:off x="7343140" y="2383790"/>
            <a:ext cx="602615" cy="279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5" idx="2"/>
            <a:endCxn id="7" idx="0"/>
          </p:cNvCxnSpPr>
          <p:nvPr/>
        </p:nvCxnSpPr>
        <p:spPr>
          <a:xfrm>
            <a:off x="7945755" y="2383790"/>
            <a:ext cx="1187450" cy="2794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62170" y="1230630"/>
          <a:ext cx="577215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42900" imgH="177165" progId="Equation.KSEE3">
                  <p:embed/>
                </p:oleObj>
              </mc:Choice>
              <mc:Fallback>
                <p:oleObj name="" r:id="rId1" imgW="3429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62170" y="1230630"/>
                        <a:ext cx="577215" cy="298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60590" y="1217295"/>
          <a:ext cx="603250" cy="311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342900" imgH="177165" progId="Equation.KSEE3">
                  <p:embed/>
                </p:oleObj>
              </mc:Choice>
              <mc:Fallback>
                <p:oleObj name="" r:id="rId3" imgW="3429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60590" y="1217295"/>
                        <a:ext cx="603250" cy="311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41675" y="2216150"/>
          <a:ext cx="667385" cy="344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342900" imgH="177165" progId="Equation.KSEE3">
                  <p:embed/>
                </p:oleObj>
              </mc:Choice>
              <mc:Fallback>
                <p:oleObj name="" r:id="rId5" imgW="342900" imgH="177165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1675" y="2216150"/>
                        <a:ext cx="667385" cy="344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57340" y="2277745"/>
          <a:ext cx="603250" cy="300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7" imgW="355600" imgH="177165" progId="Equation.KSEE3">
                  <p:embed/>
                </p:oleObj>
              </mc:Choice>
              <mc:Fallback>
                <p:oleObj name="" r:id="rId7" imgW="355600" imgH="1771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57340" y="2277745"/>
                        <a:ext cx="603250" cy="300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054465" y="2291080"/>
          <a:ext cx="550545" cy="274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" r:id="rId9" imgW="355600" imgH="177165" progId="Equation.KSEE3">
                  <p:embed/>
                </p:oleObj>
              </mc:Choice>
              <mc:Fallback>
                <p:oleObj name="" r:id="rId9" imgW="355600" imgH="177165" progId="Equation.KSEE3">
                  <p:embed/>
                  <p:pic>
                    <p:nvPicPr>
                      <p:cNvPr id="0" name="图片 10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054465" y="2291080"/>
                        <a:ext cx="550545" cy="274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20385" y="2260600"/>
          <a:ext cx="61404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" r:id="rId11" imgW="342900" imgH="177165" progId="Equation.KSEE3">
                  <p:embed/>
                </p:oleObj>
              </mc:Choice>
              <mc:Fallback>
                <p:oleObj name="" r:id="rId11" imgW="342900" imgH="177165" progId="Equation.KSEE3">
                  <p:embed/>
                  <p:pic>
                    <p:nvPicPr>
                      <p:cNvPr id="0" name="图片 103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20385" y="2260600"/>
                        <a:ext cx="614045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5560695" y="674370"/>
            <a:ext cx="1218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1,2,3,4,5,6,7,8,9,10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4417060" y="1826895"/>
            <a:ext cx="1218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1,2,3,4,5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7343140" y="1773555"/>
            <a:ext cx="12179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6,7,8,9,10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6810375" y="2767965"/>
            <a:ext cx="12179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6,7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8630920" y="2767965"/>
            <a:ext cx="1064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8,9,10</a:t>
            </a:r>
            <a:endParaRPr lang="en-US" altLang="zh-CN"/>
          </a:p>
          <a:p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3011805" y="2844800"/>
            <a:ext cx="1136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1,2,3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4969510" y="2834640"/>
            <a:ext cx="831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4,5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468370" y="877570"/>
            <a:ext cx="250634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人为指定</a:t>
            </a:r>
            <a:r>
              <a:rPr lang="zh-CN" altLang="en-US" b="1"/>
              <a:t>主题</a:t>
            </a:r>
            <a:r>
              <a:rPr lang="zh-CN" altLang="en-US"/>
              <a:t>个数：</a:t>
            </a:r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4" name="下箭头 3"/>
          <p:cNvSpPr/>
          <p:nvPr/>
        </p:nvSpPr>
        <p:spPr>
          <a:xfrm>
            <a:off x="4127500" y="1455420"/>
            <a:ext cx="862330" cy="1288415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908550" y="1698625"/>
            <a:ext cx="154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运行</a:t>
            </a:r>
            <a:r>
              <a:rPr lang="en-US" altLang="zh-CN"/>
              <a:t>LDA</a:t>
            </a:r>
            <a:r>
              <a:rPr lang="zh-CN" altLang="en-US"/>
              <a:t>模型</a:t>
            </a:r>
            <a:endParaRPr lang="zh-CN" altLang="en-US"/>
          </a:p>
        </p:txBody>
      </p:sp>
      <p:sp>
        <p:nvSpPr>
          <p:cNvPr id="6" name="圆柱形 5"/>
          <p:cNvSpPr/>
          <p:nvPr/>
        </p:nvSpPr>
        <p:spPr>
          <a:xfrm>
            <a:off x="1287780" y="3301365"/>
            <a:ext cx="1014095" cy="159258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圆柱形 6"/>
          <p:cNvSpPr/>
          <p:nvPr/>
        </p:nvSpPr>
        <p:spPr>
          <a:xfrm>
            <a:off x="6050280" y="3301365"/>
            <a:ext cx="1014095" cy="159258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柱形 7"/>
          <p:cNvSpPr/>
          <p:nvPr/>
        </p:nvSpPr>
        <p:spPr>
          <a:xfrm>
            <a:off x="2788920" y="3301365"/>
            <a:ext cx="1014095" cy="159258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380865" y="4173855"/>
            <a:ext cx="152400" cy="161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761230" y="4173855"/>
            <a:ext cx="152400" cy="161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142230" y="4173855"/>
            <a:ext cx="152400" cy="1619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723390" y="2933065"/>
            <a:ext cx="263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204845" y="2933065"/>
            <a:ext cx="263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425565" y="2933065"/>
            <a:ext cx="263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372985" y="3775075"/>
            <a:ext cx="24453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词语</a:t>
            </a:r>
            <a:r>
              <a:rPr lang="zh-CN" altLang="en-US"/>
              <a:t>的</a:t>
            </a:r>
            <a:r>
              <a:rPr lang="zh-CN" altLang="en-US" b="1"/>
              <a:t>分布概率</a:t>
            </a:r>
            <a:r>
              <a:rPr lang="zh-CN" altLang="en-US"/>
              <a:t>、</a:t>
            </a:r>
            <a:endParaRPr lang="zh-CN" altLang="en-US"/>
          </a:p>
          <a:p>
            <a:r>
              <a:rPr lang="zh-CN" altLang="en-US" b="1"/>
              <a:t>文章</a:t>
            </a:r>
            <a:r>
              <a:rPr lang="zh-CN" altLang="en-US"/>
              <a:t>对应</a:t>
            </a:r>
            <a:r>
              <a:rPr lang="zh-CN" altLang="en-US" b="1"/>
              <a:t>主题的概率</a:t>
            </a:r>
            <a:endParaRPr lang="zh-CN" altLang="en-US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流程图: 过程 1"/>
          <p:cNvSpPr/>
          <p:nvPr/>
        </p:nvSpPr>
        <p:spPr>
          <a:xfrm>
            <a:off x="3336925" y="2516505"/>
            <a:ext cx="2322830" cy="120713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4229100" y="2762885"/>
            <a:ext cx="507365" cy="436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934585" y="2762885"/>
            <a:ext cx="507365" cy="436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10380" y="2823210"/>
          <a:ext cx="344805" cy="31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52400" imgH="139700" progId="Equation.KSEE3">
                  <p:embed/>
                </p:oleObj>
              </mc:Choice>
              <mc:Fallback>
                <p:oleObj name="" r:id="rId1" imgW="1524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310380" y="2823210"/>
                        <a:ext cx="344805" cy="31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15865" y="2762885"/>
          <a:ext cx="344805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52400" imgH="203200" progId="Equation.KSEE3">
                  <p:embed/>
                </p:oleObj>
              </mc:Choice>
              <mc:Fallback>
                <p:oleObj name="" r:id="rId3" imgW="152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015865" y="2762885"/>
                        <a:ext cx="344805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竖卷形 6"/>
          <p:cNvSpPr/>
          <p:nvPr/>
        </p:nvSpPr>
        <p:spPr>
          <a:xfrm>
            <a:off x="3945890" y="380365"/>
            <a:ext cx="1247775" cy="137922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下箭头 7"/>
          <p:cNvSpPr/>
          <p:nvPr/>
        </p:nvSpPr>
        <p:spPr>
          <a:xfrm>
            <a:off x="4316095" y="1962150"/>
            <a:ext cx="365125" cy="34544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竖卷形 8"/>
          <p:cNvSpPr/>
          <p:nvPr/>
        </p:nvSpPr>
        <p:spPr>
          <a:xfrm>
            <a:off x="3945890" y="4467860"/>
            <a:ext cx="1247775" cy="1379220"/>
          </a:xfrm>
          <a:prstGeom prst="verticalScroll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下箭头 9"/>
          <p:cNvSpPr/>
          <p:nvPr/>
        </p:nvSpPr>
        <p:spPr>
          <a:xfrm>
            <a:off x="4316095" y="3919855"/>
            <a:ext cx="365125" cy="34544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右弧形箭头 10"/>
          <p:cNvSpPr/>
          <p:nvPr/>
        </p:nvSpPr>
        <p:spPr>
          <a:xfrm rot="10800000">
            <a:off x="2028825" y="826770"/>
            <a:ext cx="1796415" cy="4331335"/>
          </a:xfrm>
          <a:prstGeom prst="curvedLef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63930" y="2307590"/>
            <a:ext cx="202882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对比</a:t>
            </a:r>
            <a:r>
              <a:rPr lang="zh-CN" altLang="en-US" b="1"/>
              <a:t>文档相似度</a:t>
            </a:r>
            <a:r>
              <a:rPr lang="zh-CN" altLang="en-US"/>
              <a:t>，直至生成有</a:t>
            </a:r>
            <a:r>
              <a:rPr lang="zh-CN" altLang="en-US" b="1"/>
              <a:t>最佳的参数</a:t>
            </a:r>
            <a:r>
              <a:rPr lang="en-US" altLang="zh-CN"/>
              <a:t>alpha</a:t>
            </a:r>
            <a:r>
              <a:rPr lang="zh-CN" altLang="en-US"/>
              <a:t>和</a:t>
            </a:r>
            <a:r>
              <a:rPr lang="en-US" altLang="zh-CN"/>
              <a:t>beta</a:t>
            </a:r>
            <a:r>
              <a:rPr lang="zh-CN" altLang="en-US"/>
              <a:t>的</a:t>
            </a:r>
            <a:r>
              <a:rPr lang="en-US" altLang="zh-CN" b="1"/>
              <a:t>LDA</a:t>
            </a:r>
            <a:r>
              <a:rPr lang="zh-CN" altLang="en-US" b="1"/>
              <a:t>模型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6085205" y="2307590"/>
            <a:ext cx="10242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超参数</a:t>
            </a:r>
            <a:endParaRPr lang="zh-CN" altLang="en-US"/>
          </a:p>
        </p:txBody>
      </p:sp>
      <p:cxnSp>
        <p:nvCxnSpPr>
          <p:cNvPr id="14" name="直接连接符 13"/>
          <p:cNvCxnSpPr>
            <a:stCxn id="3" idx="0"/>
            <a:endCxn id="13" idx="1"/>
          </p:cNvCxnSpPr>
          <p:nvPr/>
        </p:nvCxnSpPr>
        <p:spPr>
          <a:xfrm flipV="1">
            <a:off x="4483100" y="2491740"/>
            <a:ext cx="1602105" cy="2711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6"/>
          </p:cNvCxnSpPr>
          <p:nvPr/>
        </p:nvCxnSpPr>
        <p:spPr>
          <a:xfrm flipV="1">
            <a:off x="5441950" y="2652395"/>
            <a:ext cx="815340" cy="3289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229100" y="885825"/>
            <a:ext cx="1020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原文档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173220" y="4985385"/>
            <a:ext cx="1268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生成文档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24935" y="3260725"/>
            <a:ext cx="1090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LDA</a:t>
            </a:r>
            <a:r>
              <a:rPr lang="zh-CN" altLang="en-US" b="1"/>
              <a:t>模型</a:t>
            </a:r>
            <a:endParaRPr lang="zh-CN" altLang="en-US"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" name="矩形 38"/>
          <p:cNvSpPr/>
          <p:nvPr/>
        </p:nvSpPr>
        <p:spPr>
          <a:xfrm>
            <a:off x="5332095" y="2976880"/>
            <a:ext cx="1100455" cy="12477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512560" y="630555"/>
            <a:ext cx="2292350" cy="3813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784975" y="2236470"/>
            <a:ext cx="1501140" cy="198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5628640" y="1302385"/>
            <a:ext cx="507365" cy="436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4543425" y="3456940"/>
            <a:ext cx="507365" cy="436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09920" y="1362710"/>
          <a:ext cx="344805" cy="3162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52400" imgH="139700" progId="Equation.KSEE3">
                  <p:embed/>
                </p:oleObj>
              </mc:Choice>
              <mc:Fallback>
                <p:oleObj name="" r:id="rId1" imgW="1524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09920" y="1362710"/>
                        <a:ext cx="344805" cy="3162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24705" y="3456940"/>
          <a:ext cx="344805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52400" imgH="203200" progId="Equation.KSEE3">
                  <p:embed/>
                </p:oleObj>
              </mc:Choice>
              <mc:Fallback>
                <p:oleObj name="" r:id="rId3" imgW="152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24705" y="3456940"/>
                        <a:ext cx="344805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138295" y="1310640"/>
            <a:ext cx="171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狄利克雷分布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053080" y="3456940"/>
            <a:ext cx="171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狄利克雷分布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114540" y="1302385"/>
            <a:ext cx="507365" cy="436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24395" y="1320165"/>
          <a:ext cx="287655" cy="401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5" imgW="127000" imgH="177165" progId="Equation.KSEE3">
                  <p:embed/>
                </p:oleObj>
              </mc:Choice>
              <mc:Fallback>
                <p:oleObj name="" r:id="rId5" imgW="127000" imgH="1771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24395" y="1320165"/>
                        <a:ext cx="287655" cy="401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椭圆 15"/>
          <p:cNvSpPr/>
          <p:nvPr/>
        </p:nvSpPr>
        <p:spPr>
          <a:xfrm>
            <a:off x="5633720" y="3479800"/>
            <a:ext cx="507365" cy="436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43575" y="3468053"/>
          <a:ext cx="28765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7" imgW="127000" imgH="203200" progId="Equation.KSEE3">
                  <p:embed/>
                </p:oleObj>
              </mc:Choice>
              <mc:Fallback>
                <p:oleObj name="" r:id="rId7" imgW="1270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43575" y="3468053"/>
                        <a:ext cx="28765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椭圆 19"/>
          <p:cNvSpPr/>
          <p:nvPr/>
        </p:nvSpPr>
        <p:spPr>
          <a:xfrm>
            <a:off x="7114540" y="2319020"/>
            <a:ext cx="507365" cy="436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24395" y="2393315"/>
          <a:ext cx="287655" cy="288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9" imgW="127000" imgH="127000" progId="Equation.KSEE3">
                  <p:embed/>
                </p:oleObj>
              </mc:Choice>
              <mc:Fallback>
                <p:oleObj name="" r:id="rId9" imgW="127000" imgH="127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24395" y="2393315"/>
                        <a:ext cx="287655" cy="288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箭头连接符 22"/>
          <p:cNvCxnSpPr>
            <a:stCxn id="4" idx="6"/>
            <a:endCxn id="10" idx="2"/>
          </p:cNvCxnSpPr>
          <p:nvPr/>
        </p:nvCxnSpPr>
        <p:spPr>
          <a:xfrm>
            <a:off x="6136005" y="1520825"/>
            <a:ext cx="97853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" idx="6"/>
            <a:endCxn id="16" idx="2"/>
          </p:cNvCxnSpPr>
          <p:nvPr/>
        </p:nvCxnSpPr>
        <p:spPr>
          <a:xfrm>
            <a:off x="5050790" y="3675380"/>
            <a:ext cx="582930" cy="228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0" idx="4"/>
            <a:endCxn id="20" idx="0"/>
          </p:cNvCxnSpPr>
          <p:nvPr/>
        </p:nvCxnSpPr>
        <p:spPr>
          <a:xfrm>
            <a:off x="7368540" y="1739265"/>
            <a:ext cx="0" cy="57975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7114540" y="3479800"/>
            <a:ext cx="507365" cy="436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95503" y="3539173"/>
          <a:ext cx="345440" cy="318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1" imgW="152400" imgH="139700" progId="Equation.KSEE3">
                  <p:embed/>
                </p:oleObj>
              </mc:Choice>
              <mc:Fallback>
                <p:oleObj name="" r:id="rId11" imgW="152400" imgH="139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95503" y="3539173"/>
                        <a:ext cx="345440" cy="318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直接箭头连接符 28"/>
          <p:cNvCxnSpPr>
            <a:stCxn id="20" idx="4"/>
            <a:endCxn id="26" idx="0"/>
          </p:cNvCxnSpPr>
          <p:nvPr/>
        </p:nvCxnSpPr>
        <p:spPr>
          <a:xfrm>
            <a:off x="7368540" y="2755900"/>
            <a:ext cx="0" cy="7239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6"/>
            <a:endCxn id="26" idx="2"/>
          </p:cNvCxnSpPr>
          <p:nvPr/>
        </p:nvCxnSpPr>
        <p:spPr>
          <a:xfrm>
            <a:off x="6141085" y="3698240"/>
            <a:ext cx="9734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927215" y="934085"/>
            <a:ext cx="1561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多项式分布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228590" y="3088640"/>
            <a:ext cx="1561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多项式分布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512050" y="3675380"/>
            <a:ext cx="699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词语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541260" y="2304415"/>
            <a:ext cx="699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主题</a:t>
            </a:r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272020" y="4072255"/>
            <a:ext cx="516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8214995" y="168846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</a:t>
            </a:r>
            <a:endParaRPr lang="en-US" altLang="zh-CN"/>
          </a:p>
        </p:txBody>
      </p:sp>
      <p:sp>
        <p:nvSpPr>
          <p:cNvPr id="40" name="文本框 39"/>
          <p:cNvSpPr txBox="1"/>
          <p:nvPr/>
        </p:nvSpPr>
        <p:spPr>
          <a:xfrm>
            <a:off x="5436235" y="3930015"/>
            <a:ext cx="182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</a:t>
            </a:r>
            <a:endParaRPr lang="en-US" altLang="zh-CN"/>
          </a:p>
        </p:txBody>
      </p:sp>
      <p:sp>
        <p:nvSpPr>
          <p:cNvPr id="41" name="圆角右箭头 40"/>
          <p:cNvSpPr/>
          <p:nvPr/>
        </p:nvSpPr>
        <p:spPr>
          <a:xfrm>
            <a:off x="3311525" y="2149475"/>
            <a:ext cx="1917065" cy="24384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809240" y="2469515"/>
            <a:ext cx="132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吉布斯采样</a:t>
            </a:r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左大括号 1"/>
          <p:cNvSpPr/>
          <p:nvPr/>
        </p:nvSpPr>
        <p:spPr>
          <a:xfrm>
            <a:off x="2301875" y="3412490"/>
            <a:ext cx="466725" cy="16967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834640" y="3412490"/>
            <a:ext cx="5537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启发式算法：遗传算法、蚁群算法、模拟退火算法</a:t>
            </a:r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768600" y="4869180"/>
            <a:ext cx="8387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数值优化算法：梯度下降、最小二乘、最大似然、</a:t>
            </a:r>
            <a:r>
              <a:rPr lang="en-US" altLang="zh-CN"/>
              <a:t>Fisher-Score</a:t>
            </a:r>
            <a:r>
              <a:rPr lang="zh-CN" altLang="en-US"/>
              <a:t>、</a:t>
            </a:r>
            <a:r>
              <a:rPr lang="en-US" altLang="zh-CN"/>
              <a:t>Newton-Raphen...</a:t>
            </a:r>
            <a:endParaRPr lang="en-US" altLang="zh-CN"/>
          </a:p>
        </p:txBody>
      </p:sp>
      <p:cxnSp>
        <p:nvCxnSpPr>
          <p:cNvPr id="5" name="曲线连接符 4"/>
          <p:cNvCxnSpPr/>
          <p:nvPr/>
        </p:nvCxnSpPr>
        <p:spPr>
          <a:xfrm flipV="1">
            <a:off x="3509010" y="2661285"/>
            <a:ext cx="852170" cy="751205"/>
          </a:xfrm>
          <a:prstGeom prst="curvedConnector3">
            <a:avLst>
              <a:gd name="adj1" fmla="val 50075"/>
            </a:avLst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62780" y="2581275"/>
            <a:ext cx="2738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基于</a:t>
            </a:r>
            <a:r>
              <a:rPr lang="zh-CN" altLang="en-US" b="1"/>
              <a:t>直观</a:t>
            </a:r>
            <a:r>
              <a:rPr lang="zh-CN" altLang="en-US"/>
              <a:t>或者</a:t>
            </a:r>
            <a:r>
              <a:rPr lang="zh-CN" altLang="en-US" b="1"/>
              <a:t>经验</a:t>
            </a:r>
            <a:r>
              <a:rPr lang="zh-CN" altLang="en-US"/>
              <a:t>的算法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437880" y="3412490"/>
            <a:ext cx="182562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决策树生成算法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626350" y="1750695"/>
            <a:ext cx="24034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NP</a:t>
            </a:r>
            <a:r>
              <a:rPr lang="zh-CN" altLang="en-US"/>
              <a:t>问题（</a:t>
            </a:r>
            <a:r>
              <a:rPr lang="en-US" altLang="zh-CN"/>
              <a:t>P=NP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多项式不确定性问题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706485" y="1679575"/>
            <a:ext cx="73025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？</a:t>
            </a:r>
            <a:endParaRPr lang="zh-CN" altLang="en-US" sz="1200"/>
          </a:p>
        </p:txBody>
      </p:sp>
      <p:sp>
        <p:nvSpPr>
          <p:cNvPr id="10" name="左大括号 9"/>
          <p:cNvSpPr/>
          <p:nvPr/>
        </p:nvSpPr>
        <p:spPr>
          <a:xfrm rot="16200000">
            <a:off x="5923280" y="2588895"/>
            <a:ext cx="233680" cy="261747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624195" y="4014470"/>
            <a:ext cx="1724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仿生</a:t>
            </a:r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12495" y="1952625"/>
            <a:ext cx="1044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ID3</a:t>
            </a:r>
            <a:r>
              <a:rPr lang="zh-CN" altLang="en-US"/>
              <a:t>算法：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51535" y="3244850"/>
            <a:ext cx="1186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C4.5</a:t>
            </a:r>
            <a:r>
              <a:rPr lang="zh-CN" altLang="en-US">
                <a:sym typeface="+mn-ea"/>
              </a:rPr>
              <a:t>算法：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038350" y="1952625"/>
            <a:ext cx="1217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信息增益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57070" y="3240405"/>
            <a:ext cx="1348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信息增益比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24605" y="1678305"/>
            <a:ext cx="454279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选择</a:t>
            </a:r>
            <a:r>
              <a:rPr lang="zh-CN" altLang="en-US" b="1"/>
              <a:t>取值较多的特征</a:t>
            </a:r>
            <a:r>
              <a:rPr lang="zh-CN" altLang="en-US"/>
              <a:t>的问题</a:t>
            </a:r>
            <a:r>
              <a:rPr lang="en-US" altLang="zh-CN"/>
              <a:t> 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eg.</a:t>
            </a:r>
            <a:r>
              <a:rPr lang="zh-CN" altLang="en-US" b="1"/>
              <a:t>贷款</a:t>
            </a:r>
            <a:r>
              <a:rPr lang="zh-CN" altLang="en-US"/>
              <a:t>的影响因素加进民族，</a:t>
            </a:r>
            <a:r>
              <a:rPr lang="zh-CN" altLang="en-US" b="1"/>
              <a:t>民族</a:t>
            </a:r>
            <a:r>
              <a:rPr lang="zh-CN" altLang="en-US"/>
              <a:t>分为</a:t>
            </a:r>
            <a:r>
              <a:rPr lang="en-US" altLang="zh-CN"/>
              <a:t>56</a:t>
            </a:r>
            <a:r>
              <a:rPr lang="zh-CN" altLang="en-US"/>
              <a:t>类，</a:t>
            </a:r>
            <a:r>
              <a:rPr lang="en-US" altLang="zh-CN"/>
              <a:t>ID3</a:t>
            </a:r>
            <a:r>
              <a:rPr lang="zh-CN" altLang="en-US"/>
              <a:t>算法更趋向于选择民族作为划分标准，但是其实影响并不大</a:t>
            </a:r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603250" y="2084070"/>
            <a:ext cx="248285" cy="13900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66090" y="441325"/>
            <a:ext cx="7929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 </a:t>
            </a:r>
            <a:r>
              <a:rPr lang="zh-CN" altLang="en-US"/>
              <a:t>输入：训练数据集</a:t>
            </a:r>
            <a:r>
              <a:rPr lang="en-US" altLang="zh-CN"/>
              <a:t>D</a:t>
            </a:r>
            <a:r>
              <a:rPr lang="zh-CN" altLang="en-US"/>
              <a:t>、特征集</a:t>
            </a:r>
            <a:r>
              <a:rPr lang="en-US" altLang="zh-CN"/>
              <a:t>A</a:t>
            </a:r>
            <a:r>
              <a:rPr lang="zh-CN" altLang="en-US"/>
              <a:t>、阈值</a:t>
            </a:r>
            <a:r>
              <a:rPr lang="en-US" altLang="zh-CN"/>
              <a:t>e</a:t>
            </a:r>
            <a:r>
              <a:rPr lang="zh-CN" altLang="en-US"/>
              <a:t>（控制生成树的复杂度，避免过拟合）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6090" y="927735"/>
            <a:ext cx="7272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 </a:t>
            </a:r>
            <a:r>
              <a:rPr lang="zh-CN" altLang="en-US"/>
              <a:t>输出：决策树</a:t>
            </a:r>
            <a:r>
              <a:rPr lang="en-US" altLang="zh-CN"/>
              <a:t>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19455" y="1637665"/>
            <a:ext cx="687641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1.if {label(D)}=1 , then </a:t>
            </a:r>
            <a:endParaRPr lang="en-US" altLang="zh-CN"/>
          </a:p>
          <a:p>
            <a:r>
              <a:rPr lang="en-US" altLang="zh-CN"/>
              <a:t>   stop return T={root} -leaf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2.elif A= </a:t>
            </a:r>
            <a:r>
              <a:rPr lang="zh-CN" altLang="en-US"/>
              <a:t>空（特征用完了）</a:t>
            </a:r>
            <a:r>
              <a:rPr lang="en-US" altLang="zh-CN"/>
              <a:t>, then </a:t>
            </a:r>
            <a:endParaRPr lang="en-US" altLang="zh-CN"/>
          </a:p>
          <a:p>
            <a:r>
              <a:rPr lang="en-US" altLang="zh-CN"/>
              <a:t>  stop return T , label </a:t>
            </a:r>
            <a:r>
              <a:rPr lang="zh-CN" altLang="en-US"/>
              <a:t>用投票法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3.elif </a:t>
            </a:r>
            <a:r>
              <a:rPr lang="zh-CN" altLang="en-US"/>
              <a:t>计算</a:t>
            </a:r>
            <a:r>
              <a:rPr lang="en-US" altLang="zh-CN"/>
              <a:t>g(A,D)</a:t>
            </a:r>
            <a:r>
              <a:rPr lang="zh-CN" altLang="en-US"/>
              <a:t>，令</a:t>
            </a:r>
            <a:r>
              <a:rPr lang="en-US" altLang="zh-CN"/>
              <a:t>Ag=max{g(A,D)} 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4.if g(Ag,D)&lt;e ,then</a:t>
            </a:r>
            <a:endParaRPr lang="en-US" altLang="zh-CN"/>
          </a:p>
          <a:p>
            <a:r>
              <a:rPr lang="en-US" altLang="zh-CN"/>
              <a:t>  stop return T</a:t>
            </a:r>
            <a:r>
              <a:rPr lang="zh-CN" altLang="en-US"/>
              <a:t>，</a:t>
            </a:r>
            <a:r>
              <a:rPr lang="en-US" altLang="zh-CN"/>
              <a:t>label</a:t>
            </a:r>
            <a:r>
              <a:rPr lang="zh-CN" altLang="en-US"/>
              <a:t>用投票法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5.elif </a:t>
            </a:r>
            <a:r>
              <a:rPr lang="zh-CN" altLang="en-US"/>
              <a:t>：</a:t>
            </a:r>
            <a:r>
              <a:rPr lang="en-US" altLang="zh-CN"/>
              <a:t>H(D)&gt;0, A</a:t>
            </a:r>
            <a:r>
              <a:rPr lang="zh-CN" altLang="en-US"/>
              <a:t>不为空</a:t>
            </a:r>
            <a:r>
              <a:rPr lang="en-US" altLang="zh-CN"/>
              <a:t>,g(A,D)&gt;e,</a:t>
            </a:r>
            <a:r>
              <a:rPr lang="zh-CN" altLang="en-US"/>
              <a:t>熵减</a:t>
            </a:r>
            <a:endParaRPr lang="zh-CN" altLang="en-US"/>
          </a:p>
          <a:p>
            <a:r>
              <a:rPr lang="en-US" altLang="zh-CN"/>
              <a:t>  </a:t>
            </a:r>
            <a:r>
              <a:rPr lang="zh-CN" altLang="en-US"/>
              <a:t>用</a:t>
            </a:r>
            <a:r>
              <a:rPr lang="en-US" altLang="zh-CN"/>
              <a:t>Ag</a:t>
            </a:r>
            <a:r>
              <a:rPr lang="zh-CN" altLang="en-US"/>
              <a:t>将</a:t>
            </a:r>
            <a:r>
              <a:rPr lang="en-US" altLang="zh-CN"/>
              <a:t>D</a:t>
            </a:r>
            <a:r>
              <a:rPr lang="zh-CN" altLang="en-US"/>
              <a:t>分成若干子集</a:t>
            </a:r>
            <a:r>
              <a:rPr lang="en-US" altLang="zh-CN"/>
              <a:t>(Di,A-{Ag}),</a:t>
            </a:r>
            <a:r>
              <a:rPr lang="zh-CN" altLang="en-US"/>
              <a:t>对每个</a:t>
            </a:r>
            <a:r>
              <a:rPr lang="en-US" altLang="zh-CN"/>
              <a:t>Di</a:t>
            </a:r>
            <a:r>
              <a:rPr lang="zh-CN" altLang="en-US"/>
              <a:t>，重复</a:t>
            </a:r>
            <a:r>
              <a:rPr lang="en-US" altLang="zh-CN"/>
              <a:t>1-4</a:t>
            </a:r>
            <a:endParaRPr lang="en-US" altLang="zh-CN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351020" y="1526540"/>
            <a:ext cx="1044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ID3</a:t>
            </a:r>
            <a:r>
              <a:rPr lang="zh-CN" altLang="en-US"/>
              <a:t>算法：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351020" y="2169160"/>
            <a:ext cx="1186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C4.5</a:t>
            </a:r>
            <a:r>
              <a:rPr lang="zh-CN" altLang="en-US">
                <a:sym typeface="+mn-ea"/>
              </a:rPr>
              <a:t>算法：</a:t>
            </a:r>
            <a:endParaRPr lang="en-US" altLang="zh-CN"/>
          </a:p>
        </p:txBody>
      </p:sp>
      <p:sp>
        <p:nvSpPr>
          <p:cNvPr id="7" name="左大括号 6"/>
          <p:cNvSpPr/>
          <p:nvPr/>
        </p:nvSpPr>
        <p:spPr>
          <a:xfrm>
            <a:off x="4041775" y="1657985"/>
            <a:ext cx="248285" cy="13900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4351020" y="2811780"/>
            <a:ext cx="1400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CART</a:t>
            </a:r>
            <a:r>
              <a:rPr lang="zh-CN" altLang="en-US"/>
              <a:t>算法：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966720" y="2168525"/>
            <a:ext cx="1075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决策树</a:t>
            </a:r>
            <a:endParaRPr lang="zh-CN" altLang="en-US"/>
          </a:p>
        </p:txBody>
      </p:sp>
      <p:sp>
        <p:nvSpPr>
          <p:cNvPr id="8" name="右大括号 7"/>
          <p:cNvSpPr/>
          <p:nvPr/>
        </p:nvSpPr>
        <p:spPr>
          <a:xfrm>
            <a:off x="5588000" y="1617980"/>
            <a:ext cx="264160" cy="82105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044565" y="1844675"/>
            <a:ext cx="1399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多叉树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125845" y="2811780"/>
            <a:ext cx="1460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二叉树</a:t>
            </a:r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5598160" y="2966720"/>
            <a:ext cx="527685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486785" y="3998595"/>
            <a:ext cx="60394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对</a:t>
            </a:r>
            <a:r>
              <a:rPr lang="zh-CN" altLang="en-US" b="1"/>
              <a:t>回归树</a:t>
            </a:r>
            <a:r>
              <a:rPr lang="zh-CN" altLang="en-US"/>
              <a:t>用</a:t>
            </a:r>
            <a:r>
              <a:rPr lang="zh-CN" altLang="en-US" b="1"/>
              <a:t>平方误差最小化准则</a:t>
            </a:r>
            <a:r>
              <a:rPr lang="zh-CN" altLang="en-US"/>
              <a:t>，进行特征选择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对</a:t>
            </a:r>
            <a:r>
              <a:rPr lang="zh-CN" altLang="en-US" b="1"/>
              <a:t>分类树</a:t>
            </a:r>
            <a:r>
              <a:rPr lang="zh-CN" altLang="en-US"/>
              <a:t>用</a:t>
            </a:r>
            <a:r>
              <a:rPr lang="zh-CN" altLang="en-US" b="1"/>
              <a:t>基尼指数最小化准则</a:t>
            </a:r>
            <a:r>
              <a:rPr lang="zh-CN" altLang="en-US"/>
              <a:t>，进行特征选择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377950" y="3721735"/>
            <a:ext cx="149669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CART </a:t>
            </a:r>
            <a:endParaRPr lang="en-US" altLang="zh-CN"/>
          </a:p>
          <a:p>
            <a:pPr algn="ctr"/>
            <a:r>
              <a:rPr lang="en-US" altLang="zh-CN"/>
              <a:t>(classification and regression tree)</a:t>
            </a:r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>
            <a:off x="2969895" y="4109085"/>
            <a:ext cx="422275" cy="70104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095" y="168275"/>
            <a:ext cx="9880600" cy="652208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10101580" y="5695315"/>
            <a:ext cx="1217295" cy="993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2073275" y="5791835"/>
            <a:ext cx="1217295" cy="99377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6161405" y="-222250"/>
            <a:ext cx="30480" cy="57207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645025" y="-222250"/>
            <a:ext cx="30480" cy="57207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002530" y="624205"/>
            <a:ext cx="91313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恰当拟合</a:t>
            </a:r>
            <a:endParaRPr lang="zh-CN" altLang="en-US" sz="32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158990" y="457200"/>
            <a:ext cx="16224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过拟合</a:t>
            </a:r>
            <a:endParaRPr lang="zh-CN" altLang="en-US" sz="32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73910" y="457200"/>
            <a:ext cx="19088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欠拟合</a:t>
            </a:r>
            <a:endParaRPr lang="zh-CN" altLang="en-US" sz="32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78750" y="4772660"/>
            <a:ext cx="173037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结构风险大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40000" y="1903730"/>
            <a:ext cx="1715135" cy="460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经验风险大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矩形 25"/>
          <p:cNvSpPr/>
          <p:nvPr/>
        </p:nvSpPr>
        <p:spPr>
          <a:xfrm>
            <a:off x="2086610" y="597535"/>
            <a:ext cx="1847215" cy="49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86610" y="1383030"/>
            <a:ext cx="2781935" cy="491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129473" y="1439545"/>
          <a:ext cx="2686685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71600" imgH="203200" progId="Equation.KSEE3">
                  <p:embed/>
                </p:oleObj>
              </mc:Choice>
              <mc:Fallback>
                <p:oleObj name="" r:id="rId1" imgW="13716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9473" y="1439545"/>
                        <a:ext cx="2686685" cy="3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53200" y="1561465"/>
          <a:ext cx="471170" cy="314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292100" imgH="203200" progId="Equation.KSEE3">
                  <p:embed/>
                </p:oleObj>
              </mc:Choice>
              <mc:Fallback>
                <p:oleObj name="" r:id="rId3" imgW="2921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53200" y="1561465"/>
                        <a:ext cx="471170" cy="314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316220" y="1522730"/>
          <a:ext cx="874395" cy="349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5" imgW="508000" imgH="203200" progId="Equation.KSEE3">
                  <p:embed/>
                </p:oleObj>
              </mc:Choice>
              <mc:Fallback>
                <p:oleObj name="" r:id="rId5" imgW="5080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16220" y="1522730"/>
                        <a:ext cx="874395" cy="349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94573" y="644525"/>
          <a:ext cx="1542415" cy="398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7" imgW="787400" imgH="203200" progId="Equation.KSEE3">
                  <p:embed/>
                </p:oleObj>
              </mc:Choice>
              <mc:Fallback>
                <p:oleObj name="" r:id="rId7" imgW="7874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94573" y="644525"/>
                        <a:ext cx="1542415" cy="398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32880" y="712470"/>
          <a:ext cx="490855" cy="295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316865" imgH="190500" progId="Equation.KSEE3">
                  <p:embed/>
                </p:oleObj>
              </mc:Choice>
              <mc:Fallback>
                <p:oleObj name="" r:id="rId9" imgW="316865" imgH="1905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532880" y="712470"/>
                        <a:ext cx="490855" cy="295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/>
          <p:nvPr/>
        </p:nvSpPr>
        <p:spPr>
          <a:xfrm>
            <a:off x="2086610" y="2167890"/>
            <a:ext cx="3796665" cy="82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86293" y="2168208"/>
          <a:ext cx="3658870" cy="82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1866900" imgH="419100" progId="Equation.KSEE3">
                  <p:embed/>
                </p:oleObj>
              </mc:Choice>
              <mc:Fallback>
                <p:oleObj name="" r:id="rId11" imgW="18669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86293" y="2168208"/>
                        <a:ext cx="3658870" cy="821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1215390" y="4885055"/>
            <a:ext cx="4467225" cy="1123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64920" y="4984751"/>
          <a:ext cx="4416425" cy="111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3" imgW="1663700" imgH="419100" progId="Equation.KSEE3">
                  <p:embed/>
                </p:oleObj>
              </mc:Choice>
              <mc:Fallback>
                <p:oleObj name="" r:id="rId13" imgW="16637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64920" y="4984751"/>
                        <a:ext cx="4416425" cy="1111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5355" y="3118485"/>
          <a:ext cx="1144905" cy="1440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15" imgW="685800" imgH="862965" progId="Equation.KSEE3">
                  <p:embed/>
                </p:oleObj>
              </mc:Choice>
              <mc:Fallback>
                <p:oleObj name="" r:id="rId15" imgW="685800" imgH="8629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475355" y="3118485"/>
                        <a:ext cx="1144905" cy="1440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0090" y="3118485"/>
          <a:ext cx="1059180" cy="1440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7" imgW="634365" imgH="862965" progId="Equation.KSEE3">
                  <p:embed/>
                </p:oleObj>
              </mc:Choice>
              <mc:Fallback>
                <p:oleObj name="" r:id="rId17" imgW="634365" imgH="8629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990090" y="3118485"/>
                        <a:ext cx="1059180" cy="1440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32880" y="2348230"/>
          <a:ext cx="491490" cy="506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9" imgW="165100" imgH="177165" progId="Equation.KSEE3">
                  <p:embed/>
                </p:oleObj>
              </mc:Choice>
              <mc:Fallback>
                <p:oleObj name="" r:id="rId19" imgW="165100" imgH="177165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532880" y="2348230"/>
                        <a:ext cx="491490" cy="506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左弧形箭头 26"/>
          <p:cNvSpPr/>
          <p:nvPr/>
        </p:nvSpPr>
        <p:spPr>
          <a:xfrm>
            <a:off x="1214755" y="853440"/>
            <a:ext cx="539115" cy="9163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左弧形箭头 27"/>
          <p:cNvSpPr/>
          <p:nvPr/>
        </p:nvSpPr>
        <p:spPr>
          <a:xfrm>
            <a:off x="1214755" y="1876425"/>
            <a:ext cx="539115" cy="91630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5071110" y="313690"/>
            <a:ext cx="90741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定义域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454775" y="313690"/>
            <a:ext cx="675005" cy="368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值域</a:t>
            </a:r>
            <a:endParaRPr lang="zh-CN" altLang="en-US"/>
          </a:p>
        </p:txBody>
      </p:sp>
      <p:sp>
        <p:nvSpPr>
          <p:cNvPr id="31" name="左弧形箭头 30"/>
          <p:cNvSpPr/>
          <p:nvPr/>
        </p:nvSpPr>
        <p:spPr>
          <a:xfrm>
            <a:off x="1282700" y="2971165"/>
            <a:ext cx="539115" cy="173545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648460" y="3659505"/>
            <a:ext cx="341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令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702310" y="988695"/>
            <a:ext cx="14058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因变量转化为</a:t>
            </a:r>
            <a:r>
              <a:rPr lang="zh-CN" altLang="en-US" b="1"/>
              <a:t>概率</a:t>
            </a:r>
            <a:endParaRPr lang="zh-CN" altLang="en-US" b="1"/>
          </a:p>
        </p:txBody>
      </p:sp>
      <p:sp>
        <p:nvSpPr>
          <p:cNvPr id="34" name="文本框 33"/>
          <p:cNvSpPr txBox="1"/>
          <p:nvPr/>
        </p:nvSpPr>
        <p:spPr>
          <a:xfrm>
            <a:off x="781050" y="1979930"/>
            <a:ext cx="1405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扩大值域</a:t>
            </a:r>
            <a:endParaRPr lang="zh-CN" altLang="en-US" b="1"/>
          </a:p>
        </p:txBody>
      </p:sp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62975" y="2089150"/>
          <a:ext cx="3201670" cy="70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21" imgW="1905000" imgH="419100" progId="Equation.KSEE3">
                  <p:embed/>
                </p:oleObj>
              </mc:Choice>
              <mc:Fallback>
                <p:oleObj name="" r:id="rId21" imgW="19050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562975" y="2089150"/>
                        <a:ext cx="3201670" cy="704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541385" y="2793365"/>
          <a:ext cx="3244850" cy="70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23" imgW="1930400" imgH="419100" progId="Equation.KSEE3">
                  <p:embed/>
                </p:oleObj>
              </mc:Choice>
              <mc:Fallback>
                <p:oleObj name="" r:id="rId23" imgW="19304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541385" y="2793365"/>
                        <a:ext cx="3244850" cy="704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32688" y="4723765"/>
          <a:ext cx="2837815" cy="70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25" imgW="1688465" imgH="419100" progId="Equation.KSEE3">
                  <p:embed/>
                </p:oleObj>
              </mc:Choice>
              <mc:Fallback>
                <p:oleObj name="" r:id="rId25" imgW="1688465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532688" y="4723765"/>
                        <a:ext cx="2837815" cy="704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11416" y="5427980"/>
          <a:ext cx="2881630" cy="70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27" imgW="1714500" imgH="419100" progId="Equation.KSEE3">
                  <p:embed/>
                </p:oleObj>
              </mc:Choice>
              <mc:Fallback>
                <p:oleObj name="" r:id="rId27" imgW="17145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511416" y="5427980"/>
                        <a:ext cx="2881630" cy="704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右箭头 44"/>
          <p:cNvSpPr/>
          <p:nvPr/>
        </p:nvSpPr>
        <p:spPr>
          <a:xfrm>
            <a:off x="5978525" y="5212715"/>
            <a:ext cx="1447165" cy="3232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下弧形箭头 45"/>
          <p:cNvSpPr/>
          <p:nvPr/>
        </p:nvSpPr>
        <p:spPr>
          <a:xfrm>
            <a:off x="5745480" y="2785745"/>
            <a:ext cx="2561590" cy="93472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36801" y="1174433"/>
          <a:ext cx="6322695" cy="821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" imgW="3225800" imgH="419100" progId="Equation.KSEE3">
                  <p:embed/>
                </p:oleObj>
              </mc:Choice>
              <mc:Fallback>
                <p:oleObj name="" r:id="rId1" imgW="32258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6801" y="1174433"/>
                        <a:ext cx="6322695" cy="821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38338" y="2472691"/>
          <a:ext cx="7119620" cy="87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632200" imgH="444500" progId="Equation.KSEE3">
                  <p:embed/>
                </p:oleObj>
              </mc:Choice>
              <mc:Fallback>
                <p:oleObj name="" r:id="rId3" imgW="36322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8338" y="2472691"/>
                        <a:ext cx="7119620" cy="87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下箭头 3"/>
          <p:cNvSpPr/>
          <p:nvPr/>
        </p:nvSpPr>
        <p:spPr>
          <a:xfrm>
            <a:off x="4925060" y="2077085"/>
            <a:ext cx="1145540" cy="314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196330" y="2050415"/>
            <a:ext cx="4309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en-US" altLang="zh-CN" i="1"/>
              <a:t>Xi1</a:t>
            </a:r>
            <a:r>
              <a:rPr lang="zh-CN" altLang="en-US"/>
              <a:t>上增加一个单位，其他保持不变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58890" y="2693035"/>
            <a:ext cx="1237615" cy="4768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7350" y="3947160"/>
          <a:ext cx="2380615" cy="149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1054100" imgH="762000" progId="Equation.KSEE3">
                  <p:embed/>
                </p:oleObj>
              </mc:Choice>
              <mc:Fallback>
                <p:oleObj name="" r:id="rId5" imgW="1054100" imgH="762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7350" y="3947160"/>
                        <a:ext cx="2380615" cy="1492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下箭头 9"/>
          <p:cNvSpPr/>
          <p:nvPr/>
        </p:nvSpPr>
        <p:spPr>
          <a:xfrm>
            <a:off x="4925060" y="3632835"/>
            <a:ext cx="1145540" cy="3143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292850" y="3494405"/>
            <a:ext cx="3913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/>
              <a:t>用增加一个单位的式子与原式做比值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29890" y="4143375"/>
            <a:ext cx="126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odds</a:t>
            </a:r>
            <a:r>
              <a:rPr lang="zh-CN" altLang="en-US"/>
              <a:t>几率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29890" y="4939665"/>
            <a:ext cx="1267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odds</a:t>
            </a:r>
            <a:r>
              <a:rPr lang="zh-CN" altLang="en-US"/>
              <a:t>几率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896735" y="4509135"/>
            <a:ext cx="1308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优比</a:t>
            </a:r>
            <a:r>
              <a:rPr lang="en-US" altLang="zh-CN"/>
              <a:t>(OR</a:t>
            </a:r>
            <a:r>
              <a:rPr lang="zh-CN" altLang="en-US"/>
              <a:t>值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17" name="直接箭头连接符 16"/>
          <p:cNvCxnSpPr/>
          <p:nvPr/>
        </p:nvCxnSpPr>
        <p:spPr>
          <a:xfrm flipH="1" flipV="1">
            <a:off x="3965575" y="4376420"/>
            <a:ext cx="263525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3995420" y="5055870"/>
            <a:ext cx="314960" cy="914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7" idx="3"/>
            <a:endCxn id="16" idx="1"/>
          </p:cNvCxnSpPr>
          <p:nvPr/>
        </p:nvCxnSpPr>
        <p:spPr>
          <a:xfrm flipV="1">
            <a:off x="6577965" y="4693285"/>
            <a:ext cx="31877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049135" y="4877435"/>
            <a:ext cx="1268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Odds Ratio </a:t>
            </a:r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576070" y="1146175"/>
          <a:ext cx="4242435" cy="2644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4145"/>
                <a:gridCol w="1414145"/>
                <a:gridCol w="1414145"/>
              </a:tblGrid>
              <a:tr h="6445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得病概率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不得病概率</a:t>
                      </a:r>
                      <a:endParaRPr lang="zh-CN" altLang="en-US"/>
                    </a:p>
                  </a:txBody>
                  <a:tcPr/>
                </a:tc>
              </a:tr>
              <a:tr h="10001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20</a:t>
                      </a:r>
                      <a:r>
                        <a:rPr lang="zh-CN" altLang="en-US"/>
                        <a:t>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0.0316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0.9684</a:t>
                      </a:r>
                      <a:endParaRPr lang="en-US" altLang="zh-CN"/>
                    </a:p>
                  </a:txBody>
                  <a:tcPr/>
                </a:tc>
              </a:tr>
              <a:tr h="100012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21</a:t>
                      </a:r>
                      <a:r>
                        <a:rPr lang="zh-CN" altLang="en-US"/>
                        <a:t>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0.0472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0.9528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48070" y="1924050"/>
          <a:ext cx="1898015" cy="62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1193800" imgH="393700" progId="Equation.KSEE3">
                  <p:embed/>
                </p:oleObj>
              </mc:Choice>
              <mc:Fallback>
                <p:oleObj name="" r:id="rId2" imgW="11938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48070" y="1924050"/>
                        <a:ext cx="1898015" cy="626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147753" y="2954655"/>
          <a:ext cx="1878330" cy="626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1181100" imgH="393700" progId="Equation.KSEE3">
                  <p:embed/>
                </p:oleObj>
              </mc:Choice>
              <mc:Fallback>
                <p:oleObj name="" r:id="rId4" imgW="11811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47753" y="2954655"/>
                        <a:ext cx="1878330" cy="626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47381" y="2287905"/>
          <a:ext cx="371919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6" imgW="2336800" imgH="419100" progId="Equation.KSEE3">
                  <p:embed/>
                </p:oleObj>
              </mc:Choice>
              <mc:Fallback>
                <p:oleObj name="" r:id="rId6" imgW="23368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47381" y="2287905"/>
                        <a:ext cx="3719195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104900" y="450850"/>
            <a:ext cx="8318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e.g.</a:t>
            </a:r>
            <a:endParaRPr lang="en-US" altLang="zh-CN" sz="2800"/>
          </a:p>
        </p:txBody>
      </p:sp>
      <p:sp>
        <p:nvSpPr>
          <p:cNvPr id="9" name="文本框 8"/>
          <p:cNvSpPr txBox="1"/>
          <p:nvPr/>
        </p:nvSpPr>
        <p:spPr>
          <a:xfrm>
            <a:off x="4493260" y="4208780"/>
            <a:ext cx="70192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表明在其他预测变量都相同的情况下，年龄每改变1个单位，患病比值比的对数就会增加0.417，即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优比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改变为改变前的exp(0.417) = 1.518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倍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箭头连接符 2"/>
          <p:cNvCxnSpPr/>
          <p:nvPr/>
        </p:nvCxnSpPr>
        <p:spPr>
          <a:xfrm flipV="1">
            <a:off x="1023620" y="1151255"/>
            <a:ext cx="0" cy="23736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1023620" y="3524885"/>
            <a:ext cx="2484755" cy="20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>
            <a:off x="1429385" y="2936875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2165350" y="3063875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1861185" y="2840990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1516380" y="2232660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2144395" y="1998345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772410" y="2232660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endCxn id="16" idx="3"/>
          </p:cNvCxnSpPr>
          <p:nvPr/>
        </p:nvCxnSpPr>
        <p:spPr>
          <a:xfrm>
            <a:off x="313690" y="2165350"/>
            <a:ext cx="4168775" cy="15436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630295" y="3524885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779780" y="782955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X2</a:t>
            </a:r>
            <a:endParaRPr lang="en-US" altLang="zh-CN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161290" y="2368550"/>
            <a:ext cx="4047490" cy="659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482465" y="3524885"/>
            <a:ext cx="568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L1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4208780" y="2108200"/>
            <a:ext cx="568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L2</a:t>
            </a:r>
            <a:endParaRPr lang="en-US" altLang="zh-CN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86180" y="850265"/>
            <a:ext cx="8067675" cy="21240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631950" y="2974340"/>
            <a:ext cx="224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凸集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70425" y="2974340"/>
            <a:ext cx="224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非凸集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708900" y="2974340"/>
            <a:ext cx="224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非凸集</a:t>
            </a:r>
            <a:endParaRPr lang="zh-CN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500" y="568960"/>
            <a:ext cx="9029700" cy="2971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433955" y="3474085"/>
            <a:ext cx="2657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线性回归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969000" y="3474085"/>
            <a:ext cx="2657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支持向量回归（</a:t>
            </a:r>
            <a:r>
              <a:rPr lang="en-US" altLang="zh-CN"/>
              <a:t>SVR</a:t>
            </a:r>
            <a:r>
              <a:rPr lang="zh-CN" altLang="en-US"/>
              <a:t>）</a:t>
            </a:r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图片 8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8710" y="754380"/>
            <a:ext cx="6449060" cy="3238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2749550" y="4001135"/>
            <a:ext cx="59416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用核技巧映射到高维特征空间，从而可执行线性分离</a:t>
            </a:r>
            <a:endParaRPr lang="zh-CN" alt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050790" y="1536065"/>
            <a:ext cx="551751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1.</a:t>
            </a:r>
            <a:r>
              <a:rPr lang="zh-CN" altLang="en-US" b="1"/>
              <a:t>线性可分支持向量机</a:t>
            </a:r>
            <a:r>
              <a:rPr lang="zh-CN" altLang="en-US"/>
              <a:t>：硬间隔最大化；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2.</a:t>
            </a:r>
            <a:r>
              <a:rPr lang="zh-CN" altLang="en-US" b="1"/>
              <a:t>线性支持向量机</a:t>
            </a:r>
            <a:r>
              <a:rPr lang="zh-CN" altLang="en-US"/>
              <a:t>：训练数据近似线性可分时，通过软间隔最大化，引入了松弛变量，使得分类器具有一定的容错性，容许有一些误分类的点；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3</a:t>
            </a:r>
            <a:r>
              <a:rPr lang="zh-CN" altLang="en-US" b="1"/>
              <a:t>.非线性支持向量机</a:t>
            </a:r>
            <a:r>
              <a:rPr lang="zh-CN" altLang="en-US"/>
              <a:t>：当训练数据线性不可分时，通过使用核技巧（映射到高维空间）及软间隔最大化。</a:t>
            </a:r>
            <a:endParaRPr lang="zh-CN" altLang="en-US"/>
          </a:p>
        </p:txBody>
      </p:sp>
      <p:sp>
        <p:nvSpPr>
          <p:cNvPr id="3" name="左大括号 2"/>
          <p:cNvSpPr/>
          <p:nvPr/>
        </p:nvSpPr>
        <p:spPr>
          <a:xfrm>
            <a:off x="4528185" y="1536065"/>
            <a:ext cx="349250" cy="23628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803525" y="2395220"/>
            <a:ext cx="17246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支持向量机</a:t>
            </a:r>
            <a:endParaRPr lang="zh-CN" altLang="en-US" b="1"/>
          </a:p>
          <a:p>
            <a:pPr algn="ctr"/>
            <a:r>
              <a:rPr lang="zh-CN" altLang="en-US" b="1"/>
              <a:t>（二分类器）</a:t>
            </a:r>
            <a:endParaRPr lang="zh-CN" altLang="en-US" b="1"/>
          </a:p>
        </p:txBody>
      </p:sp>
      <p:sp>
        <p:nvSpPr>
          <p:cNvPr id="5" name="文本框 4"/>
          <p:cNvSpPr txBox="1"/>
          <p:nvPr/>
        </p:nvSpPr>
        <p:spPr>
          <a:xfrm>
            <a:off x="1283335" y="1464945"/>
            <a:ext cx="2798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Cortes </a:t>
            </a:r>
            <a:r>
              <a:rPr lang="zh-CN" altLang="en-US"/>
              <a:t>和</a:t>
            </a:r>
            <a:r>
              <a:rPr lang="en-US" altLang="zh-CN"/>
              <a:t> Vapnik 1995</a:t>
            </a:r>
            <a:r>
              <a:rPr lang="zh-CN" altLang="en-US"/>
              <a:t>提出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510665" y="3731260"/>
            <a:ext cx="26631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在神经网络（</a:t>
            </a:r>
            <a:r>
              <a:rPr lang="en-US" altLang="zh-CN"/>
              <a:t>DL</a:t>
            </a:r>
            <a:r>
              <a:rPr lang="zh-CN" altLang="en-US"/>
              <a:t>）崛起之前是机器学习绝对的王者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276475" y="850265"/>
            <a:ext cx="2008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VC</a:t>
            </a:r>
            <a:r>
              <a:rPr lang="zh-CN" altLang="en-US"/>
              <a:t>维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752725" y="5005705"/>
            <a:ext cx="2129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思维、理论、效果</a:t>
            </a:r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2662555" y="1729105"/>
            <a:ext cx="866775" cy="699770"/>
          </a:xfrm>
          <a:custGeom>
            <a:avLst/>
            <a:gdLst>
              <a:gd name="connisteX0" fmla="*/ 85948 w 866998"/>
              <a:gd name="connsiteY0" fmla="*/ 0 h 699770"/>
              <a:gd name="connisteX1" fmla="*/ 45308 w 866998"/>
              <a:gd name="connsiteY1" fmla="*/ 71120 h 699770"/>
              <a:gd name="connisteX2" fmla="*/ 24988 w 866998"/>
              <a:gd name="connsiteY2" fmla="*/ 142240 h 699770"/>
              <a:gd name="connisteX3" fmla="*/ 4668 w 866998"/>
              <a:gd name="connsiteY3" fmla="*/ 213360 h 699770"/>
              <a:gd name="connisteX4" fmla="*/ 4668 w 866998"/>
              <a:gd name="connsiteY4" fmla="*/ 283845 h 699770"/>
              <a:gd name="connisteX5" fmla="*/ 45308 w 866998"/>
              <a:gd name="connsiteY5" fmla="*/ 354965 h 699770"/>
              <a:gd name="connisteX6" fmla="*/ 116428 w 866998"/>
              <a:gd name="connsiteY6" fmla="*/ 405765 h 699770"/>
              <a:gd name="connisteX7" fmla="*/ 186913 w 866998"/>
              <a:gd name="connsiteY7" fmla="*/ 456565 h 699770"/>
              <a:gd name="connisteX8" fmla="*/ 258033 w 866998"/>
              <a:gd name="connsiteY8" fmla="*/ 487045 h 699770"/>
              <a:gd name="connisteX9" fmla="*/ 329153 w 866998"/>
              <a:gd name="connsiteY9" fmla="*/ 517525 h 699770"/>
              <a:gd name="connisteX10" fmla="*/ 400273 w 866998"/>
              <a:gd name="connsiteY10" fmla="*/ 527685 h 699770"/>
              <a:gd name="connisteX11" fmla="*/ 471393 w 866998"/>
              <a:gd name="connsiteY11" fmla="*/ 537845 h 699770"/>
              <a:gd name="connisteX12" fmla="*/ 542513 w 866998"/>
              <a:gd name="connsiteY12" fmla="*/ 537845 h 699770"/>
              <a:gd name="connisteX13" fmla="*/ 612998 w 866998"/>
              <a:gd name="connsiteY13" fmla="*/ 548005 h 699770"/>
              <a:gd name="connisteX14" fmla="*/ 684118 w 866998"/>
              <a:gd name="connsiteY14" fmla="*/ 568325 h 699770"/>
              <a:gd name="connisteX15" fmla="*/ 755238 w 866998"/>
              <a:gd name="connsiteY15" fmla="*/ 588645 h 699770"/>
              <a:gd name="connisteX16" fmla="*/ 826358 w 866998"/>
              <a:gd name="connsiteY16" fmla="*/ 629285 h 699770"/>
              <a:gd name="connisteX17" fmla="*/ 866998 w 866998"/>
              <a:gd name="connsiteY17" fmla="*/ 699770 h 6997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866999" h="699770">
                <a:moveTo>
                  <a:pt x="85949" y="0"/>
                </a:moveTo>
                <a:cubicBezTo>
                  <a:pt x="78329" y="12700"/>
                  <a:pt x="57374" y="42545"/>
                  <a:pt x="45309" y="71120"/>
                </a:cubicBezTo>
                <a:cubicBezTo>
                  <a:pt x="33244" y="99695"/>
                  <a:pt x="33244" y="113665"/>
                  <a:pt x="24989" y="142240"/>
                </a:cubicBezTo>
                <a:cubicBezTo>
                  <a:pt x="16734" y="170815"/>
                  <a:pt x="8479" y="184785"/>
                  <a:pt x="4669" y="213360"/>
                </a:cubicBezTo>
                <a:cubicBezTo>
                  <a:pt x="859" y="241935"/>
                  <a:pt x="-3586" y="255270"/>
                  <a:pt x="4669" y="283845"/>
                </a:cubicBezTo>
                <a:cubicBezTo>
                  <a:pt x="12924" y="312420"/>
                  <a:pt x="23084" y="330835"/>
                  <a:pt x="45309" y="354965"/>
                </a:cubicBezTo>
                <a:cubicBezTo>
                  <a:pt x="67534" y="379095"/>
                  <a:pt x="87854" y="385445"/>
                  <a:pt x="116429" y="405765"/>
                </a:cubicBezTo>
                <a:cubicBezTo>
                  <a:pt x="145004" y="426085"/>
                  <a:pt x="158339" y="440055"/>
                  <a:pt x="186914" y="456565"/>
                </a:cubicBezTo>
                <a:cubicBezTo>
                  <a:pt x="215489" y="473075"/>
                  <a:pt x="229459" y="474980"/>
                  <a:pt x="258034" y="487045"/>
                </a:cubicBezTo>
                <a:cubicBezTo>
                  <a:pt x="286609" y="499110"/>
                  <a:pt x="300579" y="509270"/>
                  <a:pt x="329154" y="517525"/>
                </a:cubicBezTo>
                <a:cubicBezTo>
                  <a:pt x="357729" y="525780"/>
                  <a:pt x="371699" y="523875"/>
                  <a:pt x="400274" y="527685"/>
                </a:cubicBezTo>
                <a:cubicBezTo>
                  <a:pt x="428849" y="531495"/>
                  <a:pt x="442819" y="535940"/>
                  <a:pt x="471394" y="537845"/>
                </a:cubicBezTo>
                <a:cubicBezTo>
                  <a:pt x="499969" y="539750"/>
                  <a:pt x="513939" y="535940"/>
                  <a:pt x="542514" y="537845"/>
                </a:cubicBezTo>
                <a:cubicBezTo>
                  <a:pt x="571089" y="539750"/>
                  <a:pt x="584424" y="541655"/>
                  <a:pt x="612999" y="548005"/>
                </a:cubicBezTo>
                <a:cubicBezTo>
                  <a:pt x="641574" y="554355"/>
                  <a:pt x="655544" y="560070"/>
                  <a:pt x="684119" y="568325"/>
                </a:cubicBezTo>
                <a:cubicBezTo>
                  <a:pt x="712694" y="576580"/>
                  <a:pt x="726664" y="576580"/>
                  <a:pt x="755239" y="588645"/>
                </a:cubicBezTo>
                <a:cubicBezTo>
                  <a:pt x="783814" y="600710"/>
                  <a:pt x="804134" y="607060"/>
                  <a:pt x="826359" y="629285"/>
                </a:cubicBezTo>
                <a:cubicBezTo>
                  <a:pt x="848584" y="651510"/>
                  <a:pt x="860014" y="686435"/>
                  <a:pt x="866999" y="69977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2149475" y="1161415"/>
            <a:ext cx="537845" cy="233045"/>
          </a:xfrm>
          <a:custGeom>
            <a:avLst/>
            <a:gdLst>
              <a:gd name="connisteX0" fmla="*/ 537845 w 537845"/>
              <a:gd name="connsiteY0" fmla="*/ 0 h 233045"/>
              <a:gd name="connisteX1" fmla="*/ 466725 w 537845"/>
              <a:gd name="connsiteY1" fmla="*/ 20320 h 233045"/>
              <a:gd name="connisteX2" fmla="*/ 395605 w 537845"/>
              <a:gd name="connsiteY2" fmla="*/ 60960 h 233045"/>
              <a:gd name="connisteX3" fmla="*/ 324485 w 537845"/>
              <a:gd name="connsiteY3" fmla="*/ 90805 h 233045"/>
              <a:gd name="connisteX4" fmla="*/ 254000 w 537845"/>
              <a:gd name="connsiteY4" fmla="*/ 111125 h 233045"/>
              <a:gd name="connisteX5" fmla="*/ 182880 w 537845"/>
              <a:gd name="connsiteY5" fmla="*/ 131445 h 233045"/>
              <a:gd name="connisteX6" fmla="*/ 111760 w 537845"/>
              <a:gd name="connsiteY6" fmla="*/ 141605 h 233045"/>
              <a:gd name="connisteX7" fmla="*/ 40640 w 537845"/>
              <a:gd name="connsiteY7" fmla="*/ 161925 h 233045"/>
              <a:gd name="connisteX8" fmla="*/ 0 w 537845"/>
              <a:gd name="connsiteY8" fmla="*/ 233045 h 23304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</a:cxnLst>
            <a:rect l="l" t="t" r="r" b="b"/>
            <a:pathLst>
              <a:path w="537845" h="233045">
                <a:moveTo>
                  <a:pt x="537845" y="0"/>
                </a:moveTo>
                <a:cubicBezTo>
                  <a:pt x="525145" y="3175"/>
                  <a:pt x="495300" y="8255"/>
                  <a:pt x="466725" y="20320"/>
                </a:cubicBezTo>
                <a:cubicBezTo>
                  <a:pt x="438150" y="32385"/>
                  <a:pt x="424180" y="46990"/>
                  <a:pt x="395605" y="60960"/>
                </a:cubicBezTo>
                <a:cubicBezTo>
                  <a:pt x="367030" y="74930"/>
                  <a:pt x="353060" y="80645"/>
                  <a:pt x="324485" y="90805"/>
                </a:cubicBezTo>
                <a:cubicBezTo>
                  <a:pt x="295910" y="100965"/>
                  <a:pt x="282575" y="102870"/>
                  <a:pt x="254000" y="111125"/>
                </a:cubicBezTo>
                <a:cubicBezTo>
                  <a:pt x="225425" y="119380"/>
                  <a:pt x="211455" y="125095"/>
                  <a:pt x="182880" y="131445"/>
                </a:cubicBezTo>
                <a:cubicBezTo>
                  <a:pt x="154305" y="137795"/>
                  <a:pt x="140335" y="135255"/>
                  <a:pt x="111760" y="141605"/>
                </a:cubicBezTo>
                <a:cubicBezTo>
                  <a:pt x="83185" y="147955"/>
                  <a:pt x="62865" y="143510"/>
                  <a:pt x="40640" y="161925"/>
                </a:cubicBezTo>
                <a:cubicBezTo>
                  <a:pt x="18415" y="180340"/>
                  <a:pt x="6985" y="219075"/>
                  <a:pt x="0" y="23304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103245" y="4528820"/>
            <a:ext cx="274955" cy="517525"/>
          </a:xfrm>
          <a:custGeom>
            <a:avLst/>
            <a:gdLst>
              <a:gd name="connisteX0" fmla="*/ 131445 w 274650"/>
              <a:gd name="connsiteY0" fmla="*/ 517525 h 517525"/>
              <a:gd name="connisteX1" fmla="*/ 131445 w 274650"/>
              <a:gd name="connsiteY1" fmla="*/ 446405 h 517525"/>
              <a:gd name="connisteX2" fmla="*/ 151765 w 274650"/>
              <a:gd name="connsiteY2" fmla="*/ 375285 h 517525"/>
              <a:gd name="connisteX3" fmla="*/ 222885 w 274650"/>
              <a:gd name="connsiteY3" fmla="*/ 324485 h 517525"/>
              <a:gd name="connisteX4" fmla="*/ 243205 w 274650"/>
              <a:gd name="connsiteY4" fmla="*/ 253365 h 517525"/>
              <a:gd name="connisteX5" fmla="*/ 273685 w 274650"/>
              <a:gd name="connsiteY5" fmla="*/ 182245 h 517525"/>
              <a:gd name="connisteX6" fmla="*/ 212725 w 274650"/>
              <a:gd name="connsiteY6" fmla="*/ 111760 h 517525"/>
              <a:gd name="connisteX7" fmla="*/ 141605 w 274650"/>
              <a:gd name="connsiteY7" fmla="*/ 71120 h 517525"/>
              <a:gd name="connisteX8" fmla="*/ 71120 w 274650"/>
              <a:gd name="connsiteY8" fmla="*/ 30480 h 517525"/>
              <a:gd name="connisteX9" fmla="*/ 0 w 274650"/>
              <a:gd name="connsiteY9" fmla="*/ 0 h 5175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274650" h="517525">
                <a:moveTo>
                  <a:pt x="131445" y="517525"/>
                </a:moveTo>
                <a:cubicBezTo>
                  <a:pt x="130810" y="504825"/>
                  <a:pt x="127635" y="474980"/>
                  <a:pt x="131445" y="446405"/>
                </a:cubicBezTo>
                <a:cubicBezTo>
                  <a:pt x="135255" y="417830"/>
                  <a:pt x="133350" y="399415"/>
                  <a:pt x="151765" y="375285"/>
                </a:cubicBezTo>
                <a:cubicBezTo>
                  <a:pt x="170180" y="351155"/>
                  <a:pt x="204470" y="348615"/>
                  <a:pt x="222885" y="324485"/>
                </a:cubicBezTo>
                <a:cubicBezTo>
                  <a:pt x="241300" y="300355"/>
                  <a:pt x="233045" y="281940"/>
                  <a:pt x="243205" y="253365"/>
                </a:cubicBezTo>
                <a:cubicBezTo>
                  <a:pt x="253365" y="224790"/>
                  <a:pt x="280035" y="210820"/>
                  <a:pt x="273685" y="182245"/>
                </a:cubicBezTo>
                <a:cubicBezTo>
                  <a:pt x="267335" y="153670"/>
                  <a:pt x="239395" y="133985"/>
                  <a:pt x="212725" y="111760"/>
                </a:cubicBezTo>
                <a:cubicBezTo>
                  <a:pt x="186055" y="89535"/>
                  <a:pt x="170180" y="87630"/>
                  <a:pt x="141605" y="71120"/>
                </a:cubicBezTo>
                <a:cubicBezTo>
                  <a:pt x="113030" y="54610"/>
                  <a:pt x="99695" y="44450"/>
                  <a:pt x="71120" y="30480"/>
                </a:cubicBezTo>
                <a:cubicBezTo>
                  <a:pt x="42545" y="16510"/>
                  <a:pt x="12700" y="5080"/>
                  <a:pt x="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356610" y="4711065"/>
            <a:ext cx="334645" cy="264160"/>
          </a:xfrm>
          <a:custGeom>
            <a:avLst/>
            <a:gdLst>
              <a:gd name="connisteX0" fmla="*/ 0 w 334645"/>
              <a:gd name="connsiteY0" fmla="*/ 0 h 264160"/>
              <a:gd name="connisteX1" fmla="*/ 71120 w 334645"/>
              <a:gd name="connsiteY1" fmla="*/ 30480 h 264160"/>
              <a:gd name="connisteX2" fmla="*/ 142240 w 334645"/>
              <a:gd name="connsiteY2" fmla="*/ 101600 h 264160"/>
              <a:gd name="connisteX3" fmla="*/ 213360 w 334645"/>
              <a:gd name="connsiteY3" fmla="*/ 152400 h 264160"/>
              <a:gd name="connisteX4" fmla="*/ 263525 w 334645"/>
              <a:gd name="connsiteY4" fmla="*/ 223520 h 264160"/>
              <a:gd name="connisteX5" fmla="*/ 334645 w 334645"/>
              <a:gd name="connsiteY5" fmla="*/ 264160 h 2641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334645" h="264160">
                <a:moveTo>
                  <a:pt x="0" y="0"/>
                </a:moveTo>
                <a:cubicBezTo>
                  <a:pt x="12700" y="4445"/>
                  <a:pt x="42545" y="10160"/>
                  <a:pt x="71120" y="30480"/>
                </a:cubicBezTo>
                <a:cubicBezTo>
                  <a:pt x="99695" y="50800"/>
                  <a:pt x="113665" y="77470"/>
                  <a:pt x="142240" y="101600"/>
                </a:cubicBezTo>
                <a:cubicBezTo>
                  <a:pt x="170815" y="125730"/>
                  <a:pt x="189230" y="128270"/>
                  <a:pt x="213360" y="152400"/>
                </a:cubicBezTo>
                <a:cubicBezTo>
                  <a:pt x="237490" y="176530"/>
                  <a:pt x="239395" y="201295"/>
                  <a:pt x="263525" y="223520"/>
                </a:cubicBezTo>
                <a:cubicBezTo>
                  <a:pt x="287655" y="245745"/>
                  <a:pt x="321310" y="257175"/>
                  <a:pt x="334645" y="26416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3366770" y="4711065"/>
            <a:ext cx="1109345" cy="325120"/>
          </a:xfrm>
          <a:custGeom>
            <a:avLst/>
            <a:gdLst>
              <a:gd name="connisteX0" fmla="*/ 0 w 1109465"/>
              <a:gd name="connsiteY0" fmla="*/ 0 h 325120"/>
              <a:gd name="connisteX1" fmla="*/ 71120 w 1109465"/>
              <a:gd name="connsiteY1" fmla="*/ 20320 h 325120"/>
              <a:gd name="connisteX2" fmla="*/ 142240 w 1109465"/>
              <a:gd name="connsiteY2" fmla="*/ 50800 h 325120"/>
              <a:gd name="connisteX3" fmla="*/ 222885 w 1109465"/>
              <a:gd name="connsiteY3" fmla="*/ 71120 h 325120"/>
              <a:gd name="connisteX4" fmla="*/ 294005 w 1109465"/>
              <a:gd name="connsiteY4" fmla="*/ 81280 h 325120"/>
              <a:gd name="connisteX5" fmla="*/ 365125 w 1109465"/>
              <a:gd name="connsiteY5" fmla="*/ 81280 h 325120"/>
              <a:gd name="connisteX6" fmla="*/ 436245 w 1109465"/>
              <a:gd name="connsiteY6" fmla="*/ 81280 h 325120"/>
              <a:gd name="connisteX7" fmla="*/ 507365 w 1109465"/>
              <a:gd name="connsiteY7" fmla="*/ 81280 h 325120"/>
              <a:gd name="connisteX8" fmla="*/ 578485 w 1109465"/>
              <a:gd name="connsiteY8" fmla="*/ 81280 h 325120"/>
              <a:gd name="connisteX9" fmla="*/ 648970 w 1109465"/>
              <a:gd name="connsiteY9" fmla="*/ 81280 h 325120"/>
              <a:gd name="connisteX10" fmla="*/ 720090 w 1109465"/>
              <a:gd name="connsiteY10" fmla="*/ 71120 h 325120"/>
              <a:gd name="connisteX11" fmla="*/ 801370 w 1109465"/>
              <a:gd name="connsiteY11" fmla="*/ 71120 h 325120"/>
              <a:gd name="connisteX12" fmla="*/ 882650 w 1109465"/>
              <a:gd name="connsiteY12" fmla="*/ 81280 h 325120"/>
              <a:gd name="connisteX13" fmla="*/ 953770 w 1109465"/>
              <a:gd name="connsiteY13" fmla="*/ 101600 h 325120"/>
              <a:gd name="connisteX14" fmla="*/ 1024255 w 1109465"/>
              <a:gd name="connsiteY14" fmla="*/ 121920 h 325120"/>
              <a:gd name="connisteX15" fmla="*/ 1095375 w 1109465"/>
              <a:gd name="connsiteY15" fmla="*/ 182880 h 325120"/>
              <a:gd name="connisteX16" fmla="*/ 1105535 w 1109465"/>
              <a:gd name="connsiteY16" fmla="*/ 254000 h 325120"/>
              <a:gd name="connisteX17" fmla="*/ 1064895 w 1109465"/>
              <a:gd name="connsiteY17" fmla="*/ 325120 h 3251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</a:cxnLst>
            <a:rect l="l" t="t" r="r" b="b"/>
            <a:pathLst>
              <a:path w="1109466" h="325120">
                <a:moveTo>
                  <a:pt x="0" y="0"/>
                </a:moveTo>
                <a:cubicBezTo>
                  <a:pt x="12700" y="3175"/>
                  <a:pt x="42545" y="10160"/>
                  <a:pt x="71120" y="20320"/>
                </a:cubicBezTo>
                <a:cubicBezTo>
                  <a:pt x="99695" y="30480"/>
                  <a:pt x="111760" y="40640"/>
                  <a:pt x="142240" y="50800"/>
                </a:cubicBezTo>
                <a:cubicBezTo>
                  <a:pt x="172720" y="60960"/>
                  <a:pt x="192405" y="64770"/>
                  <a:pt x="222885" y="71120"/>
                </a:cubicBezTo>
                <a:cubicBezTo>
                  <a:pt x="253365" y="77470"/>
                  <a:pt x="265430" y="79375"/>
                  <a:pt x="294005" y="81280"/>
                </a:cubicBezTo>
                <a:cubicBezTo>
                  <a:pt x="322580" y="83185"/>
                  <a:pt x="336550" y="81280"/>
                  <a:pt x="365125" y="81280"/>
                </a:cubicBezTo>
                <a:cubicBezTo>
                  <a:pt x="393700" y="81280"/>
                  <a:pt x="407670" y="81280"/>
                  <a:pt x="436245" y="81280"/>
                </a:cubicBezTo>
                <a:cubicBezTo>
                  <a:pt x="464820" y="81280"/>
                  <a:pt x="478790" y="81280"/>
                  <a:pt x="507365" y="81280"/>
                </a:cubicBezTo>
                <a:cubicBezTo>
                  <a:pt x="535940" y="81280"/>
                  <a:pt x="549910" y="81280"/>
                  <a:pt x="578485" y="81280"/>
                </a:cubicBezTo>
                <a:cubicBezTo>
                  <a:pt x="607060" y="81280"/>
                  <a:pt x="620395" y="83185"/>
                  <a:pt x="648970" y="81280"/>
                </a:cubicBezTo>
                <a:cubicBezTo>
                  <a:pt x="677545" y="79375"/>
                  <a:pt x="689610" y="73025"/>
                  <a:pt x="720090" y="71120"/>
                </a:cubicBezTo>
                <a:cubicBezTo>
                  <a:pt x="750570" y="69215"/>
                  <a:pt x="768985" y="69215"/>
                  <a:pt x="801370" y="71120"/>
                </a:cubicBezTo>
                <a:cubicBezTo>
                  <a:pt x="833755" y="73025"/>
                  <a:pt x="852170" y="74930"/>
                  <a:pt x="882650" y="81280"/>
                </a:cubicBezTo>
                <a:cubicBezTo>
                  <a:pt x="913130" y="87630"/>
                  <a:pt x="925195" y="93345"/>
                  <a:pt x="953770" y="101600"/>
                </a:cubicBezTo>
                <a:cubicBezTo>
                  <a:pt x="982345" y="109855"/>
                  <a:pt x="995680" y="105410"/>
                  <a:pt x="1024255" y="121920"/>
                </a:cubicBezTo>
                <a:cubicBezTo>
                  <a:pt x="1052830" y="138430"/>
                  <a:pt x="1078865" y="156210"/>
                  <a:pt x="1095375" y="182880"/>
                </a:cubicBezTo>
                <a:cubicBezTo>
                  <a:pt x="1111885" y="209550"/>
                  <a:pt x="1111885" y="225425"/>
                  <a:pt x="1105535" y="254000"/>
                </a:cubicBezTo>
                <a:cubicBezTo>
                  <a:pt x="1099185" y="282575"/>
                  <a:pt x="1073150" y="312420"/>
                  <a:pt x="1064895" y="32512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2667000" y="3068320"/>
            <a:ext cx="983615" cy="861695"/>
          </a:xfrm>
          <a:custGeom>
            <a:avLst/>
            <a:gdLst>
              <a:gd name="connisteX0" fmla="*/ 0 w 983615"/>
              <a:gd name="connsiteY0" fmla="*/ 861695 h 861695"/>
              <a:gd name="connisteX1" fmla="*/ 60960 w 983615"/>
              <a:gd name="connsiteY1" fmla="*/ 791210 h 861695"/>
              <a:gd name="connisteX2" fmla="*/ 111760 w 983615"/>
              <a:gd name="connsiteY2" fmla="*/ 720090 h 861695"/>
              <a:gd name="connisteX3" fmla="*/ 172085 w 983615"/>
              <a:gd name="connsiteY3" fmla="*/ 638810 h 861695"/>
              <a:gd name="connisteX4" fmla="*/ 243205 w 983615"/>
              <a:gd name="connsiteY4" fmla="*/ 547370 h 861695"/>
              <a:gd name="connisteX5" fmla="*/ 334645 w 983615"/>
              <a:gd name="connsiteY5" fmla="*/ 456565 h 861695"/>
              <a:gd name="connisteX6" fmla="*/ 415925 w 983615"/>
              <a:gd name="connsiteY6" fmla="*/ 395605 h 861695"/>
              <a:gd name="connisteX7" fmla="*/ 487045 w 983615"/>
              <a:gd name="connsiteY7" fmla="*/ 354965 h 861695"/>
              <a:gd name="connisteX8" fmla="*/ 557530 w 983615"/>
              <a:gd name="connsiteY8" fmla="*/ 324485 h 861695"/>
              <a:gd name="connisteX9" fmla="*/ 628650 w 983615"/>
              <a:gd name="connsiteY9" fmla="*/ 304165 h 861695"/>
              <a:gd name="connisteX10" fmla="*/ 699770 w 983615"/>
              <a:gd name="connsiteY10" fmla="*/ 304165 h 861695"/>
              <a:gd name="connisteX11" fmla="*/ 770890 w 983615"/>
              <a:gd name="connsiteY11" fmla="*/ 283845 h 861695"/>
              <a:gd name="connisteX12" fmla="*/ 842010 w 983615"/>
              <a:gd name="connsiteY12" fmla="*/ 222885 h 861695"/>
              <a:gd name="connisteX13" fmla="*/ 902970 w 983615"/>
              <a:gd name="connsiteY13" fmla="*/ 151765 h 861695"/>
              <a:gd name="connisteX14" fmla="*/ 942975 w 983615"/>
              <a:gd name="connsiteY14" fmla="*/ 71120 h 861695"/>
              <a:gd name="connisteX15" fmla="*/ 983615 w 983615"/>
              <a:gd name="connsiteY15" fmla="*/ 0 h 86169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</a:cxnLst>
            <a:rect l="l" t="t" r="r" b="b"/>
            <a:pathLst>
              <a:path w="983615" h="861695">
                <a:moveTo>
                  <a:pt x="0" y="861695"/>
                </a:moveTo>
                <a:cubicBezTo>
                  <a:pt x="11430" y="848995"/>
                  <a:pt x="38735" y="819785"/>
                  <a:pt x="60960" y="791210"/>
                </a:cubicBezTo>
                <a:cubicBezTo>
                  <a:pt x="83185" y="762635"/>
                  <a:pt x="89535" y="750570"/>
                  <a:pt x="111760" y="720090"/>
                </a:cubicBezTo>
                <a:cubicBezTo>
                  <a:pt x="133985" y="689610"/>
                  <a:pt x="146050" y="673100"/>
                  <a:pt x="172085" y="638810"/>
                </a:cubicBezTo>
                <a:cubicBezTo>
                  <a:pt x="198120" y="604520"/>
                  <a:pt x="210820" y="583565"/>
                  <a:pt x="243205" y="547370"/>
                </a:cubicBezTo>
                <a:cubicBezTo>
                  <a:pt x="275590" y="511175"/>
                  <a:pt x="300355" y="487045"/>
                  <a:pt x="334645" y="456565"/>
                </a:cubicBezTo>
                <a:cubicBezTo>
                  <a:pt x="368935" y="426085"/>
                  <a:pt x="385445" y="415925"/>
                  <a:pt x="415925" y="395605"/>
                </a:cubicBezTo>
                <a:cubicBezTo>
                  <a:pt x="446405" y="375285"/>
                  <a:pt x="458470" y="368935"/>
                  <a:pt x="487045" y="354965"/>
                </a:cubicBezTo>
                <a:cubicBezTo>
                  <a:pt x="515620" y="340995"/>
                  <a:pt x="528955" y="334645"/>
                  <a:pt x="557530" y="324485"/>
                </a:cubicBezTo>
                <a:cubicBezTo>
                  <a:pt x="586105" y="314325"/>
                  <a:pt x="600075" y="307975"/>
                  <a:pt x="628650" y="304165"/>
                </a:cubicBezTo>
                <a:cubicBezTo>
                  <a:pt x="657225" y="300355"/>
                  <a:pt x="671195" y="307975"/>
                  <a:pt x="699770" y="304165"/>
                </a:cubicBezTo>
                <a:cubicBezTo>
                  <a:pt x="728345" y="300355"/>
                  <a:pt x="742315" y="300355"/>
                  <a:pt x="770890" y="283845"/>
                </a:cubicBezTo>
                <a:cubicBezTo>
                  <a:pt x="799465" y="267335"/>
                  <a:pt x="815340" y="249555"/>
                  <a:pt x="842010" y="222885"/>
                </a:cubicBezTo>
                <a:cubicBezTo>
                  <a:pt x="868680" y="196215"/>
                  <a:pt x="882650" y="182245"/>
                  <a:pt x="902970" y="151765"/>
                </a:cubicBezTo>
                <a:cubicBezTo>
                  <a:pt x="923290" y="121285"/>
                  <a:pt x="927100" y="101600"/>
                  <a:pt x="942975" y="71120"/>
                </a:cubicBezTo>
                <a:cubicBezTo>
                  <a:pt x="958850" y="40640"/>
                  <a:pt x="975995" y="12700"/>
                  <a:pt x="983615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3" name="直接箭头连接符 2"/>
          <p:cNvCxnSpPr/>
          <p:nvPr/>
        </p:nvCxnSpPr>
        <p:spPr>
          <a:xfrm flipV="1">
            <a:off x="6551295" y="1983105"/>
            <a:ext cx="0" cy="23736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>
            <a:off x="6551295" y="4356735"/>
            <a:ext cx="2484755" cy="20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等腰三角形 4"/>
          <p:cNvSpPr/>
          <p:nvPr/>
        </p:nvSpPr>
        <p:spPr>
          <a:xfrm>
            <a:off x="6957060" y="3768725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7693025" y="3895725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7388860" y="3672840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044055" y="3064510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7672070" y="2830195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300085" y="3064510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连接符 14"/>
          <p:cNvCxnSpPr>
            <a:endCxn id="16" idx="3"/>
          </p:cNvCxnSpPr>
          <p:nvPr/>
        </p:nvCxnSpPr>
        <p:spPr>
          <a:xfrm>
            <a:off x="5841365" y="2997200"/>
            <a:ext cx="4168775" cy="15436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157970" y="4356735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6307455" y="1614805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X2</a:t>
            </a:r>
            <a:endParaRPr lang="en-US" altLang="zh-CN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5688965" y="3200400"/>
            <a:ext cx="4047490" cy="659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10010140" y="4356735"/>
            <a:ext cx="568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L1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9108440" y="2940050"/>
            <a:ext cx="568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L2</a:t>
            </a:r>
            <a:endParaRPr lang="en-US" altLang="zh-CN"/>
          </a:p>
        </p:txBody>
      </p:sp>
      <p:cxnSp>
        <p:nvCxnSpPr>
          <p:cNvPr id="2" name="直接连接符 1"/>
          <p:cNvCxnSpPr/>
          <p:nvPr/>
        </p:nvCxnSpPr>
        <p:spPr>
          <a:xfrm flipV="1">
            <a:off x="5688965" y="3091815"/>
            <a:ext cx="4047490" cy="65913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5688965" y="3308350"/>
            <a:ext cx="4047490" cy="65913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968365" y="3124200"/>
            <a:ext cx="4168775" cy="15436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227445" y="2997200"/>
            <a:ext cx="4168775" cy="1543685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右大括号 17"/>
          <p:cNvSpPr/>
          <p:nvPr/>
        </p:nvSpPr>
        <p:spPr>
          <a:xfrm rot="21120000">
            <a:off x="9828530" y="2949575"/>
            <a:ext cx="151765" cy="4394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右大括号 20"/>
          <p:cNvSpPr/>
          <p:nvPr/>
        </p:nvSpPr>
        <p:spPr>
          <a:xfrm rot="1620000">
            <a:off x="10335260" y="4488180"/>
            <a:ext cx="151765" cy="43942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10132060" y="2940050"/>
            <a:ext cx="639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d1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10578465" y="4667885"/>
            <a:ext cx="6394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d2</a:t>
            </a:r>
            <a:endParaRPr lang="en-US" altLang="zh-CN"/>
          </a:p>
        </p:txBody>
      </p:sp>
      <p:cxnSp>
        <p:nvCxnSpPr>
          <p:cNvPr id="30" name="曲线连接符 29"/>
          <p:cNvCxnSpPr>
            <a:endCxn id="12" idx="6"/>
          </p:cNvCxnSpPr>
          <p:nvPr/>
        </p:nvCxnSpPr>
        <p:spPr>
          <a:xfrm rot="5400000">
            <a:off x="8234045" y="2200910"/>
            <a:ext cx="1294765" cy="675005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9229090" y="1607820"/>
            <a:ext cx="2180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边界点（支持向量）</a:t>
            </a:r>
            <a:endParaRPr lang="zh-CN" altLang="en-US"/>
          </a:p>
        </p:txBody>
      </p:sp>
      <p:cxnSp>
        <p:nvCxnSpPr>
          <p:cNvPr id="32" name="曲线连接符 31"/>
          <p:cNvCxnSpPr>
            <a:stCxn id="31" idx="2"/>
          </p:cNvCxnSpPr>
          <p:nvPr/>
        </p:nvCxnSpPr>
        <p:spPr>
          <a:xfrm rot="5400000">
            <a:off x="8077200" y="1475105"/>
            <a:ext cx="1741170" cy="2743200"/>
          </a:xfrm>
          <a:prstGeom prst="curvedConnector2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1571625" y="1983105"/>
            <a:ext cx="0" cy="23736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1571625" y="4356735"/>
            <a:ext cx="2484755" cy="20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等腰三角形 34"/>
          <p:cNvSpPr/>
          <p:nvPr/>
        </p:nvSpPr>
        <p:spPr>
          <a:xfrm>
            <a:off x="1977390" y="3768725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等腰三角形 35"/>
          <p:cNvSpPr/>
          <p:nvPr/>
        </p:nvSpPr>
        <p:spPr>
          <a:xfrm>
            <a:off x="2713355" y="3895725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等腰三角形 36"/>
          <p:cNvSpPr/>
          <p:nvPr/>
        </p:nvSpPr>
        <p:spPr>
          <a:xfrm>
            <a:off x="2409190" y="3672840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2064385" y="3064510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2692400" y="2830195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320415" y="3064510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1" name="直接连接符 40"/>
          <p:cNvCxnSpPr>
            <a:endCxn id="42" idx="3"/>
          </p:cNvCxnSpPr>
          <p:nvPr/>
        </p:nvCxnSpPr>
        <p:spPr>
          <a:xfrm>
            <a:off x="861695" y="2997200"/>
            <a:ext cx="4168775" cy="15436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178300" y="4356735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X1</a:t>
            </a:r>
            <a:endParaRPr lang="en-US" altLang="zh-CN"/>
          </a:p>
        </p:txBody>
      </p:sp>
      <p:sp>
        <p:nvSpPr>
          <p:cNvPr id="43" name="文本框 42"/>
          <p:cNvSpPr txBox="1"/>
          <p:nvPr/>
        </p:nvSpPr>
        <p:spPr>
          <a:xfrm>
            <a:off x="1327785" y="1614805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X2</a:t>
            </a:r>
            <a:endParaRPr lang="en-US" altLang="zh-CN"/>
          </a:p>
        </p:txBody>
      </p:sp>
      <p:cxnSp>
        <p:nvCxnSpPr>
          <p:cNvPr id="44" name="直接连接符 43"/>
          <p:cNvCxnSpPr/>
          <p:nvPr/>
        </p:nvCxnSpPr>
        <p:spPr>
          <a:xfrm flipV="1">
            <a:off x="709295" y="3200400"/>
            <a:ext cx="4047490" cy="659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030470" y="4356735"/>
            <a:ext cx="568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L1</a:t>
            </a:r>
            <a:endParaRPr lang="en-US" altLang="zh-CN"/>
          </a:p>
        </p:txBody>
      </p:sp>
      <p:sp>
        <p:nvSpPr>
          <p:cNvPr id="46" name="文本框 45"/>
          <p:cNvSpPr txBox="1"/>
          <p:nvPr/>
        </p:nvSpPr>
        <p:spPr>
          <a:xfrm>
            <a:off x="4756785" y="2940050"/>
            <a:ext cx="568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L2</a:t>
            </a:r>
            <a:endParaRPr lang="en-US" altLang="zh-CN"/>
          </a:p>
        </p:txBody>
      </p:sp>
      <p:sp>
        <p:nvSpPr>
          <p:cNvPr id="47" name="右箭头 46"/>
          <p:cNvSpPr/>
          <p:nvPr/>
        </p:nvSpPr>
        <p:spPr>
          <a:xfrm>
            <a:off x="4999990" y="2621915"/>
            <a:ext cx="852170" cy="385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1327785" y="4940300"/>
            <a:ext cx="3246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感知机</a:t>
            </a:r>
            <a:endParaRPr lang="zh-CN" altLang="en-US" b="1"/>
          </a:p>
          <a:p>
            <a:pPr algn="l"/>
            <a:r>
              <a:rPr lang="en-US" altLang="zh-CN"/>
              <a:t>1. </a:t>
            </a:r>
            <a:r>
              <a:rPr lang="zh-CN" altLang="en-US"/>
              <a:t>解不唯一，分割线有多条</a:t>
            </a:r>
            <a:endParaRPr lang="zh-CN" altLang="en-US"/>
          </a:p>
          <a:p>
            <a:pPr algn="l"/>
            <a:r>
              <a:rPr lang="en-US" altLang="zh-CN"/>
              <a:t>2. </a:t>
            </a:r>
            <a:r>
              <a:rPr lang="zh-CN" altLang="en-US"/>
              <a:t>无最优解</a:t>
            </a:r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6445885" y="5036185"/>
            <a:ext cx="3950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支持向量机</a:t>
            </a:r>
            <a:endParaRPr lang="zh-CN" altLang="en-US" b="1"/>
          </a:p>
          <a:p>
            <a:pPr algn="l"/>
            <a:r>
              <a:rPr lang="zh-CN"/>
              <a:t>有唯一最优解，用</a:t>
            </a:r>
            <a:r>
              <a:rPr lang="en-US" altLang="zh-CN"/>
              <a:t>“</a:t>
            </a:r>
            <a:r>
              <a:rPr lang="zh-CN" altLang="en-US">
                <a:sym typeface="+mn-ea"/>
              </a:rPr>
              <a:t>隔离带</a:t>
            </a:r>
            <a:r>
              <a:rPr lang="en-US" altLang="zh-CN"/>
              <a:t>”</a:t>
            </a:r>
            <a:r>
              <a:rPr lang="zh-CN" altLang="en-US"/>
              <a:t>距离刻画</a:t>
            </a:r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33780" y="924560"/>
            <a:ext cx="1419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感知机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1967230" y="1739265"/>
            <a:ext cx="1136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分割线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061585" y="1739265"/>
            <a:ext cx="1805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平行线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042285" y="1496060"/>
            <a:ext cx="23634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推向分割线的两侧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773545" y="1739265"/>
            <a:ext cx="2910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边界点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190740" y="1200785"/>
            <a:ext cx="33464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支持向量（</a:t>
            </a:r>
            <a:r>
              <a:rPr lang="en-US" altLang="zh-CN"/>
              <a:t>Support Vector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446395" y="3656330"/>
            <a:ext cx="2921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max</a:t>
            </a:r>
            <a:r>
              <a:rPr lang="en-US" altLang="zh-CN"/>
              <a:t> </a:t>
            </a:r>
            <a:r>
              <a:rPr lang="zh-CN" altLang="en-US"/>
              <a:t>隔离带</a:t>
            </a:r>
            <a:endParaRPr lang="en-US" altLang="zh-CN"/>
          </a:p>
        </p:txBody>
      </p:sp>
      <p:cxnSp>
        <p:nvCxnSpPr>
          <p:cNvPr id="9" name="直接箭头连接符 8"/>
          <p:cNvCxnSpPr>
            <a:stCxn id="3" idx="3"/>
            <a:endCxn id="4" idx="1"/>
          </p:cNvCxnSpPr>
          <p:nvPr/>
        </p:nvCxnSpPr>
        <p:spPr>
          <a:xfrm>
            <a:off x="3103245" y="1923415"/>
            <a:ext cx="19583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4827905" y="2576195"/>
            <a:ext cx="15417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隔离带距离</a:t>
            </a:r>
            <a:r>
              <a:rPr lang="en-US" altLang="zh-CN"/>
              <a:t>d</a:t>
            </a:r>
            <a:endParaRPr lang="en-US" altLang="zh-CN"/>
          </a:p>
        </p:txBody>
      </p:sp>
      <p:cxnSp>
        <p:nvCxnSpPr>
          <p:cNvPr id="11" name="直接箭头连接符 10"/>
          <p:cNvCxnSpPr/>
          <p:nvPr/>
        </p:nvCxnSpPr>
        <p:spPr>
          <a:xfrm>
            <a:off x="5415915" y="2073910"/>
            <a:ext cx="30480" cy="15824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6034405" y="1952625"/>
            <a:ext cx="831850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曲线连接符 13"/>
          <p:cNvCxnSpPr>
            <a:endCxn id="7" idx="2"/>
          </p:cNvCxnSpPr>
          <p:nvPr/>
        </p:nvCxnSpPr>
        <p:spPr>
          <a:xfrm flipV="1">
            <a:off x="7555865" y="1569085"/>
            <a:ext cx="1308100" cy="424180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033780" y="998855"/>
            <a:ext cx="2099945" cy="138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60095" y="471805"/>
            <a:ext cx="9686290" cy="383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76020" y="4143375"/>
            <a:ext cx="2515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支持向量机（</a:t>
            </a:r>
            <a:r>
              <a:rPr lang="en-US" altLang="zh-CN" b="1"/>
              <a:t>SVM</a:t>
            </a:r>
            <a:r>
              <a:rPr lang="zh-CN" altLang="en-US" b="1"/>
              <a:t>）</a:t>
            </a:r>
            <a:endParaRPr lang="zh-CN" alt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749935" y="1637030"/>
            <a:ext cx="608965" cy="63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349375" y="1637030"/>
            <a:ext cx="608965" cy="63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48815" y="1637030"/>
            <a:ext cx="608965" cy="63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548255" y="1637030"/>
            <a:ext cx="608965" cy="63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47695" y="1637030"/>
            <a:ext cx="608965" cy="638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102735" y="1637030"/>
            <a:ext cx="608965" cy="63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02175" y="1637030"/>
            <a:ext cx="608965" cy="63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301615" y="1637030"/>
            <a:ext cx="608965" cy="63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891530" y="1637030"/>
            <a:ext cx="608965" cy="638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500495" y="1637030"/>
            <a:ext cx="608965" cy="63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768080" y="1637030"/>
            <a:ext cx="608965" cy="63881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67520" y="1637030"/>
            <a:ext cx="608965" cy="63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966960" y="1637030"/>
            <a:ext cx="608965" cy="63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566400" y="1637030"/>
            <a:ext cx="608965" cy="63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1165840" y="1637030"/>
            <a:ext cx="608965" cy="638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7620635" y="1905635"/>
            <a:ext cx="100965" cy="101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7887970" y="1905635"/>
            <a:ext cx="100965" cy="101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155940" y="1905635"/>
            <a:ext cx="100965" cy="1016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左大括号 21"/>
          <p:cNvSpPr/>
          <p:nvPr/>
        </p:nvSpPr>
        <p:spPr>
          <a:xfrm rot="16200000">
            <a:off x="5686425" y="-979170"/>
            <a:ext cx="720090" cy="768921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5206365" y="3326765"/>
            <a:ext cx="24142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折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交叉验证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32890" y="1772285"/>
            <a:ext cx="66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train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10236835" y="1772285"/>
            <a:ext cx="66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train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4844415" y="1772285"/>
            <a:ext cx="66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train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3188970" y="1772285"/>
            <a:ext cx="66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test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5904865" y="1772285"/>
            <a:ext cx="66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test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8809355" y="1772285"/>
            <a:ext cx="669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test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2458720" y="927100"/>
            <a:ext cx="7175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用每个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模型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分别带入五组数据进行计算，选择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平均测试误差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更小的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089150" y="662305"/>
            <a:ext cx="5761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最小间隔：点到超平面的距离（关于点）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098675" y="4559935"/>
            <a:ext cx="526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</a:t>
            </a:r>
            <a:r>
              <a:rPr lang="zh-CN" altLang="en-US"/>
              <a:t>最大间隔：确定直线（关于</a:t>
            </a:r>
            <a:r>
              <a:rPr lang="en-US" altLang="zh-CN"/>
              <a:t>w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2453640" y="1466215"/>
            <a:ext cx="0" cy="23736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2453640" y="3839845"/>
            <a:ext cx="2484755" cy="20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>
            <a:off x="2859405" y="3251835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3999865" y="3479800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3371850" y="3251835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946400" y="2547620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574415" y="2313305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4202430" y="2547620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060315" y="3839845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X1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2209800" y="1097915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X2</a:t>
            </a:r>
            <a:endParaRPr lang="en-US" altLang="zh-CN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1591310" y="2683510"/>
            <a:ext cx="4047490" cy="659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638800" y="2423160"/>
            <a:ext cx="568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</a:t>
            </a:r>
            <a:endParaRPr lang="en-US" altLang="zh-CN"/>
          </a:p>
        </p:txBody>
      </p:sp>
      <p:cxnSp>
        <p:nvCxnSpPr>
          <p:cNvPr id="10" name="直接连接符 9"/>
          <p:cNvCxnSpPr>
            <a:stCxn id="9" idx="4"/>
          </p:cNvCxnSpPr>
          <p:nvPr/>
        </p:nvCxnSpPr>
        <p:spPr>
          <a:xfrm>
            <a:off x="3068320" y="2791460"/>
            <a:ext cx="55245" cy="3073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1" idx="4"/>
          </p:cNvCxnSpPr>
          <p:nvPr/>
        </p:nvCxnSpPr>
        <p:spPr>
          <a:xfrm>
            <a:off x="3696335" y="2557145"/>
            <a:ext cx="96520" cy="460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6" idx="0"/>
          </p:cNvCxnSpPr>
          <p:nvPr/>
        </p:nvCxnSpPr>
        <p:spPr>
          <a:xfrm flipH="1" flipV="1">
            <a:off x="2940685" y="3088640"/>
            <a:ext cx="20320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7" idx="0"/>
          </p:cNvCxnSpPr>
          <p:nvPr/>
        </p:nvCxnSpPr>
        <p:spPr>
          <a:xfrm flipH="1" flipV="1">
            <a:off x="3995420" y="2926080"/>
            <a:ext cx="106045" cy="553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8" idx="0"/>
          </p:cNvCxnSpPr>
          <p:nvPr/>
        </p:nvCxnSpPr>
        <p:spPr>
          <a:xfrm flipH="1" flipV="1">
            <a:off x="3437890" y="3037840"/>
            <a:ext cx="35560" cy="2139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2" idx="4"/>
          </p:cNvCxnSpPr>
          <p:nvPr/>
        </p:nvCxnSpPr>
        <p:spPr>
          <a:xfrm>
            <a:off x="4324350" y="2791460"/>
            <a:ext cx="26035" cy="114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935605" y="2740660"/>
            <a:ext cx="4362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</a:t>
            </a:r>
            <a:endParaRPr lang="en-US" altLang="zh-CN"/>
          </a:p>
        </p:txBody>
      </p:sp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914400" imgH="215900" progId="Equation.KSEE3">
                  <p:embed/>
                </p:oleObj>
              </mc:Choice>
              <mc:Fallback>
                <p:oleObj name="" r:id="rId1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-2147482607"/>
          <p:cNvGraphicFramePr>
            <a:graphicFrameLocks noChangeAspect="1"/>
          </p:cNvGraphicFramePr>
          <p:nvPr/>
        </p:nvGraphicFramePr>
        <p:xfrm>
          <a:off x="6766243" y="1370330"/>
          <a:ext cx="4548505" cy="104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981200" imgH="457200" progId="Equation.3">
                  <p:embed/>
                </p:oleObj>
              </mc:Choice>
              <mc:Fallback>
                <p:oleObj name="" r:id="rId3" imgW="1981200" imgH="457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66243" y="1370330"/>
                        <a:ext cx="4548505" cy="10439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7647305" y="2753995"/>
            <a:ext cx="18561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其中</a:t>
            </a:r>
            <a:endParaRPr lang="zh-CN" altLang="en-US"/>
          </a:p>
        </p:txBody>
      </p:sp>
      <p:graphicFrame>
        <p:nvGraphicFramePr>
          <p:cNvPr id="22" name="对象 -2147482616"/>
          <p:cNvGraphicFramePr>
            <a:graphicFrameLocks noChangeAspect="1"/>
          </p:cNvGraphicFramePr>
          <p:nvPr/>
        </p:nvGraphicFramePr>
        <p:xfrm>
          <a:off x="8301355" y="2557145"/>
          <a:ext cx="2778125" cy="748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5" imgW="1130300" imgH="304800" progId="Equation.3">
                  <p:embed/>
                </p:oleObj>
              </mc:Choice>
              <mc:Fallback>
                <p:oleObj name="" r:id="rId5" imgW="1130300" imgH="304800" progId="Equation.3">
                  <p:embed/>
                  <p:pic>
                    <p:nvPicPr>
                      <p:cNvPr id="0" name="图片 2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01355" y="2557145"/>
                        <a:ext cx="2778125" cy="7486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左大括号 30"/>
          <p:cNvSpPr/>
          <p:nvPr/>
        </p:nvSpPr>
        <p:spPr>
          <a:xfrm>
            <a:off x="952500" y="948055"/>
            <a:ext cx="568325" cy="387477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53200" y="4735830"/>
          <a:ext cx="2352040" cy="588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7" imgW="914400" imgH="228600" progId="Equation.KSEE3">
                  <p:embed/>
                </p:oleObj>
              </mc:Choice>
              <mc:Fallback>
                <p:oleObj name="" r:id="rId7" imgW="9144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553200" y="4735830"/>
                        <a:ext cx="2352040" cy="588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86040" y="5127625"/>
          <a:ext cx="17589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9" imgW="88265" imgH="165100" progId="Equation.KSEE3">
                  <p:embed/>
                </p:oleObj>
              </mc:Choice>
              <mc:Fallback>
                <p:oleObj name="" r:id="rId9" imgW="88265" imgH="1651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686040" y="5127625"/>
                        <a:ext cx="17589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75120" y="5127625"/>
          <a:ext cx="55689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" name="" r:id="rId11" imgW="279400" imgH="203200" progId="Equation.KSEE3">
                  <p:embed/>
                </p:oleObj>
              </mc:Choice>
              <mc:Fallback>
                <p:oleObj name="" r:id="rId11" imgW="2794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75120" y="5127625"/>
                        <a:ext cx="55689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047750" y="1613535"/>
          <a:ext cx="3946525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305"/>
                <a:gridCol w="789305"/>
                <a:gridCol w="789305"/>
                <a:gridCol w="789305"/>
                <a:gridCol w="789305"/>
              </a:tblGrid>
              <a:tr h="6248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48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48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48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484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" name="直接箭头连接符 2"/>
          <p:cNvCxnSpPr/>
          <p:nvPr/>
        </p:nvCxnSpPr>
        <p:spPr>
          <a:xfrm>
            <a:off x="4994275" y="4727575"/>
            <a:ext cx="902970" cy="101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 flipV="1">
            <a:off x="1047750" y="963930"/>
            <a:ext cx="10160" cy="6496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4001770" y="2675890"/>
            <a:ext cx="436245" cy="4057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>
            <a:off x="1642110" y="3924935"/>
            <a:ext cx="395605" cy="344805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201670" y="2657475"/>
            <a:ext cx="436245" cy="40576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92175" y="4893945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1642110" y="4893945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2442210" y="4893945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242310" y="4893945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042410" y="4893945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842510" y="4893945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73405" y="3924935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573405" y="3328670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73405" y="2694940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593725" y="2098675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573405" y="1502410"/>
            <a:ext cx="395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1642110" y="3924935"/>
            <a:ext cx="46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x3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4042410" y="2676525"/>
            <a:ext cx="46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x2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3206750" y="2694940"/>
            <a:ext cx="46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x1</a:t>
            </a:r>
            <a:endParaRPr lang="en-US" altLang="zh-CN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92495" y="4464685"/>
          <a:ext cx="48260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228600" imgH="203200" progId="Equation.KSEE3">
                  <p:embed/>
                </p:oleObj>
              </mc:Choice>
              <mc:Fallback>
                <p:oleObj name="" r:id="rId2" imgW="2286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92495" y="4464685"/>
                        <a:ext cx="48260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36333" y="695325"/>
          <a:ext cx="50990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4" imgW="241300" imgH="203200" progId="Equation.KSEE3">
                  <p:embed/>
                </p:oleObj>
              </mc:Choice>
              <mc:Fallback>
                <p:oleObj name="" r:id="rId4" imgW="2413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36333" y="695325"/>
                        <a:ext cx="50990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26210" y="1412875"/>
            <a:ext cx="9189085" cy="42354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60040" y="3463925"/>
            <a:ext cx="1936750" cy="7810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2000885" y="1830070"/>
            <a:ext cx="5645150" cy="41103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" name="文本框 22"/>
          <p:cNvSpPr txBox="1"/>
          <p:nvPr/>
        </p:nvSpPr>
        <p:spPr>
          <a:xfrm>
            <a:off x="4768215" y="3455670"/>
            <a:ext cx="46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x1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488940" y="3455670"/>
            <a:ext cx="46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x2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932430" y="4906010"/>
            <a:ext cx="466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x3</a:t>
            </a:r>
            <a:endParaRPr lang="en-US" altLang="zh-CN"/>
          </a:p>
        </p:txBody>
      </p:sp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63435" y="5367655"/>
          <a:ext cx="48260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228600" imgH="203200" progId="Equation.KSEE3">
                  <p:embed/>
                </p:oleObj>
              </mc:Choice>
              <mc:Fallback>
                <p:oleObj name="" r:id="rId2" imgW="2286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63435" y="5367655"/>
                        <a:ext cx="48260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36178" y="1830070"/>
          <a:ext cx="509905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4" imgW="241300" imgH="203200" progId="Equation.KSEE3">
                  <p:embed/>
                </p:oleObj>
              </mc:Choice>
              <mc:Fallback>
                <p:oleObj name="" r:id="rId4" imgW="2413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36178" y="1830070"/>
                        <a:ext cx="509905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54450" y="4439285"/>
          <a:ext cx="1974215" cy="618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6" imgW="1257300" imgH="393700" progId="Equation.KSEE3">
                  <p:embed/>
                </p:oleObj>
              </mc:Choice>
              <mc:Fallback>
                <p:oleObj name="" r:id="rId6" imgW="12573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54450" y="4439285"/>
                        <a:ext cx="1974215" cy="618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4418330" y="1461770"/>
            <a:ext cx="116713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支持向量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10" idx="2"/>
          </p:cNvCxnSpPr>
          <p:nvPr/>
        </p:nvCxnSpPr>
        <p:spPr>
          <a:xfrm flipH="1">
            <a:off x="4908550" y="1830070"/>
            <a:ext cx="93345" cy="20599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3448050" y="1840865"/>
            <a:ext cx="1531620" cy="30937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987550" y="1130935"/>
            <a:ext cx="2302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函数间隔：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87550" y="2891155"/>
            <a:ext cx="2302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几何间隔：</a:t>
            </a:r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40785" y="1009650"/>
          <a:ext cx="3655060" cy="671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44600" imgH="228600" progId="Equation.KSEE3">
                  <p:embed/>
                </p:oleObj>
              </mc:Choice>
              <mc:Fallback>
                <p:oleObj name="" r:id="rId1" imgW="12446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40785" y="1009650"/>
                        <a:ext cx="3655060" cy="671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34460" y="2604770"/>
          <a:ext cx="2773045" cy="1116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041400" imgH="419100" progId="Equation.KSEE3">
                  <p:embed/>
                </p:oleObj>
              </mc:Choice>
              <mc:Fallback>
                <p:oleObj name="" r:id="rId3" imgW="1041400" imgH="4191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34460" y="2604770"/>
                        <a:ext cx="2773045" cy="1116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8387715" y="1130935"/>
            <a:ext cx="256667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b="1"/>
              <a:t>查看数据是否分类正确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8387715" y="2978785"/>
            <a:ext cx="208026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b="1"/>
              <a:t>查看间隔是否最大</a:t>
            </a:r>
            <a:endParaRPr lang="zh-CN" altLang="en-US" b="1"/>
          </a:p>
        </p:txBody>
      </p:sp>
      <p:sp>
        <p:nvSpPr>
          <p:cNvPr id="8" name="左大括号 7"/>
          <p:cNvSpPr/>
          <p:nvPr/>
        </p:nvSpPr>
        <p:spPr>
          <a:xfrm>
            <a:off x="1338580" y="1240790"/>
            <a:ext cx="426085" cy="201866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764665" y="4345940"/>
            <a:ext cx="891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建模思路：在</a:t>
            </a:r>
            <a:r>
              <a:rPr lang="zh-CN" altLang="en-US" b="1"/>
              <a:t>函数间隔最小值都大于</a:t>
            </a:r>
            <a:r>
              <a:rPr lang="en-US" altLang="zh-CN" b="1"/>
              <a:t>0</a:t>
            </a:r>
            <a:r>
              <a:rPr lang="zh-CN" altLang="en-US"/>
              <a:t>的情况下，使</a:t>
            </a:r>
            <a:r>
              <a:rPr lang="zh-CN" altLang="en-US" b="1"/>
              <a:t>几何间隔最大化</a:t>
            </a:r>
            <a:endParaRPr lang="zh-CN" altLang="en-US" b="1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21255" y="4088765"/>
          <a:ext cx="3832225" cy="1214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524000" imgH="482600" progId="Equation.KSEE3">
                  <p:embed/>
                </p:oleObj>
              </mc:Choice>
              <mc:Fallback>
                <p:oleObj name="" r:id="rId1" imgW="1524000" imgH="482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1255" y="4088765"/>
                        <a:ext cx="3832225" cy="1214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21255" y="955675"/>
          <a:ext cx="4091940" cy="171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536950" imgH="1477645" progId="Equation.KSEE3">
                  <p:embed/>
                </p:oleObj>
              </mc:Choice>
              <mc:Fallback>
                <p:oleObj name="" r:id="rId3" imgW="3536950" imgH="147764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1255" y="955675"/>
                        <a:ext cx="4091940" cy="1710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57475" y="2870200"/>
          <a:ext cx="1750060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5" imgW="711200" imgH="228600" progId="Equation.KSEE3">
                  <p:embed/>
                </p:oleObj>
              </mc:Choice>
              <mc:Fallback>
                <p:oleObj name="" r:id="rId5" imgW="7112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57475" y="2870200"/>
                        <a:ext cx="1750060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324100" y="2967355"/>
            <a:ext cx="443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而</a:t>
            </a:r>
            <a:r>
              <a:rPr lang="en-US" altLang="zh-CN"/>
              <a:t>                                 </a:t>
            </a:r>
            <a:r>
              <a:rPr lang="zh-CN" altLang="en-US"/>
              <a:t>为函数间隔的最小值</a:t>
            </a:r>
            <a:endParaRPr lang="zh-CN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80348" y="1612900"/>
          <a:ext cx="4093210" cy="1429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384300" imgH="482600" progId="Equation.KSEE3">
                  <p:embed/>
                </p:oleObj>
              </mc:Choice>
              <mc:Fallback>
                <p:oleObj name="" r:id="rId1" imgW="1384300" imgH="482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80348" y="1612900"/>
                        <a:ext cx="4093210" cy="1429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88335" y="3147695"/>
          <a:ext cx="1750060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3" imgW="711200" imgH="228600" progId="Equation.KSEE3">
                  <p:embed/>
                </p:oleObj>
              </mc:Choice>
              <mc:Fallback>
                <p:oleObj name="" r:id="rId3" imgW="711200" imgH="2286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8335" y="3147695"/>
                        <a:ext cx="1750060" cy="562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2854960" y="3244850"/>
            <a:ext cx="44303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而</a:t>
            </a:r>
            <a:r>
              <a:rPr lang="en-US" altLang="zh-CN"/>
              <a:t>                                 </a:t>
            </a:r>
            <a:r>
              <a:rPr lang="zh-CN" altLang="en-US"/>
              <a:t>为函数间隔的最小值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244840" y="2519680"/>
            <a:ext cx="154559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b="1"/>
              <a:t>分类正确</a:t>
            </a:r>
            <a:endParaRPr lang="zh-CN"/>
          </a:p>
        </p:txBody>
      </p:sp>
      <p:sp>
        <p:nvSpPr>
          <p:cNvPr id="8" name="文本框 7"/>
          <p:cNvSpPr txBox="1"/>
          <p:nvPr/>
        </p:nvSpPr>
        <p:spPr>
          <a:xfrm>
            <a:off x="7950835" y="1790065"/>
            <a:ext cx="183642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b="1"/>
              <a:t>几何间隔</a:t>
            </a:r>
            <a:r>
              <a:rPr lang="zh-CN" altLang="en-US"/>
              <a:t>最大化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8" idx="1"/>
          </p:cNvCxnSpPr>
          <p:nvPr/>
        </p:nvCxnSpPr>
        <p:spPr>
          <a:xfrm flipH="1">
            <a:off x="6003925" y="1974215"/>
            <a:ext cx="1946910" cy="889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4" idx="1"/>
          </p:cNvCxnSpPr>
          <p:nvPr/>
        </p:nvCxnSpPr>
        <p:spPr>
          <a:xfrm flipH="1" flipV="1">
            <a:off x="6906895" y="2702560"/>
            <a:ext cx="1337945" cy="12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2910" y="202565"/>
          <a:ext cx="2795270" cy="97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384300" imgH="482600" progId="Equation.KSEE3">
                  <p:embed/>
                </p:oleObj>
              </mc:Choice>
              <mc:Fallback>
                <p:oleObj name="" r:id="rId1" imgW="1384300" imgH="482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92910" y="202565"/>
                        <a:ext cx="2795270" cy="975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234690" y="1339215"/>
            <a:ext cx="23387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取函数间隔</a:t>
            </a:r>
            <a:r>
              <a:rPr lang="en-US" altLang="zh-CN"/>
              <a:t>    </a:t>
            </a:r>
            <a:r>
              <a:rPr lang="zh-CN" altLang="en-US"/>
              <a:t>为</a:t>
            </a:r>
            <a:r>
              <a:rPr lang="en-US" altLang="zh-CN"/>
              <a:t>1</a:t>
            </a:r>
            <a:endParaRPr lang="zh-CN" altLang="en-US"/>
          </a:p>
        </p:txBody>
      </p:sp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2910" y="1591945"/>
          <a:ext cx="2308225" cy="97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1143000" imgH="482600" progId="Equation.KSEE3">
                  <p:embed/>
                </p:oleObj>
              </mc:Choice>
              <mc:Fallback>
                <p:oleObj name="" r:id="rId3" imgW="1143000" imgH="482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910" y="1591945"/>
                        <a:ext cx="2308225" cy="975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下箭头 7"/>
          <p:cNvSpPr/>
          <p:nvPr/>
        </p:nvSpPr>
        <p:spPr>
          <a:xfrm>
            <a:off x="2839720" y="1178560"/>
            <a:ext cx="338455" cy="41338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56430" y="1339215"/>
          <a:ext cx="245110" cy="354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5" imgW="114300" imgH="165100" progId="Equation.KSEE3">
                  <p:embed/>
                </p:oleObj>
              </mc:Choice>
              <mc:Fallback>
                <p:oleObj name="" r:id="rId5" imgW="114300" imgH="165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56430" y="1339215"/>
                        <a:ext cx="245110" cy="354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下箭头 9"/>
          <p:cNvSpPr/>
          <p:nvPr/>
        </p:nvSpPr>
        <p:spPr>
          <a:xfrm>
            <a:off x="2821305" y="2773680"/>
            <a:ext cx="356870" cy="6089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569335" y="2773680"/>
            <a:ext cx="28651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求最大值转化为求最小值</a:t>
            </a:r>
            <a:endParaRPr lang="zh-CN" altLang="en-US"/>
          </a:p>
          <a:p>
            <a:r>
              <a:rPr lang="zh-CN" altLang="en-US"/>
              <a:t>（转化为凸二次规划问题）</a:t>
            </a:r>
            <a:endParaRPr lang="zh-CN" altLang="en-US"/>
          </a:p>
          <a:p>
            <a:endParaRPr lang="zh-CN" altLang="en-US"/>
          </a:p>
        </p:txBody>
      </p:sp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2910" y="3308350"/>
          <a:ext cx="2308225" cy="97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7" imgW="1143000" imgH="482600" progId="Equation.KSEE3">
                  <p:embed/>
                </p:oleObj>
              </mc:Choice>
              <mc:Fallback>
                <p:oleObj name="" r:id="rId7" imgW="1143000" imgH="482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92910" y="3308350"/>
                        <a:ext cx="2308225" cy="975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92910" y="4977448"/>
          <a:ext cx="2308225" cy="123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1143000" imgH="609600" progId="Equation.KSEE3">
                  <p:embed/>
                </p:oleObj>
              </mc:Choice>
              <mc:Fallback>
                <p:oleObj name="" r:id="rId9" imgW="1143000" imgH="609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92910" y="4977448"/>
                        <a:ext cx="2308225" cy="1233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下箭头 15"/>
          <p:cNvSpPr/>
          <p:nvPr/>
        </p:nvSpPr>
        <p:spPr>
          <a:xfrm>
            <a:off x="2687320" y="4305935"/>
            <a:ext cx="446405" cy="6718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430270" y="4332605"/>
            <a:ext cx="1947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等价于平方最值，</a:t>
            </a:r>
            <a:r>
              <a:rPr lang="en-US" altLang="zh-CN"/>
              <a:t>1/2</a:t>
            </a:r>
            <a:r>
              <a:rPr lang="zh-CN" altLang="en-US"/>
              <a:t>便于后续计算</a:t>
            </a:r>
            <a:endParaRPr lang="zh-CN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67230" y="382588"/>
          <a:ext cx="2308225" cy="123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1" imgW="1143000" imgH="609600" progId="Equation.KSEE3">
                  <p:embed/>
                </p:oleObj>
              </mc:Choice>
              <mc:Fallback>
                <p:oleObj name="" r:id="rId1" imgW="1143000" imgH="609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67230" y="382588"/>
                        <a:ext cx="2308225" cy="1233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423285" y="1679575"/>
            <a:ext cx="25666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凸二次规划问题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构造</a:t>
            </a:r>
            <a:r>
              <a:rPr lang="zh-CN" altLang="en-US" b="1"/>
              <a:t>拉格朗日函数</a:t>
            </a:r>
            <a:endParaRPr lang="zh-CN" altLang="en-US" b="1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42035" y="2388235"/>
          <a:ext cx="5450840" cy="866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2717800" imgH="431800" progId="Equation.KSEE3">
                  <p:embed/>
                </p:oleObj>
              </mc:Choice>
              <mc:Fallback>
                <p:oleObj name="" r:id="rId3" imgW="2717800" imgH="431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035" y="2388235"/>
                        <a:ext cx="5450840" cy="866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下箭头 5"/>
          <p:cNvSpPr/>
          <p:nvPr/>
        </p:nvSpPr>
        <p:spPr>
          <a:xfrm>
            <a:off x="2778760" y="1627505"/>
            <a:ext cx="455930" cy="811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22515" y="2439670"/>
          <a:ext cx="3813810" cy="81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1371600" imgH="292100" progId="Equation.KSEE3">
                  <p:embed/>
                </p:oleObj>
              </mc:Choice>
              <mc:Fallback>
                <p:oleObj name="" r:id="rId5" imgW="1371600" imgH="292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22515" y="2439670"/>
                        <a:ext cx="3813810" cy="814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22515" y="476885"/>
          <a:ext cx="3813810" cy="814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7" imgW="1371600" imgH="292100" progId="Equation.KSEE3">
                  <p:embed/>
                </p:oleObj>
              </mc:Choice>
              <mc:Fallback>
                <p:oleObj name="" r:id="rId7" imgW="1371600" imgH="292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22515" y="476885"/>
                        <a:ext cx="3813810" cy="814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下箭头 10"/>
          <p:cNvSpPr/>
          <p:nvPr/>
        </p:nvSpPr>
        <p:spPr>
          <a:xfrm>
            <a:off x="8879840" y="1513205"/>
            <a:ext cx="455930" cy="811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7343140" y="1678305"/>
            <a:ext cx="1348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相当于转化为</a:t>
            </a:r>
            <a:r>
              <a:rPr lang="zh-CN" altLang="en-US" b="1"/>
              <a:t>对偶问题</a:t>
            </a:r>
            <a:endParaRPr lang="zh-CN" altLang="en-US" b="1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187450" y="866775"/>
          <a:ext cx="4872990" cy="106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968500" imgH="431800" progId="Equation.KSEE3">
                  <p:embed/>
                </p:oleObj>
              </mc:Choice>
              <mc:Fallback>
                <p:oleObj name="" r:id="rId1" imgW="1968500" imgH="431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7450" y="866775"/>
                        <a:ext cx="4872990" cy="1068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4010" y="1935480"/>
          <a:ext cx="2710180" cy="160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3" imgW="1117600" imgH="660400" progId="Equation.KSEE3">
                  <p:embed/>
                </p:oleObj>
              </mc:Choice>
              <mc:Fallback>
                <p:oleObj name="" r:id="rId3" imgW="1117600" imgH="6604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4010" y="1935480"/>
                        <a:ext cx="2710180" cy="1602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93193" y="866775"/>
          <a:ext cx="4840605" cy="1068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955800" imgH="431800" progId="Equation.KSEE3">
                  <p:embed/>
                </p:oleObj>
              </mc:Choice>
              <mc:Fallback>
                <p:oleObj name="" r:id="rId5" imgW="1955800" imgH="431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93193" y="866775"/>
                        <a:ext cx="4840605" cy="1068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93560" y="1935480"/>
          <a:ext cx="2710180" cy="160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1117600" imgH="660400" progId="Equation.KSEE3">
                  <p:embed/>
                </p:oleObj>
              </mc:Choice>
              <mc:Fallback>
                <p:oleObj name="" r:id="rId7" imgW="1117600" imgH="6604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93560" y="1935480"/>
                        <a:ext cx="2710180" cy="1602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>
            <a:off x="4641850" y="2155190"/>
            <a:ext cx="2008505" cy="638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030470" y="2733675"/>
            <a:ext cx="1054735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添负号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4010" y="3780790"/>
            <a:ext cx="9345930" cy="15163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828800" y="2857500"/>
          <a:ext cx="693039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5195"/>
                <a:gridCol w="346519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判别模型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生成模型</a:t>
                      </a:r>
                      <a:endParaRPr lang="zh-C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zh-CN" altLang="en-US" b="1"/>
                        <a:t>直接学习</a:t>
                      </a:r>
                      <a:r>
                        <a:rPr lang="zh-CN" altLang="en-US"/>
                        <a:t>的是决策函数</a:t>
                      </a:r>
                      <a:r>
                        <a:rPr lang="en-US" altLang="zh-CN"/>
                        <a:t>       </a:t>
                      </a:r>
                      <a:r>
                        <a:rPr lang="zh-CN" altLang="en-US"/>
                        <a:t>或者条件概率分布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学习出</a:t>
                      </a:r>
                      <a:r>
                        <a:rPr lang="zh-CN" altLang="en-US" sz="1800" b="1">
                          <a:sym typeface="+mn-ea"/>
                        </a:rPr>
                        <a:t>联合概率分布</a:t>
                      </a:r>
                      <a:r>
                        <a:rPr lang="en-US" altLang="zh-CN" sz="1800">
                          <a:sym typeface="+mn-ea"/>
                        </a:rPr>
                        <a:t>           </a:t>
                      </a:r>
                      <a:r>
                        <a:rPr lang="zh-CN" altLang="en-US" sz="1800" b="1">
                          <a:sym typeface="+mn-ea"/>
                        </a:rPr>
                        <a:t>间接</a:t>
                      </a:r>
                      <a:r>
                        <a:rPr lang="zh-CN" altLang="en-US" sz="1800">
                          <a:sym typeface="+mn-ea"/>
                        </a:rPr>
                        <a:t>得到的是条件概率分布</a:t>
                      </a:r>
                      <a:endParaRPr lang="zh-CN" altLang="en-US" sz="1800"/>
                    </a:p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线性回归、逻辑回归、感知机、决策树、支持向量机</a:t>
                      </a:r>
                      <a:r>
                        <a:rPr lang="en-US" altLang="zh-CN"/>
                        <a:t>......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朴素贝叶斯、</a:t>
                      </a:r>
                      <a:r>
                        <a:rPr lang="en-US" altLang="zh-CN"/>
                        <a:t>HMM(</a:t>
                      </a:r>
                      <a:r>
                        <a:rPr lang="zh-CN" altLang="en-US"/>
                        <a:t>隐马尔科夫链</a:t>
                      </a:r>
                      <a:r>
                        <a:rPr lang="en-US" altLang="zh-CN"/>
                        <a:t>)</a:t>
                      </a:r>
                      <a:r>
                        <a:rPr lang="zh-CN" altLang="en-US"/>
                        <a:t>、深度信念网络</a:t>
                      </a:r>
                      <a:r>
                        <a:rPr lang="en-US" altLang="zh-CN"/>
                        <a:t>(DBN)......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95445" y="3327400"/>
          <a:ext cx="3937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393700" imgH="203200" progId="Equation.KSEE3">
                  <p:embed/>
                </p:oleObj>
              </mc:Choice>
              <mc:Fallback>
                <p:oleObj name="" r:id="rId2" imgW="3937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95445" y="3327400"/>
                        <a:ext cx="3937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51725" y="3327400"/>
          <a:ext cx="5334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4" imgW="533400" imgH="203200" progId="Equation.KSEE3">
                  <p:embed/>
                </p:oleObj>
              </mc:Choice>
              <mc:Fallback>
                <p:oleObj name="" r:id="rId4" imgW="533400" imgH="2032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51725" y="3327400"/>
                        <a:ext cx="5334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25495" y="3601085"/>
          <a:ext cx="571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6" imgW="571500" imgH="203200" progId="Equation.KSEE3">
                  <p:embed/>
                </p:oleObj>
              </mc:Choice>
              <mc:Fallback>
                <p:oleObj name="" r:id="rId6" imgW="5715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25495" y="3601085"/>
                        <a:ext cx="571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92390" y="3601085"/>
          <a:ext cx="571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8" imgW="571500" imgH="203200" progId="Equation.KSEE3">
                  <p:embed/>
                </p:oleObj>
              </mc:Choice>
              <mc:Fallback>
                <p:oleObj name="" r:id="rId8" imgW="571500" imgH="2032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92390" y="3601085"/>
                        <a:ext cx="571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文本框 18"/>
          <p:cNvSpPr txBox="1"/>
          <p:nvPr/>
        </p:nvSpPr>
        <p:spPr>
          <a:xfrm>
            <a:off x="8082915" y="4214495"/>
            <a:ext cx="29711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计算新质心与质心的相似度</a:t>
            </a:r>
            <a:endParaRPr lang="zh-CN" altLang="en-US"/>
          </a:p>
          <a:p>
            <a:pPr algn="ctr"/>
            <a:r>
              <a:rPr lang="zh-CN" altLang="en-US"/>
              <a:t>确定其类别。</a:t>
            </a:r>
            <a:endParaRPr lang="zh-CN" altLang="en-US"/>
          </a:p>
        </p:txBody>
      </p:sp>
      <p:sp>
        <p:nvSpPr>
          <p:cNvPr id="2" name="竖卷形 1"/>
          <p:cNvSpPr/>
          <p:nvPr/>
        </p:nvSpPr>
        <p:spPr>
          <a:xfrm>
            <a:off x="1227455" y="1407795"/>
            <a:ext cx="2099310" cy="1439545"/>
          </a:xfrm>
          <a:prstGeom prst="verticalScroll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800860" y="1943100"/>
            <a:ext cx="953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原文档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756660" y="3085465"/>
            <a:ext cx="3686810" cy="95377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663065" y="4072255"/>
            <a:ext cx="224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设定关键词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073525" y="3462655"/>
            <a:ext cx="30537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统计关键字出现的平均次数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539615" y="4384675"/>
            <a:ext cx="2244725" cy="118808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88840" y="4927600"/>
            <a:ext cx="25355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结果组成</a:t>
            </a:r>
            <a:r>
              <a:rPr lang="en-US" altLang="zh-CN">
                <a:sym typeface="+mn-ea"/>
              </a:rPr>
              <a:t>“</a:t>
            </a:r>
            <a:r>
              <a:rPr lang="zh-CN" altLang="en-US">
                <a:sym typeface="+mn-ea"/>
              </a:rPr>
              <a:t>质心</a:t>
            </a:r>
            <a:r>
              <a:rPr lang="en-US" altLang="zh-CN">
                <a:sym typeface="+mn-ea"/>
              </a:rPr>
              <a:t>”</a:t>
            </a:r>
            <a:endParaRPr lang="en-US" altLang="zh-CN">
              <a:sym typeface="+mn-ea"/>
            </a:endParaRPr>
          </a:p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88055" y="2724785"/>
            <a:ext cx="4433570" cy="3053715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直角上箭头 10"/>
          <p:cNvSpPr/>
          <p:nvPr/>
        </p:nvSpPr>
        <p:spPr>
          <a:xfrm rot="5400000">
            <a:off x="2073910" y="2819400"/>
            <a:ext cx="1156335" cy="1349375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竖卷形 12"/>
          <p:cNvSpPr/>
          <p:nvPr/>
        </p:nvSpPr>
        <p:spPr>
          <a:xfrm>
            <a:off x="8448040" y="1407160"/>
            <a:ext cx="2099310" cy="1439545"/>
          </a:xfrm>
          <a:prstGeom prst="verticalScroll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021445" y="1942465"/>
            <a:ext cx="953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新文档</a:t>
            </a:r>
            <a:endParaRPr lang="zh-CN" altLang="en-US"/>
          </a:p>
        </p:txBody>
      </p:sp>
      <p:sp>
        <p:nvSpPr>
          <p:cNvPr id="15" name="直角上箭头 14"/>
          <p:cNvSpPr/>
          <p:nvPr/>
        </p:nvSpPr>
        <p:spPr>
          <a:xfrm rot="5400000" flipV="1">
            <a:off x="8423910" y="2804795"/>
            <a:ext cx="1156335" cy="1513840"/>
          </a:xfrm>
          <a:prstGeom prst="bent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67460" y="1449070"/>
            <a:ext cx="10226040" cy="39604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32735" y="2636520"/>
            <a:ext cx="1936750" cy="92519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28800" y="2857500"/>
          <a:ext cx="853059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656"/>
                <a:gridCol w="1218655"/>
                <a:gridCol w="1218656"/>
                <a:gridCol w="1218656"/>
                <a:gridCol w="1218656"/>
                <a:gridCol w="1218655"/>
                <a:gridCol w="1218656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+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6.5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Y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2980690" y="3504565"/>
            <a:ext cx="3631565" cy="5581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82920" y="3904615"/>
            <a:ext cx="3631565" cy="5581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047875" y="1065848"/>
          <a:ext cx="2308225" cy="123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143000" imgH="609600" progId="Equation.KSEE3">
                  <p:embed/>
                </p:oleObj>
              </mc:Choice>
              <mc:Fallback>
                <p:oleObj name="" r:id="rId1" imgW="1143000" imgH="609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47875" y="1065848"/>
                        <a:ext cx="2308225" cy="1233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468370" y="2532380"/>
            <a:ext cx="256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拉格朗日对偶问题</a:t>
            </a:r>
            <a:endParaRPr lang="zh-CN" altLang="en-US" b="1"/>
          </a:p>
        </p:txBody>
      </p:sp>
      <p:sp>
        <p:nvSpPr>
          <p:cNvPr id="6" name="下箭头 5"/>
          <p:cNvSpPr/>
          <p:nvPr/>
        </p:nvSpPr>
        <p:spPr>
          <a:xfrm>
            <a:off x="2859405" y="2310765"/>
            <a:ext cx="455930" cy="811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5" name="对象 -2147482577"/>
          <p:cNvGraphicFramePr>
            <a:graphicFrameLocks noChangeAspect="1"/>
          </p:cNvGraphicFramePr>
          <p:nvPr/>
        </p:nvGraphicFramePr>
        <p:xfrm>
          <a:off x="6971665" y="750570"/>
          <a:ext cx="3279140" cy="186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1536700" imgH="876300" progId="Equation.DSMT4">
                  <p:embed/>
                </p:oleObj>
              </mc:Choice>
              <mc:Fallback>
                <p:oleObj name="" r:id="rId3" imgW="1536700" imgH="876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71665" y="750570"/>
                        <a:ext cx="3279140" cy="1864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78280" y="3167380"/>
          <a:ext cx="4208145" cy="92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1955800" imgH="431800" progId="Equation.KSEE3">
                  <p:embed/>
                </p:oleObj>
              </mc:Choice>
              <mc:Fallback>
                <p:oleObj name="" r:id="rId5" imgW="1955800" imgH="431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78280" y="3167380"/>
                        <a:ext cx="4208145" cy="929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49400" y="4305935"/>
          <a:ext cx="2355215" cy="1392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1117600" imgH="660400" progId="Equation.KSEE3">
                  <p:embed/>
                </p:oleObj>
              </mc:Choice>
              <mc:Fallback>
                <p:oleObj name="" r:id="rId7" imgW="1117600" imgH="6604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9400" y="4305935"/>
                        <a:ext cx="2355215" cy="1392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71665" y="3276600"/>
          <a:ext cx="4208145" cy="929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1955800" imgH="431800" progId="Equation.KSEE3">
                  <p:embed/>
                </p:oleObj>
              </mc:Choice>
              <mc:Fallback>
                <p:oleObj name="" r:id="rId9" imgW="1955800" imgH="431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971665" y="3276600"/>
                        <a:ext cx="4208145" cy="929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46888" y="4415155"/>
          <a:ext cx="2890520" cy="1392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" name="" r:id="rId11" imgW="1371600" imgH="660400" progId="Equation.KSEE3">
                  <p:embed/>
                </p:oleObj>
              </mc:Choice>
              <mc:Fallback>
                <p:oleObj name="" r:id="rId11" imgW="1371600" imgH="660400" progId="Equation.KSEE3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46888" y="4415155"/>
                        <a:ext cx="2890520" cy="1392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/>
          <p:cNvSpPr/>
          <p:nvPr/>
        </p:nvSpPr>
        <p:spPr>
          <a:xfrm>
            <a:off x="7120255" y="2102485"/>
            <a:ext cx="709930" cy="4946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9143365" y="1607820"/>
            <a:ext cx="709930" cy="4946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137025" y="1804670"/>
            <a:ext cx="287020" cy="4946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847205" y="5313045"/>
            <a:ext cx="1356360" cy="4946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621155" y="5203825"/>
            <a:ext cx="709930" cy="4946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8467090" y="2698750"/>
            <a:ext cx="25666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拉格朗日对偶问题</a:t>
            </a:r>
            <a:endParaRPr lang="zh-CN" altLang="en-US" b="1"/>
          </a:p>
        </p:txBody>
      </p:sp>
      <p:sp>
        <p:nvSpPr>
          <p:cNvPr id="24" name="下箭头 23"/>
          <p:cNvSpPr/>
          <p:nvPr/>
        </p:nvSpPr>
        <p:spPr>
          <a:xfrm>
            <a:off x="7858125" y="2477135"/>
            <a:ext cx="455930" cy="811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5989955" y="364490"/>
            <a:ext cx="45085" cy="61296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右箭头 25"/>
          <p:cNvSpPr/>
          <p:nvPr/>
        </p:nvSpPr>
        <p:spPr>
          <a:xfrm>
            <a:off x="4850130" y="1804670"/>
            <a:ext cx="1996440" cy="5568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4783455" y="1499235"/>
            <a:ext cx="2130425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硬间隔</a:t>
            </a:r>
            <a:r>
              <a:rPr lang="en-US" altLang="zh-CN"/>
              <a:t>——&gt;</a:t>
            </a:r>
            <a:r>
              <a:rPr lang="zh-CN" altLang="en-US"/>
              <a:t>软间隔</a:t>
            </a:r>
            <a:endParaRPr lang="zh-CN" altLang="en-US"/>
          </a:p>
          <a:p>
            <a:pPr algn="ctr"/>
            <a:r>
              <a:rPr lang="zh-CN" altLang="en-US" b="1"/>
              <a:t>适用性变广</a:t>
            </a:r>
            <a:endParaRPr lang="zh-CN" altLang="en-US" b="1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8099425" y="4628515"/>
            <a:ext cx="2085340" cy="9436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8948420" y="1196340"/>
            <a:ext cx="1407160" cy="31800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10175875" y="4448175"/>
            <a:ext cx="1680845" cy="922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 b="1"/>
              <a:t>惩罚参数</a:t>
            </a:r>
            <a:r>
              <a:rPr lang="en-US" altLang="zh-CN"/>
              <a:t>(</a:t>
            </a:r>
            <a:r>
              <a:rPr lang="zh-CN" altLang="en-US"/>
              <a:t>超参数</a:t>
            </a:r>
            <a:r>
              <a:rPr lang="en-US" altLang="zh-CN"/>
              <a:t>)</a:t>
            </a:r>
            <a:r>
              <a:rPr lang="zh-CN" altLang="en-US"/>
              <a:t>，需要人为设定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1736725" y="382270"/>
            <a:ext cx="331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线性可分支持向量机</a:t>
            </a:r>
            <a:endParaRPr lang="zh-CN" altLang="en-US" b="1"/>
          </a:p>
        </p:txBody>
      </p:sp>
      <p:sp>
        <p:nvSpPr>
          <p:cNvPr id="32" name="文本框 31"/>
          <p:cNvSpPr txBox="1"/>
          <p:nvPr/>
        </p:nvSpPr>
        <p:spPr>
          <a:xfrm>
            <a:off x="7600950" y="382270"/>
            <a:ext cx="331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线性支持向量机</a:t>
            </a:r>
            <a:endParaRPr lang="zh-CN" altLang="en-US" b="1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-2147482577"/>
          <p:cNvGraphicFramePr>
            <a:graphicFrameLocks noChangeAspect="1"/>
          </p:cNvGraphicFramePr>
          <p:nvPr/>
        </p:nvGraphicFramePr>
        <p:xfrm>
          <a:off x="1587500" y="2331720"/>
          <a:ext cx="3279140" cy="186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536700" imgH="876300" progId="Equation.DSMT4">
                  <p:embed/>
                </p:oleObj>
              </mc:Choice>
              <mc:Fallback>
                <p:oleObj name="" r:id="rId1" imgW="1536700" imgH="8763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87500" y="2331720"/>
                        <a:ext cx="3279140" cy="1864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/>
          <p:cNvSpPr/>
          <p:nvPr/>
        </p:nvSpPr>
        <p:spPr>
          <a:xfrm>
            <a:off x="7192645" y="3007995"/>
            <a:ext cx="2092960" cy="4946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469130" y="1316355"/>
            <a:ext cx="33166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线性支持向量机</a:t>
            </a:r>
            <a:endParaRPr lang="zh-CN" altLang="en-US" b="1"/>
          </a:p>
        </p:txBody>
      </p:sp>
      <p:sp>
        <p:nvSpPr>
          <p:cNvPr id="3" name="上下箭头 2"/>
          <p:cNvSpPr/>
          <p:nvPr/>
        </p:nvSpPr>
        <p:spPr>
          <a:xfrm rot="5400000">
            <a:off x="5257165" y="2635250"/>
            <a:ext cx="476250" cy="1257935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-2147482577"/>
          <p:cNvGraphicFramePr>
            <a:graphicFrameLocks noChangeAspect="1"/>
          </p:cNvGraphicFramePr>
          <p:nvPr/>
        </p:nvGraphicFramePr>
        <p:xfrm>
          <a:off x="6360160" y="2827973"/>
          <a:ext cx="405828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866900" imgH="393700" progId="Equation.DSMT4">
                  <p:embed/>
                </p:oleObj>
              </mc:Choice>
              <mc:Fallback>
                <p:oleObj name="" r:id="rId3" imgW="1866900" imgH="3937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60160" y="2827973"/>
                        <a:ext cx="4058285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6659245" y="1851025"/>
            <a:ext cx="3160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合页损失函数</a:t>
            </a:r>
            <a:r>
              <a:rPr lang="en-US" altLang="zh-CN"/>
              <a:t>hinge</a:t>
            </a:r>
            <a:r>
              <a:rPr lang="zh-CN" altLang="en-US"/>
              <a:t>：</a:t>
            </a:r>
            <a:endParaRPr lang="zh-CN" altLang="en-US"/>
          </a:p>
          <a:p>
            <a:r>
              <a:rPr lang="en-US" altLang="zh-CN"/>
              <a:t>     </a:t>
            </a:r>
            <a:r>
              <a:rPr lang="zh-CN" altLang="en-US"/>
              <a:t>（取正值函数）</a:t>
            </a:r>
            <a:endParaRPr lang="zh-CN" altLang="en-US"/>
          </a:p>
        </p:txBody>
      </p:sp>
      <p:graphicFrame>
        <p:nvGraphicFramePr>
          <p:cNvPr id="7" name="对象 -2147482577"/>
          <p:cNvGraphicFramePr>
            <a:graphicFrameLocks noChangeAspect="1"/>
          </p:cNvGraphicFramePr>
          <p:nvPr/>
        </p:nvGraphicFramePr>
        <p:xfrm>
          <a:off x="8820150" y="1850708"/>
          <a:ext cx="27336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1257300" imgH="203200" progId="Equation.DSMT4">
                  <p:embed/>
                </p:oleObj>
              </mc:Choice>
              <mc:Fallback>
                <p:oleObj name="" r:id="rId5" imgW="1257300" imgH="203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20150" y="1850708"/>
                        <a:ext cx="2733675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976110" y="4025900"/>
            <a:ext cx="1456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误分惩罚项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9372600" y="4025900"/>
            <a:ext cx="16294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间隔距离最大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9512300" y="3028950"/>
            <a:ext cx="808355" cy="4946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22" idx="2"/>
            <a:endCxn id="10" idx="0"/>
          </p:cNvCxnSpPr>
          <p:nvPr/>
        </p:nvCxnSpPr>
        <p:spPr>
          <a:xfrm>
            <a:off x="9916795" y="3523615"/>
            <a:ext cx="270510" cy="5022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9" idx="0"/>
          </p:cNvCxnSpPr>
          <p:nvPr/>
        </p:nvCxnSpPr>
        <p:spPr>
          <a:xfrm flipH="1">
            <a:off x="7704455" y="3474720"/>
            <a:ext cx="307975" cy="5511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6" idx="2"/>
          </p:cNvCxnSpPr>
          <p:nvPr/>
        </p:nvCxnSpPr>
        <p:spPr>
          <a:xfrm flipH="1" flipV="1">
            <a:off x="8239760" y="2496185"/>
            <a:ext cx="57785" cy="46037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016500" y="2731135"/>
            <a:ext cx="1491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等价</a:t>
            </a:r>
            <a:endParaRPr lang="zh-CN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2080"/>
          <a:stretch>
            <a:fillRect/>
          </a:stretch>
        </p:blipFill>
        <p:spPr>
          <a:xfrm>
            <a:off x="1682115" y="1471930"/>
            <a:ext cx="4792980" cy="392049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935855" y="2803525"/>
            <a:ext cx="4744085" cy="36830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0-1</a:t>
            </a:r>
            <a:r>
              <a:rPr lang="zh-CN" altLang="en-US"/>
              <a:t>损失函数</a:t>
            </a:r>
            <a:r>
              <a:rPr lang="en-US" altLang="zh-CN"/>
              <a:t> &lt; </a:t>
            </a:r>
            <a:r>
              <a:rPr lang="zh-CN" altLang="en-US"/>
              <a:t>合页损失函数</a:t>
            </a:r>
            <a:r>
              <a:rPr lang="en-US" altLang="zh-CN"/>
              <a:t> &lt; </a:t>
            </a:r>
            <a:r>
              <a:rPr lang="zh-CN" altLang="en-US"/>
              <a:t>对数损失函数</a:t>
            </a:r>
            <a:endParaRPr lang="zh-CN" alt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28875" y="1737995"/>
          <a:ext cx="5478780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2133600" imgH="431800" progId="Equation.KSEE3">
                  <p:embed/>
                </p:oleObj>
              </mc:Choice>
              <mc:Fallback>
                <p:oleObj name="" r:id="rId1" imgW="2133600" imgH="431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28875" y="1737995"/>
                        <a:ext cx="5478780" cy="1111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/>
          <p:cNvSpPr/>
          <p:nvPr/>
        </p:nvSpPr>
        <p:spPr>
          <a:xfrm>
            <a:off x="5611495" y="2045970"/>
            <a:ext cx="1185545" cy="4946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28558" y="3257868"/>
          <a:ext cx="5772785" cy="111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247900" imgH="431800" progId="Equation.KSEE3">
                  <p:embed/>
                </p:oleObj>
              </mc:Choice>
              <mc:Fallback>
                <p:oleObj name="" r:id="rId3" imgW="2247900" imgH="4318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8558" y="3257868"/>
                        <a:ext cx="5772785" cy="1113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5611495" y="3567430"/>
            <a:ext cx="1446530" cy="4946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下箭头 5"/>
          <p:cNvSpPr/>
          <p:nvPr/>
        </p:nvSpPr>
        <p:spPr>
          <a:xfrm>
            <a:off x="5976620" y="2648585"/>
            <a:ext cx="455930" cy="8115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744980" y="1221740"/>
            <a:ext cx="1806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对偶问题的简化</a:t>
            </a:r>
            <a:endParaRPr lang="zh-CN" altLang="en-US" b="1"/>
          </a:p>
        </p:txBody>
      </p:sp>
      <p:sp>
        <p:nvSpPr>
          <p:cNvPr id="7" name="文本框 6"/>
          <p:cNvSpPr txBox="1"/>
          <p:nvPr/>
        </p:nvSpPr>
        <p:spPr>
          <a:xfrm>
            <a:off x="6670675" y="2956560"/>
            <a:ext cx="3549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将原来</a:t>
            </a:r>
            <a:r>
              <a:rPr lang="zh-CN" altLang="en-US" b="1"/>
              <a:t>内积</a:t>
            </a:r>
            <a:r>
              <a:rPr lang="zh-CN" altLang="en-US"/>
              <a:t>改为</a:t>
            </a:r>
            <a:r>
              <a:rPr lang="zh-CN" altLang="en-US" b="1"/>
              <a:t>核函数</a:t>
            </a:r>
            <a:r>
              <a:rPr lang="zh-CN" altLang="en-US"/>
              <a:t>即可</a:t>
            </a:r>
            <a:endParaRPr lang="zh-CN" alt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左大括号 1"/>
          <p:cNvSpPr/>
          <p:nvPr/>
        </p:nvSpPr>
        <p:spPr>
          <a:xfrm>
            <a:off x="3842385" y="1565275"/>
            <a:ext cx="497840" cy="283083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250950" y="2507615"/>
            <a:ext cx="27736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   </a:t>
            </a:r>
            <a:r>
              <a:rPr lang="en-US" altLang="zh-CN" sz="2400"/>
              <a:t> </a:t>
            </a:r>
            <a:r>
              <a:rPr lang="zh-CN" altLang="en-US" sz="2400" b="1"/>
              <a:t>集成学习算法(Ensemble Method)</a:t>
            </a:r>
            <a:endParaRPr lang="zh-CN" altLang="en-US" sz="2400" b="1"/>
          </a:p>
        </p:txBody>
      </p:sp>
      <p:sp>
        <p:nvSpPr>
          <p:cNvPr id="4" name="文本框 3"/>
          <p:cNvSpPr txBox="1"/>
          <p:nvPr/>
        </p:nvSpPr>
        <p:spPr>
          <a:xfrm>
            <a:off x="1520190" y="3605530"/>
            <a:ext cx="25971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将若干个</a:t>
            </a:r>
            <a:r>
              <a:rPr lang="zh-CN" altLang="en-US" b="1"/>
              <a:t>弱学习器</a:t>
            </a:r>
            <a:r>
              <a:rPr lang="zh-CN" altLang="en-US"/>
              <a:t>整合成</a:t>
            </a:r>
            <a:r>
              <a:rPr lang="zh-CN" altLang="en-US" b="1"/>
              <a:t>强学习器</a:t>
            </a:r>
            <a:r>
              <a:rPr lang="zh-CN" altLang="en-US"/>
              <a:t>的方法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45025" y="1374140"/>
            <a:ext cx="2180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bagging</a:t>
            </a:r>
            <a:r>
              <a:rPr lang="zh-CN" altLang="en-US" sz="2000" b="1"/>
              <a:t>装袋方法</a:t>
            </a:r>
            <a:endParaRPr lang="zh-CN" altLang="en-US" sz="2000" b="1"/>
          </a:p>
        </p:txBody>
      </p:sp>
      <p:sp>
        <p:nvSpPr>
          <p:cNvPr id="6" name="文本框 5"/>
          <p:cNvSpPr txBox="1"/>
          <p:nvPr/>
        </p:nvSpPr>
        <p:spPr>
          <a:xfrm>
            <a:off x="4645025" y="2586990"/>
            <a:ext cx="2180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boosting</a:t>
            </a:r>
            <a:r>
              <a:rPr lang="zh-CN" altLang="en-US" sz="2000" b="1"/>
              <a:t>提升方法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4645025" y="4169410"/>
            <a:ext cx="218059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/>
              <a:t>stacking</a:t>
            </a:r>
            <a:r>
              <a:rPr lang="zh-CN" altLang="en-US" sz="2000" b="1"/>
              <a:t>堆叠方法</a:t>
            </a:r>
            <a:endParaRPr lang="zh-CN" altLang="en-US" sz="2000" b="1"/>
          </a:p>
        </p:txBody>
      </p:sp>
      <p:sp>
        <p:nvSpPr>
          <p:cNvPr id="8" name="左大括号 7"/>
          <p:cNvSpPr/>
          <p:nvPr/>
        </p:nvSpPr>
        <p:spPr>
          <a:xfrm>
            <a:off x="6596380" y="1069975"/>
            <a:ext cx="497840" cy="84201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1" name="左大括号 10"/>
          <p:cNvSpPr/>
          <p:nvPr/>
        </p:nvSpPr>
        <p:spPr>
          <a:xfrm>
            <a:off x="6596380" y="2246630"/>
            <a:ext cx="497840" cy="113792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2000"/>
          </a:p>
        </p:txBody>
      </p:sp>
      <p:sp>
        <p:nvSpPr>
          <p:cNvPr id="12" name="文本框 11"/>
          <p:cNvSpPr txBox="1"/>
          <p:nvPr/>
        </p:nvSpPr>
        <p:spPr>
          <a:xfrm>
            <a:off x="7243445" y="941070"/>
            <a:ext cx="218059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Bootstrapping</a:t>
            </a:r>
            <a:r>
              <a:rPr lang="zh-CN" altLang="en-US" b="1"/>
              <a:t>自助法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7243445" y="1677035"/>
            <a:ext cx="2708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Random Forest</a:t>
            </a:r>
            <a:r>
              <a:rPr lang="zh-CN" altLang="en-US" b="1"/>
              <a:t>随机森林</a:t>
            </a:r>
            <a:endParaRPr lang="zh-CN" altLang="en-US" b="1"/>
          </a:p>
        </p:txBody>
      </p:sp>
      <p:sp>
        <p:nvSpPr>
          <p:cNvPr id="14" name="文本框 13"/>
          <p:cNvSpPr txBox="1"/>
          <p:nvPr/>
        </p:nvSpPr>
        <p:spPr>
          <a:xfrm>
            <a:off x="7332980" y="2127250"/>
            <a:ext cx="2708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Adaboost</a:t>
            </a:r>
            <a:endParaRPr lang="en-US" b="1"/>
          </a:p>
        </p:txBody>
      </p:sp>
      <p:sp>
        <p:nvSpPr>
          <p:cNvPr id="15" name="文本框 14"/>
          <p:cNvSpPr txBox="1"/>
          <p:nvPr/>
        </p:nvSpPr>
        <p:spPr>
          <a:xfrm>
            <a:off x="7332980" y="2631440"/>
            <a:ext cx="2708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Boosting Tree</a:t>
            </a:r>
            <a:endParaRPr lang="en-US" b="1"/>
          </a:p>
        </p:txBody>
      </p:sp>
      <p:sp>
        <p:nvSpPr>
          <p:cNvPr id="16" name="文本框 15"/>
          <p:cNvSpPr txBox="1"/>
          <p:nvPr/>
        </p:nvSpPr>
        <p:spPr>
          <a:xfrm>
            <a:off x="7332980" y="3237230"/>
            <a:ext cx="2708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GBDT</a:t>
            </a:r>
            <a:endParaRPr lang="en-US" b="1"/>
          </a:p>
        </p:txBody>
      </p:sp>
      <p:sp>
        <p:nvSpPr>
          <p:cNvPr id="17" name="左大括号 16"/>
          <p:cNvSpPr/>
          <p:nvPr/>
        </p:nvSpPr>
        <p:spPr>
          <a:xfrm>
            <a:off x="8348345" y="3084830"/>
            <a:ext cx="497840" cy="64579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b="1"/>
          </a:p>
        </p:txBody>
      </p:sp>
      <p:sp>
        <p:nvSpPr>
          <p:cNvPr id="18" name="文本框 17"/>
          <p:cNvSpPr txBox="1"/>
          <p:nvPr/>
        </p:nvSpPr>
        <p:spPr>
          <a:xfrm>
            <a:off x="9032875" y="2868930"/>
            <a:ext cx="2708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XGBoost     2016,</a:t>
            </a:r>
            <a:r>
              <a:rPr lang="zh-CN" altLang="en-US" b="1"/>
              <a:t>陈天奇</a:t>
            </a:r>
            <a:endParaRPr lang="zh-CN" altLang="en-US" b="1"/>
          </a:p>
        </p:txBody>
      </p:sp>
      <p:sp>
        <p:nvSpPr>
          <p:cNvPr id="19" name="文本框 18"/>
          <p:cNvSpPr txBox="1"/>
          <p:nvPr/>
        </p:nvSpPr>
        <p:spPr>
          <a:xfrm>
            <a:off x="9032875" y="3503930"/>
            <a:ext cx="27082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lightGBM</a:t>
            </a:r>
            <a:endParaRPr lang="en-US" b="1"/>
          </a:p>
        </p:txBody>
      </p:sp>
      <p:cxnSp>
        <p:nvCxnSpPr>
          <p:cNvPr id="20" name="直接箭头连接符 19"/>
          <p:cNvCxnSpPr/>
          <p:nvPr/>
        </p:nvCxnSpPr>
        <p:spPr>
          <a:xfrm flipH="1" flipV="1">
            <a:off x="3418205" y="3909060"/>
            <a:ext cx="458470" cy="6832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2501265" y="3630295"/>
            <a:ext cx="916940" cy="2787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865630" y="3909060"/>
            <a:ext cx="916940" cy="2787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V="1">
            <a:off x="2025015" y="4171315"/>
            <a:ext cx="280035" cy="5016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03580" y="4718050"/>
            <a:ext cx="2597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多项式算法</a:t>
            </a:r>
            <a:endParaRPr lang="zh-CN" altLang="en-US"/>
          </a:p>
          <a:p>
            <a:pPr algn="ctr"/>
            <a:r>
              <a:rPr lang="zh-CN" altLang="en-US"/>
              <a:t>具有较高的准确率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103880" y="4718050"/>
            <a:ext cx="25977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多项式算法</a:t>
            </a:r>
            <a:endParaRPr lang="zh-CN" altLang="en-US"/>
          </a:p>
          <a:p>
            <a:pPr algn="ctr"/>
            <a:r>
              <a:rPr lang="zh-CN" altLang="en-US"/>
              <a:t>仅比随机猜测优越</a:t>
            </a:r>
            <a:endParaRPr lang="zh-CN" altLang="en-US"/>
          </a:p>
          <a:p>
            <a:pPr algn="ctr"/>
            <a:r>
              <a:rPr lang="zh-CN" altLang="en-US"/>
              <a:t>（</a:t>
            </a:r>
            <a:r>
              <a:rPr lang="en-US" altLang="zh-CN"/>
              <a:t>&gt;50%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8" name="直接箭头连接符 27"/>
          <p:cNvCxnSpPr>
            <a:stCxn id="5" idx="0"/>
          </p:cNvCxnSpPr>
          <p:nvPr/>
        </p:nvCxnSpPr>
        <p:spPr>
          <a:xfrm flipV="1">
            <a:off x="5735320" y="709295"/>
            <a:ext cx="756920" cy="6648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384290" y="367030"/>
            <a:ext cx="648335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并行</a:t>
            </a:r>
            <a:endParaRPr lang="zh-CN" altLang="en-US"/>
          </a:p>
        </p:txBody>
      </p:sp>
      <p:cxnSp>
        <p:nvCxnSpPr>
          <p:cNvPr id="30" name="直接箭头连接符 29"/>
          <p:cNvCxnSpPr/>
          <p:nvPr/>
        </p:nvCxnSpPr>
        <p:spPr>
          <a:xfrm>
            <a:off x="5746750" y="2985770"/>
            <a:ext cx="484505" cy="5276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5772150" y="3503930"/>
            <a:ext cx="648335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串行</a:t>
            </a:r>
            <a:endParaRPr lang="zh-CN" altLang="en-US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99920" y="1817370"/>
          <a:ext cx="3583940" cy="203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775"/>
                <a:gridCol w="651510"/>
                <a:gridCol w="652145"/>
                <a:gridCol w="65151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分类器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分类器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分类器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57213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集成学习投票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>
            <p:custDataLst>
              <p:tags r:id="rId2"/>
            </p:custDataLst>
          </p:nvPr>
        </p:nvGraphicFramePr>
        <p:xfrm>
          <a:off x="7235825" y="488315"/>
          <a:ext cx="3634105" cy="202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35"/>
                <a:gridCol w="661035"/>
                <a:gridCol w="661670"/>
                <a:gridCol w="65976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分类器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分类器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分类器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5613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集成学习投票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>
            <p:custDataLst>
              <p:tags r:id="rId3"/>
            </p:custDataLst>
          </p:nvPr>
        </p:nvGraphicFramePr>
        <p:xfrm>
          <a:off x="7235190" y="3380105"/>
          <a:ext cx="3634740" cy="20300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35"/>
                <a:gridCol w="661035"/>
                <a:gridCol w="661670"/>
                <a:gridCol w="66040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分类器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分类器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分类器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56705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集成学习投票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2003425" y="4001135"/>
            <a:ext cx="3215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弱分类器</a:t>
            </a:r>
            <a:r>
              <a:rPr lang="en-US" altLang="zh-CN" b="1"/>
              <a:t>+</a:t>
            </a:r>
            <a:r>
              <a:rPr lang="zh-CN" altLang="en-US" b="1"/>
              <a:t>异质性</a:t>
            </a:r>
            <a:endParaRPr lang="zh-CN" altLang="en-US" b="1"/>
          </a:p>
          <a:p>
            <a:pPr algn="ctr"/>
            <a:r>
              <a:rPr lang="zh-CN" altLang="en-US"/>
              <a:t>最后效果得到提升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44740" y="2623820"/>
            <a:ext cx="3215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弱分类器</a:t>
            </a:r>
            <a:r>
              <a:rPr lang="en-US" altLang="zh-CN" b="1"/>
              <a:t>+</a:t>
            </a:r>
            <a:r>
              <a:rPr lang="zh-CN" altLang="en-US" b="1"/>
              <a:t>同质性</a:t>
            </a:r>
            <a:endParaRPr lang="zh-CN" altLang="en-US" b="1"/>
          </a:p>
          <a:p>
            <a:pPr algn="ctr"/>
            <a:r>
              <a:rPr lang="zh-CN" altLang="en-US"/>
              <a:t>最后效果没得到提升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445375" y="5521325"/>
            <a:ext cx="32150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非弱分类器</a:t>
            </a:r>
            <a:r>
              <a:rPr lang="en-US" altLang="zh-CN" b="1"/>
              <a:t>+</a:t>
            </a:r>
            <a:r>
              <a:rPr lang="zh-CN" altLang="en-US" b="1"/>
              <a:t>异质性</a:t>
            </a:r>
            <a:endParaRPr lang="zh-CN" altLang="en-US" b="1"/>
          </a:p>
          <a:p>
            <a:pPr algn="ctr"/>
            <a:r>
              <a:rPr lang="zh-CN" altLang="en-US"/>
              <a:t>最后效果反而更差</a:t>
            </a:r>
            <a:endParaRPr lang="zh-CN" altLang="en-US"/>
          </a:p>
        </p:txBody>
      </p:sp>
      <p:sp>
        <p:nvSpPr>
          <p:cNvPr id="11" name="上箭头 10"/>
          <p:cNvSpPr/>
          <p:nvPr/>
        </p:nvSpPr>
        <p:spPr>
          <a:xfrm rot="3360000">
            <a:off x="6035040" y="1323340"/>
            <a:ext cx="567690" cy="10648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上箭头 11"/>
          <p:cNvSpPr/>
          <p:nvPr/>
        </p:nvSpPr>
        <p:spPr>
          <a:xfrm rot="7380000">
            <a:off x="6035040" y="3269615"/>
            <a:ext cx="567690" cy="106489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24890" y="2013585"/>
            <a:ext cx="1856105" cy="537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23920" y="923290"/>
            <a:ext cx="1233170" cy="537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23920" y="1866900"/>
            <a:ext cx="1233170" cy="537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23920" y="3160395"/>
            <a:ext cx="1233170" cy="537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50635" y="923290"/>
            <a:ext cx="1856105" cy="537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50635" y="1866900"/>
            <a:ext cx="1856105" cy="537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50635" y="3160395"/>
            <a:ext cx="1856105" cy="537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077325" y="1461135"/>
            <a:ext cx="1684020" cy="163322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3" idx="1"/>
          </p:cNvCxnSpPr>
          <p:nvPr/>
        </p:nvCxnSpPr>
        <p:spPr>
          <a:xfrm flipV="1">
            <a:off x="2869565" y="1192530"/>
            <a:ext cx="554355" cy="820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900045" y="2073910"/>
            <a:ext cx="476885" cy="91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879725" y="2378710"/>
            <a:ext cx="476885" cy="324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1"/>
          </p:cNvCxnSpPr>
          <p:nvPr/>
        </p:nvCxnSpPr>
        <p:spPr>
          <a:xfrm>
            <a:off x="2849245" y="2520315"/>
            <a:ext cx="574675" cy="909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74135" y="1008380"/>
            <a:ext cx="100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860165" y="1951355"/>
            <a:ext cx="100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3874135" y="3245485"/>
            <a:ext cx="100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257300" y="2094230"/>
            <a:ext cx="1440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train_set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272030" y="1445260"/>
            <a:ext cx="1236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随机抽样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49345" y="2503805"/>
            <a:ext cx="636905" cy="55689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60235" y="2503805"/>
            <a:ext cx="636905" cy="556895"/>
          </a:xfrm>
          <a:prstGeom prst="rect">
            <a:avLst/>
          </a:prstGeom>
        </p:spPr>
      </p:pic>
      <p:cxnSp>
        <p:nvCxnSpPr>
          <p:cNvPr id="20" name="直接箭头连接符 19"/>
          <p:cNvCxnSpPr>
            <a:stCxn id="14" idx="3"/>
          </p:cNvCxnSpPr>
          <p:nvPr/>
        </p:nvCxnSpPr>
        <p:spPr>
          <a:xfrm>
            <a:off x="4878705" y="1192530"/>
            <a:ext cx="127762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3"/>
          </p:cNvCxnSpPr>
          <p:nvPr/>
        </p:nvCxnSpPr>
        <p:spPr>
          <a:xfrm>
            <a:off x="4864735" y="2135505"/>
            <a:ext cx="132207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</p:cNvCxnSpPr>
          <p:nvPr/>
        </p:nvCxnSpPr>
        <p:spPr>
          <a:xfrm>
            <a:off x="4878705" y="3429635"/>
            <a:ext cx="1226820" cy="13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3"/>
          </p:cNvCxnSpPr>
          <p:nvPr/>
        </p:nvCxnSpPr>
        <p:spPr>
          <a:xfrm>
            <a:off x="8206740" y="1192530"/>
            <a:ext cx="890905" cy="7296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3"/>
          </p:cNvCxnSpPr>
          <p:nvPr/>
        </p:nvCxnSpPr>
        <p:spPr>
          <a:xfrm flipV="1">
            <a:off x="8206740" y="2134870"/>
            <a:ext cx="85026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3"/>
          </p:cNvCxnSpPr>
          <p:nvPr/>
        </p:nvCxnSpPr>
        <p:spPr>
          <a:xfrm flipV="1">
            <a:off x="8206740" y="2713355"/>
            <a:ext cx="931545" cy="7162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8154670" y="2459355"/>
            <a:ext cx="912495" cy="3956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462770" y="2098675"/>
            <a:ext cx="1237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learner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6543675" y="1008380"/>
            <a:ext cx="166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分类器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538595" y="1956435"/>
            <a:ext cx="166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分类器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543675" y="3239770"/>
            <a:ext cx="166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分类器</a:t>
            </a:r>
            <a:r>
              <a:rPr lang="en-US" altLang="zh-CN"/>
              <a:t>m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980055" y="1234440"/>
          <a:ext cx="4061460" cy="2634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3820"/>
                <a:gridCol w="1353820"/>
                <a:gridCol w="1353820"/>
              </a:tblGrid>
              <a:tr h="87820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Positive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Negative</a:t>
                      </a:r>
                      <a:endParaRPr lang="en-US" altLang="zh-CN"/>
                    </a:p>
                  </a:txBody>
                  <a:tcPr/>
                </a:tc>
              </a:tr>
              <a:tr h="878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True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FN</a:t>
                      </a:r>
                      <a:endParaRPr lang="en-US" altLang="zh-CN"/>
                    </a:p>
                  </a:txBody>
                  <a:tcPr/>
                </a:tc>
              </a:tr>
              <a:tr h="8782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False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FP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TN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275965" y="1234440"/>
            <a:ext cx="1409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预测情况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80055" y="1665605"/>
            <a:ext cx="1409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实际情况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950845" y="1252220"/>
            <a:ext cx="1400175" cy="8623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401185" y="2033270"/>
            <a:ext cx="1217295" cy="8420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45480" y="3007995"/>
            <a:ext cx="1217295" cy="84201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9" idx="3"/>
          </p:cNvCxnSpPr>
          <p:nvPr/>
        </p:nvCxnSpPr>
        <p:spPr>
          <a:xfrm flipV="1">
            <a:off x="5618480" y="718185"/>
            <a:ext cx="1765300" cy="17360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10" idx="3"/>
          </p:cNvCxnSpPr>
          <p:nvPr/>
        </p:nvCxnSpPr>
        <p:spPr>
          <a:xfrm flipV="1">
            <a:off x="6962775" y="633730"/>
            <a:ext cx="421005" cy="27952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041515" y="349885"/>
            <a:ext cx="20897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预测正确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515235" y="4214495"/>
            <a:ext cx="2272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准确率</a:t>
            </a:r>
            <a:r>
              <a:rPr lang="en-US" altLang="zh-CN"/>
              <a:t> Accuracy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515235" y="5261610"/>
            <a:ext cx="2272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精确率</a:t>
            </a:r>
            <a:r>
              <a:rPr lang="en-US" altLang="zh-CN"/>
              <a:t> precision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577965" y="4214495"/>
            <a:ext cx="2272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召回率</a:t>
            </a:r>
            <a:r>
              <a:rPr lang="en-US" altLang="zh-CN"/>
              <a:t> recall</a:t>
            </a:r>
            <a:r>
              <a:rPr lang="zh-CN" altLang="en-US"/>
              <a:t>：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577965" y="5261610"/>
            <a:ext cx="2272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F1 - score </a:t>
            </a:r>
            <a:r>
              <a:rPr lang="zh-CN" altLang="en-US"/>
              <a:t>：</a:t>
            </a:r>
            <a:endParaRPr lang="zh-CN" altLang="en-US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33265" y="4013200"/>
          <a:ext cx="1085215" cy="770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571500" imgH="405765" progId="Equation.KSEE3">
                  <p:embed/>
                </p:oleObj>
              </mc:Choice>
              <mc:Fallback>
                <p:oleObj name="" r:id="rId2" imgW="571500" imgH="405765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33265" y="4013200"/>
                        <a:ext cx="1085215" cy="770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33265" y="5071745"/>
          <a:ext cx="1085215" cy="748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4" imgW="571500" imgH="393700" progId="Equation.KSEE3">
                  <p:embed/>
                </p:oleObj>
              </mc:Choice>
              <mc:Fallback>
                <p:oleObj name="" r:id="rId4" imgW="5715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33265" y="5071745"/>
                        <a:ext cx="1085215" cy="748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77860" y="4024630"/>
          <a:ext cx="1133475" cy="748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6" imgW="596900" imgH="393700" progId="Equation.KSEE3">
                  <p:embed/>
                </p:oleObj>
              </mc:Choice>
              <mc:Fallback>
                <p:oleObj name="" r:id="rId6" imgW="5969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77860" y="4024630"/>
                        <a:ext cx="1133475" cy="748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747000" y="4993640"/>
          <a:ext cx="2195195" cy="1134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" r:id="rId8" imgW="1155700" imgH="596900" progId="Equation.KSEE3">
                  <p:embed/>
                </p:oleObj>
              </mc:Choice>
              <mc:Fallback>
                <p:oleObj name="" r:id="rId8" imgW="1155700" imgH="596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47000" y="4993640"/>
                        <a:ext cx="2195195" cy="1134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024890" y="2013585"/>
            <a:ext cx="1856105" cy="537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423920" y="923290"/>
            <a:ext cx="1233170" cy="537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423920" y="1866900"/>
            <a:ext cx="1233170" cy="537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423920" y="3160395"/>
            <a:ext cx="1233170" cy="537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350635" y="923290"/>
            <a:ext cx="1856105" cy="537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50635" y="1866900"/>
            <a:ext cx="1856105" cy="537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350635" y="3160395"/>
            <a:ext cx="1856105" cy="5378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9077325" y="1461135"/>
            <a:ext cx="1684020" cy="1633220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endCxn id="3" idx="1"/>
          </p:cNvCxnSpPr>
          <p:nvPr/>
        </p:nvCxnSpPr>
        <p:spPr>
          <a:xfrm flipV="1">
            <a:off x="2869565" y="1192530"/>
            <a:ext cx="554355" cy="8204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2900045" y="2073910"/>
            <a:ext cx="476885" cy="914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2879725" y="2378710"/>
            <a:ext cx="476885" cy="3244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1"/>
          </p:cNvCxnSpPr>
          <p:nvPr/>
        </p:nvCxnSpPr>
        <p:spPr>
          <a:xfrm>
            <a:off x="2849245" y="2520315"/>
            <a:ext cx="574675" cy="909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3874135" y="1008380"/>
            <a:ext cx="100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860165" y="1951355"/>
            <a:ext cx="100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3874135" y="3245485"/>
            <a:ext cx="1004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257300" y="2094230"/>
            <a:ext cx="1440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train_set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272030" y="1445260"/>
            <a:ext cx="1236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随机抽样</a:t>
            </a:r>
            <a:endParaRPr lang="zh-CN" altLang="en-US"/>
          </a:p>
        </p:txBody>
      </p:sp>
      <p:pic>
        <p:nvPicPr>
          <p:cNvPr id="25" name="图片 2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49345" y="2503805"/>
            <a:ext cx="636905" cy="55689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960235" y="2503805"/>
            <a:ext cx="636905" cy="556895"/>
          </a:xfrm>
          <a:prstGeom prst="rect">
            <a:avLst/>
          </a:prstGeom>
        </p:spPr>
      </p:pic>
      <p:cxnSp>
        <p:nvCxnSpPr>
          <p:cNvPr id="20" name="直接箭头连接符 19"/>
          <p:cNvCxnSpPr>
            <a:stCxn id="14" idx="3"/>
          </p:cNvCxnSpPr>
          <p:nvPr/>
        </p:nvCxnSpPr>
        <p:spPr>
          <a:xfrm>
            <a:off x="4878705" y="1192530"/>
            <a:ext cx="127762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3"/>
          </p:cNvCxnSpPr>
          <p:nvPr/>
        </p:nvCxnSpPr>
        <p:spPr>
          <a:xfrm>
            <a:off x="4864735" y="2135505"/>
            <a:ext cx="1322070" cy="952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6" idx="3"/>
          </p:cNvCxnSpPr>
          <p:nvPr/>
        </p:nvCxnSpPr>
        <p:spPr>
          <a:xfrm>
            <a:off x="4878705" y="3429635"/>
            <a:ext cx="1226820" cy="13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6" idx="3"/>
          </p:cNvCxnSpPr>
          <p:nvPr/>
        </p:nvCxnSpPr>
        <p:spPr>
          <a:xfrm>
            <a:off x="8206740" y="1192530"/>
            <a:ext cx="890905" cy="7296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7" idx="3"/>
          </p:cNvCxnSpPr>
          <p:nvPr/>
        </p:nvCxnSpPr>
        <p:spPr>
          <a:xfrm flipV="1">
            <a:off x="8206740" y="2134870"/>
            <a:ext cx="850265" cy="12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8" idx="3"/>
          </p:cNvCxnSpPr>
          <p:nvPr/>
        </p:nvCxnSpPr>
        <p:spPr>
          <a:xfrm flipV="1">
            <a:off x="8206740" y="2713355"/>
            <a:ext cx="931545" cy="71628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8154670" y="2459355"/>
            <a:ext cx="912495" cy="39560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9462770" y="2098675"/>
            <a:ext cx="1237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learner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6543675" y="1008380"/>
            <a:ext cx="166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分类器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6538595" y="1956435"/>
            <a:ext cx="166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分类器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6543675" y="3239770"/>
            <a:ext cx="1663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分类器</a:t>
            </a:r>
            <a:r>
              <a:rPr lang="en-US" altLang="zh-CN"/>
              <a:t>m</a:t>
            </a:r>
            <a:endParaRPr lang="en-US" altLang="zh-CN"/>
          </a:p>
        </p:txBody>
      </p:sp>
      <p:cxnSp>
        <p:nvCxnSpPr>
          <p:cNvPr id="32" name="肘形连接符 31"/>
          <p:cNvCxnSpPr>
            <a:stCxn id="6" idx="2"/>
            <a:endCxn id="4" idx="0"/>
          </p:cNvCxnSpPr>
          <p:nvPr/>
        </p:nvCxnSpPr>
        <p:spPr>
          <a:xfrm rot="5400000">
            <a:off x="5457190" y="44450"/>
            <a:ext cx="405765" cy="32385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肘形连接符 32"/>
          <p:cNvCxnSpPr>
            <a:stCxn id="7" idx="2"/>
            <a:endCxn id="5" idx="0"/>
          </p:cNvCxnSpPr>
          <p:nvPr/>
        </p:nvCxnSpPr>
        <p:spPr>
          <a:xfrm rot="5400000">
            <a:off x="5281930" y="1163320"/>
            <a:ext cx="755650" cy="3238500"/>
          </a:xfrm>
          <a:prstGeom prst="bentConnector3">
            <a:avLst>
              <a:gd name="adj1" fmla="val 50000"/>
            </a:avLst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060950" y="1465580"/>
            <a:ext cx="1156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残差</a:t>
            </a:r>
            <a:endParaRPr lang="zh-CN" alt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287145" y="2226310"/>
            <a:ext cx="0" cy="23736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1287145" y="4599940"/>
            <a:ext cx="2484755" cy="20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等腰三角形 5"/>
          <p:cNvSpPr/>
          <p:nvPr/>
        </p:nvSpPr>
        <p:spPr>
          <a:xfrm>
            <a:off x="1574165" y="3616325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/>
        </p:nvSpPr>
        <p:spPr>
          <a:xfrm>
            <a:off x="1566545" y="3134360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/>
        </p:nvSpPr>
        <p:spPr>
          <a:xfrm>
            <a:off x="2179320" y="4097655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2179320" y="2794635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2915285" y="2490470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168650" y="4097655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671445" y="3595370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742565" y="4097655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893820" y="4599940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X1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1043305" y="1858010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X2</a:t>
            </a:r>
            <a:endParaRPr lang="en-US" altLang="zh-CN"/>
          </a:p>
        </p:txBody>
      </p:sp>
      <p:cxnSp>
        <p:nvCxnSpPr>
          <p:cNvPr id="33" name="直接连接符 32"/>
          <p:cNvCxnSpPr/>
          <p:nvPr/>
        </p:nvCxnSpPr>
        <p:spPr>
          <a:xfrm flipV="1">
            <a:off x="699135" y="2195830"/>
            <a:ext cx="3448685" cy="275907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V="1">
            <a:off x="4538345" y="2246630"/>
            <a:ext cx="0" cy="23736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4538345" y="4620260"/>
            <a:ext cx="2484755" cy="20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等腰三角形 48"/>
          <p:cNvSpPr/>
          <p:nvPr/>
        </p:nvSpPr>
        <p:spPr>
          <a:xfrm>
            <a:off x="4825365" y="3636645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>
            <a:off x="4817745" y="3154680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>
            <a:off x="5430520" y="4117975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>
            <a:off x="5430520" y="2814955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6166485" y="2510790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6419850" y="4117975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5922645" y="3615690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5993765" y="4117975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7145020" y="4620260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X1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294505" y="1878330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X2</a:t>
            </a:r>
            <a:endParaRPr lang="en-US" altLang="zh-CN"/>
          </a:p>
        </p:txBody>
      </p:sp>
      <p:cxnSp>
        <p:nvCxnSpPr>
          <p:cNvPr id="59" name="直接连接符 58"/>
          <p:cNvCxnSpPr/>
          <p:nvPr/>
        </p:nvCxnSpPr>
        <p:spPr>
          <a:xfrm flipV="1">
            <a:off x="3950335" y="2216150"/>
            <a:ext cx="3448685" cy="275907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 flipH="1" flipV="1">
            <a:off x="5253355" y="2073910"/>
            <a:ext cx="2282190" cy="33070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本框 73"/>
          <p:cNvSpPr txBox="1"/>
          <p:nvPr/>
        </p:nvSpPr>
        <p:spPr>
          <a:xfrm>
            <a:off x="7606030" y="4620260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X1</a:t>
            </a:r>
            <a:endParaRPr lang="en-US" altLang="zh-CN"/>
          </a:p>
        </p:txBody>
      </p:sp>
      <p:cxnSp>
        <p:nvCxnSpPr>
          <p:cNvPr id="75" name="直接箭头连接符 74"/>
          <p:cNvCxnSpPr/>
          <p:nvPr/>
        </p:nvCxnSpPr>
        <p:spPr>
          <a:xfrm flipV="1">
            <a:off x="8250555" y="2266950"/>
            <a:ext cx="0" cy="237363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/>
          <p:nvPr/>
        </p:nvCxnSpPr>
        <p:spPr>
          <a:xfrm>
            <a:off x="8250555" y="4640580"/>
            <a:ext cx="2484755" cy="20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等腰三角形 76"/>
          <p:cNvSpPr/>
          <p:nvPr/>
        </p:nvSpPr>
        <p:spPr>
          <a:xfrm>
            <a:off x="8537575" y="3656965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8" name="等腰三角形 77"/>
          <p:cNvSpPr/>
          <p:nvPr/>
        </p:nvSpPr>
        <p:spPr>
          <a:xfrm>
            <a:off x="8529955" y="3175000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9" name="等腰三角形 78"/>
          <p:cNvSpPr/>
          <p:nvPr/>
        </p:nvSpPr>
        <p:spPr>
          <a:xfrm>
            <a:off x="9142730" y="4138295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0" name="等腰三角形 79"/>
          <p:cNvSpPr/>
          <p:nvPr/>
        </p:nvSpPr>
        <p:spPr>
          <a:xfrm>
            <a:off x="9142730" y="2835275"/>
            <a:ext cx="202565" cy="22288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9878695" y="2531110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2" name="椭圆 81"/>
          <p:cNvSpPr/>
          <p:nvPr/>
        </p:nvSpPr>
        <p:spPr>
          <a:xfrm>
            <a:off x="10132060" y="4138295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椭圆 82"/>
          <p:cNvSpPr/>
          <p:nvPr/>
        </p:nvSpPr>
        <p:spPr>
          <a:xfrm>
            <a:off x="9634855" y="3636010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>
          <a:xfrm>
            <a:off x="9705975" y="4138295"/>
            <a:ext cx="243840" cy="243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10857230" y="4640580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X1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006715" y="1898650"/>
            <a:ext cx="852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X2</a:t>
            </a:r>
            <a:endParaRPr lang="en-US" altLang="zh-CN"/>
          </a:p>
        </p:txBody>
      </p:sp>
      <p:cxnSp>
        <p:nvCxnSpPr>
          <p:cNvPr id="87" name="直接连接符 86"/>
          <p:cNvCxnSpPr/>
          <p:nvPr/>
        </p:nvCxnSpPr>
        <p:spPr>
          <a:xfrm flipV="1">
            <a:off x="7662545" y="2236470"/>
            <a:ext cx="3448685" cy="275907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 flipH="1" flipV="1">
            <a:off x="8965565" y="2094230"/>
            <a:ext cx="2282190" cy="33070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 flipH="1" flipV="1">
            <a:off x="8641080" y="2160270"/>
            <a:ext cx="1115695" cy="312420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8935085" y="2089150"/>
            <a:ext cx="882650" cy="1237615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 flipV="1">
            <a:off x="9239885" y="3296285"/>
            <a:ext cx="537210" cy="434340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9239885" y="3737610"/>
            <a:ext cx="486410" cy="1465580"/>
          </a:xfrm>
          <a:prstGeom prst="line">
            <a:avLst/>
          </a:prstGeom>
          <a:ln w="38100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>
            <a:endCxn id="10" idx="0"/>
          </p:cNvCxnSpPr>
          <p:nvPr/>
        </p:nvCxnSpPr>
        <p:spPr>
          <a:xfrm flipH="1">
            <a:off x="3037205" y="1866265"/>
            <a:ext cx="288925" cy="6242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文本框 93"/>
          <p:cNvSpPr txBox="1"/>
          <p:nvPr/>
        </p:nvSpPr>
        <p:spPr>
          <a:xfrm>
            <a:off x="2671445" y="1358900"/>
            <a:ext cx="186690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重点关注误分点</a:t>
            </a:r>
            <a:endParaRPr lang="zh-CN" altLang="en-US"/>
          </a:p>
        </p:txBody>
      </p:sp>
      <p:cxnSp>
        <p:nvCxnSpPr>
          <p:cNvPr id="95" name="直接箭头连接符 94"/>
          <p:cNvCxnSpPr/>
          <p:nvPr/>
        </p:nvCxnSpPr>
        <p:spPr>
          <a:xfrm flipH="1" flipV="1">
            <a:off x="5530215" y="4361180"/>
            <a:ext cx="288925" cy="4362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5027930" y="4797425"/>
            <a:ext cx="186690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重点关注误分点</a:t>
            </a:r>
            <a:endParaRPr lang="zh-CN" altLang="en-US"/>
          </a:p>
        </p:txBody>
      </p:sp>
      <p:sp>
        <p:nvSpPr>
          <p:cNvPr id="97" name="右箭头 96"/>
          <p:cNvSpPr/>
          <p:nvPr/>
        </p:nvSpPr>
        <p:spPr>
          <a:xfrm>
            <a:off x="3529330" y="3245485"/>
            <a:ext cx="791210" cy="385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8" name="右箭头 97"/>
          <p:cNvSpPr/>
          <p:nvPr/>
        </p:nvSpPr>
        <p:spPr>
          <a:xfrm>
            <a:off x="7145020" y="3240405"/>
            <a:ext cx="791210" cy="3854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900680" y="1546860"/>
            <a:ext cx="3665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前向分步算法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2900680" y="3198495"/>
            <a:ext cx="3665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AdaBoost</a:t>
            </a:r>
            <a:r>
              <a:rPr lang="zh-CN" altLang="en-US" sz="2400"/>
              <a:t>算法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6495415" y="1536065"/>
            <a:ext cx="44824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Boosting Tree(</a:t>
            </a:r>
            <a:r>
              <a:rPr lang="zh-CN" altLang="en-US" sz="2400"/>
              <a:t>提升树</a:t>
            </a:r>
            <a:r>
              <a:rPr lang="en-US" altLang="zh-CN" sz="2400"/>
              <a:t>)</a:t>
            </a:r>
            <a:r>
              <a:rPr lang="zh-CN" altLang="en-US" sz="2400"/>
              <a:t>算法</a:t>
            </a:r>
            <a:endParaRPr lang="zh-CN" altLang="en-US" sz="240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803015" y="2172335"/>
            <a:ext cx="0" cy="8616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5120640" y="1755140"/>
            <a:ext cx="1121410" cy="222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86250" y="836930"/>
            <a:ext cx="36201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</a:t>
            </a:r>
            <a:r>
              <a:rPr lang="zh-CN" altLang="en-US"/>
              <a:t>基分类器为</a:t>
            </a:r>
            <a:r>
              <a:rPr lang="en-US" altLang="zh-CN" b="1"/>
              <a:t>CART</a:t>
            </a:r>
            <a:r>
              <a:rPr lang="zh-CN" altLang="en-US"/>
              <a:t>算法确定的</a:t>
            </a:r>
            <a:r>
              <a:rPr lang="en-US" altLang="zh-CN"/>
              <a:t>DT</a:t>
            </a:r>
            <a:endParaRPr lang="en-US" altLang="zh-CN"/>
          </a:p>
          <a:p>
            <a:r>
              <a:rPr lang="en-US" altLang="zh-CN"/>
              <a:t>2.</a:t>
            </a:r>
            <a:r>
              <a:rPr lang="zh-CN" altLang="en-US"/>
              <a:t>损失函数为</a:t>
            </a:r>
            <a:r>
              <a:rPr lang="zh-CN" altLang="en-US" b="1"/>
              <a:t>平方损失函数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1521460" y="2178050"/>
            <a:ext cx="3620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损失函数为</a:t>
            </a:r>
            <a:r>
              <a:rPr lang="zh-CN" altLang="en-US" b="1"/>
              <a:t>指数函数</a:t>
            </a:r>
            <a:endParaRPr lang="zh-CN" altLang="en-US" b="1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DD3CC4AE21B36856C5E4BD8929D2F298"/>
          <p:cNvPicPr>
            <a:picLocks noChangeAspect="1"/>
          </p:cNvPicPr>
          <p:nvPr/>
        </p:nvPicPr>
        <p:blipFill>
          <a:blip r:embed="rId1"/>
          <a:srcRect t="15837" b="51320"/>
          <a:stretch>
            <a:fillRect/>
          </a:stretch>
        </p:blipFill>
        <p:spPr>
          <a:xfrm>
            <a:off x="1741805" y="327660"/>
            <a:ext cx="8681085" cy="1248410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824865" y="1922145"/>
          <a:ext cx="9598025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9355"/>
                <a:gridCol w="885825"/>
                <a:gridCol w="885825"/>
                <a:gridCol w="885825"/>
                <a:gridCol w="885825"/>
                <a:gridCol w="885825"/>
                <a:gridCol w="885825"/>
                <a:gridCol w="885825"/>
                <a:gridCol w="885825"/>
                <a:gridCol w="1322070"/>
              </a:tblGrid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错误个数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Y</a:t>
                      </a:r>
                      <a:r>
                        <a:rPr lang="zh-CN" altLang="en-US"/>
                        <a:t>真实值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V=1.5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V=2.5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V=3.5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V=4.5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V=5.5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V=6.5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V=7.5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3"/>
            </p:custDataLst>
          </p:nvPr>
        </p:nvGraphicFramePr>
        <p:xfrm>
          <a:off x="2253615" y="5527675"/>
          <a:ext cx="721804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740"/>
                <a:gridCol w="856615"/>
                <a:gridCol w="856615"/>
                <a:gridCol w="856615"/>
                <a:gridCol w="856615"/>
                <a:gridCol w="856615"/>
                <a:gridCol w="856615"/>
                <a:gridCol w="8566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V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7.5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错误个数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矩形 9"/>
          <p:cNvSpPr/>
          <p:nvPr/>
        </p:nvSpPr>
        <p:spPr>
          <a:xfrm>
            <a:off x="6490970" y="3088640"/>
            <a:ext cx="2515870" cy="3448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490970" y="2668270"/>
            <a:ext cx="2515870" cy="3448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490970" y="3469640"/>
            <a:ext cx="2515870" cy="3448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3757295" y="4996180"/>
            <a:ext cx="2515870" cy="3448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757295" y="4585335"/>
            <a:ext cx="2515870" cy="3448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757295" y="4224655"/>
            <a:ext cx="5250180" cy="29464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894965" y="2658110"/>
            <a:ext cx="862330" cy="3448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757295" y="3429635"/>
            <a:ext cx="852170" cy="3448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490970" y="3830320"/>
            <a:ext cx="2515870" cy="3448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3757295" y="3830320"/>
            <a:ext cx="1784985" cy="3448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215630" y="4946015"/>
            <a:ext cx="852170" cy="3448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343140" y="4572000"/>
            <a:ext cx="1784985" cy="34480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4361180" y="5527675"/>
            <a:ext cx="780415" cy="76200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DD3CC4AE21B36856C5E4BD8929D2F298"/>
          <p:cNvPicPr>
            <a:picLocks noChangeAspect="1"/>
          </p:cNvPicPr>
          <p:nvPr/>
        </p:nvPicPr>
        <p:blipFill>
          <a:blip r:embed="rId1"/>
          <a:srcRect t="27046" b="51320"/>
          <a:stretch>
            <a:fillRect/>
          </a:stretch>
        </p:blipFill>
        <p:spPr>
          <a:xfrm>
            <a:off x="1755775" y="4182110"/>
            <a:ext cx="8681085" cy="822325"/>
          </a:xfrm>
          <a:prstGeom prst="rect">
            <a:avLst/>
          </a:prstGeom>
        </p:spPr>
      </p:pic>
      <p:pic>
        <p:nvPicPr>
          <p:cNvPr id="7" name="图片 6" descr="DD3CC4AE21B36856C5E4BD8929D2F298"/>
          <p:cNvPicPr>
            <a:picLocks noChangeAspect="1"/>
          </p:cNvPicPr>
          <p:nvPr/>
        </p:nvPicPr>
        <p:blipFill>
          <a:blip r:embed="rId1"/>
          <a:srcRect t="27046" b="51320"/>
          <a:stretch>
            <a:fillRect/>
          </a:stretch>
        </p:blipFill>
        <p:spPr>
          <a:xfrm>
            <a:off x="1755140" y="1478915"/>
            <a:ext cx="8681085" cy="82232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3874135" y="501650"/>
            <a:ext cx="0" cy="24339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4239260" y="1161415"/>
            <a:ext cx="2099310" cy="1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 flipV="1">
            <a:off x="2028190" y="1171575"/>
            <a:ext cx="1588135" cy="5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79955" y="664210"/>
            <a:ext cx="1388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 </a:t>
            </a:r>
            <a:r>
              <a:rPr lang="zh-CN" altLang="en-US"/>
              <a:t>预测为</a:t>
            </a:r>
            <a:r>
              <a:rPr lang="en-US" altLang="zh-CN"/>
              <a:t> 1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4594225" y="664210"/>
            <a:ext cx="1388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 </a:t>
            </a:r>
            <a:r>
              <a:rPr lang="zh-CN" altLang="en-US"/>
              <a:t>预测为</a:t>
            </a:r>
            <a:r>
              <a:rPr lang="en-US" altLang="zh-CN"/>
              <a:t> -1</a:t>
            </a:r>
            <a:endParaRPr lang="en-US" altLang="zh-CN"/>
          </a:p>
        </p:txBody>
      </p:sp>
      <p:sp>
        <p:nvSpPr>
          <p:cNvPr id="26" name="椭圆 25"/>
          <p:cNvSpPr/>
          <p:nvPr/>
        </p:nvSpPr>
        <p:spPr>
          <a:xfrm>
            <a:off x="5852795" y="1784350"/>
            <a:ext cx="2200910" cy="51689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3874135" y="3286125"/>
            <a:ext cx="0" cy="24339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>
            <a:off x="6095365" y="3286125"/>
            <a:ext cx="0" cy="24339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199505" y="3727450"/>
            <a:ext cx="1507490" cy="1460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2179955" y="3722370"/>
            <a:ext cx="1588135" cy="50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6318250" y="3244850"/>
            <a:ext cx="1388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 </a:t>
            </a:r>
            <a:r>
              <a:rPr lang="zh-CN" altLang="en-US"/>
              <a:t>预测为</a:t>
            </a:r>
            <a:r>
              <a:rPr lang="en-US" altLang="zh-CN"/>
              <a:t> 1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2279650" y="3244850"/>
            <a:ext cx="1388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 </a:t>
            </a:r>
            <a:r>
              <a:rPr lang="zh-CN" altLang="en-US"/>
              <a:t>预测为</a:t>
            </a:r>
            <a:r>
              <a:rPr lang="en-US" altLang="zh-CN"/>
              <a:t> 1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4290695" y="3336925"/>
            <a:ext cx="1388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 </a:t>
            </a:r>
            <a:r>
              <a:rPr lang="zh-CN" altLang="en-US"/>
              <a:t>预测为</a:t>
            </a:r>
            <a:r>
              <a:rPr lang="en-US" altLang="zh-CN"/>
              <a:t> -1</a:t>
            </a:r>
            <a:endParaRPr lang="en-US" altLang="zh-CN"/>
          </a:p>
        </p:txBody>
      </p:sp>
      <p:cxnSp>
        <p:nvCxnSpPr>
          <p:cNvPr id="34" name="直接箭头连接符 33"/>
          <p:cNvCxnSpPr/>
          <p:nvPr/>
        </p:nvCxnSpPr>
        <p:spPr>
          <a:xfrm>
            <a:off x="4011295" y="3908425"/>
            <a:ext cx="1947545" cy="2032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DD3CC4AE21B36856C5E4BD8929D2F298"/>
          <p:cNvPicPr>
            <a:picLocks noChangeAspect="1"/>
          </p:cNvPicPr>
          <p:nvPr/>
        </p:nvPicPr>
        <p:blipFill>
          <a:blip r:embed="rId1"/>
          <a:srcRect t="69897"/>
          <a:stretch>
            <a:fillRect/>
          </a:stretch>
        </p:blipFill>
        <p:spPr>
          <a:xfrm>
            <a:off x="1422400" y="-3810"/>
            <a:ext cx="8681085" cy="1144270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>
            <p:custDataLst>
              <p:tags r:id="rId2"/>
            </p:custDataLst>
          </p:nvPr>
        </p:nvGraphicFramePr>
        <p:xfrm>
          <a:off x="1565275" y="1597660"/>
          <a:ext cx="9598025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641"/>
                <a:gridCol w="729632"/>
                <a:gridCol w="729631"/>
                <a:gridCol w="729631"/>
                <a:gridCol w="729615"/>
                <a:gridCol w="729648"/>
                <a:gridCol w="729632"/>
                <a:gridCol w="729631"/>
                <a:gridCol w="729615"/>
                <a:gridCol w="729615"/>
                <a:gridCol w="729664"/>
              </a:tblGrid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Yi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-0.95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-1.72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-2.18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-1.03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-0.01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1.43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1.82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1.94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0.91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-0.02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818640" y="2806700"/>
          <a:ext cx="788860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20"/>
                <a:gridCol w="719455"/>
                <a:gridCol w="759460"/>
                <a:gridCol w="720090"/>
                <a:gridCol w="661035"/>
                <a:gridCol w="739140"/>
                <a:gridCol w="778510"/>
                <a:gridCol w="749935"/>
                <a:gridCol w="720090"/>
                <a:gridCol w="7886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9.5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m(s)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18.58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15.04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8.15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4.84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5.29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10.90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15.96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19.17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19.62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945" y="4410710"/>
            <a:ext cx="7296150" cy="214312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243195" y="2744470"/>
            <a:ext cx="709930" cy="8864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973580" y="2534920"/>
          <a:ext cx="788860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20"/>
                <a:gridCol w="719455"/>
                <a:gridCol w="759460"/>
                <a:gridCol w="720090"/>
                <a:gridCol w="661035"/>
                <a:gridCol w="739140"/>
                <a:gridCol w="778510"/>
                <a:gridCol w="749935"/>
                <a:gridCol w="720090"/>
                <a:gridCol w="7886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9.5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m(s)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4.54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4.79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4.75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4.84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4.42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4.69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4.82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4.04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3.66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706245" y="1298575"/>
          <a:ext cx="9598025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641"/>
                <a:gridCol w="729632"/>
                <a:gridCol w="729631"/>
                <a:gridCol w="729631"/>
                <a:gridCol w="729615"/>
                <a:gridCol w="729648"/>
                <a:gridCol w="729632"/>
                <a:gridCol w="729631"/>
                <a:gridCol w="729615"/>
                <a:gridCol w="729615"/>
                <a:gridCol w="729664"/>
              </a:tblGrid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r1i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0.52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-0.25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-0.71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0.44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-1.02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0.42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0.81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0.93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-0.10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-1.03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300" y="3623945"/>
            <a:ext cx="7534275" cy="11715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300" y="4704080"/>
            <a:ext cx="6629400" cy="1971675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9152255" y="2472690"/>
            <a:ext cx="709930" cy="8864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/>
          <p:nvPr>
            <p:custDataLst>
              <p:tags r:id="rId1"/>
            </p:custDataLst>
          </p:nvPr>
        </p:nvGraphicFramePr>
        <p:xfrm>
          <a:off x="1953260" y="1875790"/>
          <a:ext cx="788860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220"/>
                <a:gridCol w="719455"/>
                <a:gridCol w="759460"/>
                <a:gridCol w="720090"/>
                <a:gridCol w="661035"/>
                <a:gridCol w="739140"/>
                <a:gridCol w="778510"/>
                <a:gridCol w="749935"/>
                <a:gridCol w="720090"/>
                <a:gridCol w="78867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8.5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9.5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m(s)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3.50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3.64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3.24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3.47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2.32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2.63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3.25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3.63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3.64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表格 7"/>
          <p:cNvGraphicFramePr/>
          <p:nvPr>
            <p:custDataLst>
              <p:tags r:id="rId2"/>
            </p:custDataLst>
          </p:nvPr>
        </p:nvGraphicFramePr>
        <p:xfrm>
          <a:off x="1685925" y="639445"/>
          <a:ext cx="9598025" cy="341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9641"/>
                <a:gridCol w="729632"/>
                <a:gridCol w="729631"/>
                <a:gridCol w="729631"/>
                <a:gridCol w="729615"/>
                <a:gridCol w="729648"/>
                <a:gridCol w="729632"/>
                <a:gridCol w="729631"/>
                <a:gridCol w="729615"/>
                <a:gridCol w="729615"/>
                <a:gridCol w="729664"/>
              </a:tblGrid>
              <a:tr h="370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Xi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10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r2i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0.4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-0.37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-0.83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0.32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-1.14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0.3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0.69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0.81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0.22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089015" y="1813560"/>
            <a:ext cx="709930" cy="88646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>
            <a:off x="2656840" y="4782185"/>
            <a:ext cx="74853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 flipH="1">
            <a:off x="4847590" y="3291205"/>
            <a:ext cx="10160" cy="265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818505" y="3122295"/>
            <a:ext cx="10160" cy="3013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8529955" y="3068320"/>
            <a:ext cx="60325" cy="3255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256155" y="184150"/>
            <a:ext cx="20885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model: 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en-US" altLang="zh-CN" sz="2000" b="1"/>
              <a:t>object: </a:t>
            </a:r>
            <a:endParaRPr lang="en-US" altLang="zh-CN" sz="2000" b="1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4705" y="210185"/>
          <a:ext cx="2811145" cy="40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587500" imgH="228600" progId="Equation.KSEE3">
                  <p:embed/>
                </p:oleObj>
              </mc:Choice>
              <mc:Fallback>
                <p:oleObj name="" r:id="rId1" imgW="1587500" imgH="2286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4705" y="210185"/>
                        <a:ext cx="2811145" cy="405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4705" y="498475"/>
          <a:ext cx="4820285" cy="87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2387600" imgH="431800" progId="Equation.KSEE3">
                  <p:embed/>
                </p:oleObj>
              </mc:Choice>
              <mc:Fallback>
                <p:oleObj name="" r:id="rId3" imgW="23876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4705" y="498475"/>
                        <a:ext cx="4820285" cy="871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2366010" y="1416685"/>
            <a:ext cx="6577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</a:t>
            </a:r>
            <a:r>
              <a:rPr lang="en-US" altLang="zh-CN" b="1"/>
              <a:t> CART </a:t>
            </a:r>
            <a:r>
              <a:rPr lang="zh-CN" altLang="en-US" b="1"/>
              <a:t>算法</a:t>
            </a:r>
            <a:r>
              <a:rPr lang="zh-CN" altLang="en-US"/>
              <a:t>作为基学习器拟合</a:t>
            </a:r>
            <a:r>
              <a:rPr lang="zh-CN" altLang="en-US" b="1"/>
              <a:t>任意损失函数</a:t>
            </a:r>
            <a:r>
              <a:rPr lang="zh-CN" altLang="en-US"/>
              <a:t>的负梯度提升算法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727575" y="2203450"/>
            <a:ext cx="185547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 altLang="en-US"/>
              <a:t>一阶泰勒展开</a:t>
            </a:r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5304155" y="1784985"/>
            <a:ext cx="354965" cy="41846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42945" y="3065780"/>
          <a:ext cx="4207510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2463165" imgH="228600" progId="Equation.KSEE3">
                  <p:embed/>
                </p:oleObj>
              </mc:Choice>
              <mc:Fallback>
                <p:oleObj name="" r:id="rId5" imgW="2463165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2945" y="3065780"/>
                        <a:ext cx="4207510" cy="39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55950" y="3832860"/>
          <a:ext cx="4658995" cy="800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2806700" imgH="482600" progId="Equation.KSEE3">
                  <p:embed/>
                </p:oleObj>
              </mc:Choice>
              <mc:Fallback>
                <p:oleObj name="" r:id="rId7" imgW="2806700" imgH="482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55950" y="3832860"/>
                        <a:ext cx="4658995" cy="800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72285" y="5323840"/>
          <a:ext cx="7289800" cy="80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4483100" imgH="495300" progId="Equation.KSEE3">
                  <p:embed/>
                </p:oleObj>
              </mc:Choice>
              <mc:Fallback>
                <p:oleObj name="" r:id="rId9" imgW="4483100" imgH="495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72285" y="5323840"/>
                        <a:ext cx="7289800" cy="805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725805" y="3049270"/>
            <a:ext cx="219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一元一阶泰勒展开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5170" y="3832860"/>
            <a:ext cx="2141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二元一阶泰勒展开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25170" y="1548130"/>
            <a:ext cx="14395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核心思想</a:t>
            </a:r>
            <a:endParaRPr lang="zh-CN" altLang="en-US" sz="2400" b="1"/>
          </a:p>
        </p:txBody>
      </p:sp>
      <p:sp>
        <p:nvSpPr>
          <p:cNvPr id="17" name="椭圆 16"/>
          <p:cNvSpPr/>
          <p:nvPr/>
        </p:nvSpPr>
        <p:spPr>
          <a:xfrm>
            <a:off x="5801995" y="5261610"/>
            <a:ext cx="2139315" cy="78359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>
            <a:off x="9016365" y="5071745"/>
            <a:ext cx="601345" cy="5168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8465820" y="4703445"/>
            <a:ext cx="283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用损失函数的负梯度带入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5570855" y="4839970"/>
            <a:ext cx="224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损失函数的梯度</a:t>
            </a:r>
            <a:endParaRPr lang="zh-CN" altLang="en-US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970010" y="1967865"/>
          <a:ext cx="3221990" cy="775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1" imgW="2057400" imgH="495300" progId="Equation.KSEE3">
                  <p:embed/>
                </p:oleObj>
              </mc:Choice>
              <mc:Fallback>
                <p:oleObj name="" r:id="rId11" imgW="2057400" imgH="495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970010" y="1967865"/>
                        <a:ext cx="3221990" cy="775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曲线连接符 23"/>
          <p:cNvCxnSpPr/>
          <p:nvPr/>
        </p:nvCxnSpPr>
        <p:spPr>
          <a:xfrm>
            <a:off x="7738745" y="1024255"/>
            <a:ext cx="1622425" cy="943610"/>
          </a:xfrm>
          <a:prstGeom prst="curvedConnector3">
            <a:avLst>
              <a:gd name="adj1" fmla="val 50020"/>
            </a:avLst>
          </a:prstGeom>
          <a:ln>
            <a:solidFill>
              <a:srgbClr val="FF0000"/>
            </a:solidFill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4939665" y="286385"/>
            <a:ext cx="1855470" cy="3683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p>
            <a:r>
              <a:rPr lang="zh-CN" altLang="en-US"/>
              <a:t>二阶泰勒展开</a:t>
            </a:r>
            <a:endParaRPr lang="zh-CN" altLang="en-US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67380" y="948373"/>
          <a:ext cx="5510530" cy="673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3225800" imgH="393700" progId="Equation.KSEE3">
                  <p:embed/>
                </p:oleObj>
              </mc:Choice>
              <mc:Fallback>
                <p:oleObj name="" r:id="rId1" imgW="3225800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67380" y="948373"/>
                        <a:ext cx="5510530" cy="673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46108" y="1836103"/>
          <a:ext cx="4828540" cy="695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2908300" imgH="419100" progId="Equation.KSEE3">
                  <p:embed/>
                </p:oleObj>
              </mc:Choice>
              <mc:Fallback>
                <p:oleObj name="" r:id="rId3" imgW="2908300" imgH="419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46108" y="1836103"/>
                        <a:ext cx="4828540" cy="695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23060" y="2819400"/>
          <a:ext cx="7269480" cy="7226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5" imgW="4470400" imgH="444500" progId="Equation.KSEE3">
                  <p:embed/>
                </p:oleObj>
              </mc:Choice>
              <mc:Fallback>
                <p:oleObj name="" r:id="rId5" imgW="4470400" imgH="4445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23060" y="2819400"/>
                        <a:ext cx="7269480" cy="7226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937895" y="1132205"/>
            <a:ext cx="2190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一元二阶泰勒展开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37260" y="1915795"/>
            <a:ext cx="2141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二元二阶泰勒展开</a:t>
            </a:r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5728335" y="2829560"/>
            <a:ext cx="586740" cy="71247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箭头连接符 17"/>
          <p:cNvCxnSpPr/>
          <p:nvPr/>
        </p:nvCxnSpPr>
        <p:spPr>
          <a:xfrm flipH="1" flipV="1">
            <a:off x="8186420" y="3440430"/>
            <a:ext cx="452120" cy="3879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721600" y="3828415"/>
            <a:ext cx="2837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损失函数的</a:t>
            </a:r>
            <a:r>
              <a:rPr lang="zh-CN" altLang="en-US" b="1"/>
              <a:t>海瑟矩阵</a:t>
            </a:r>
            <a:endParaRPr lang="zh-CN" altLang="en-US" b="1"/>
          </a:p>
        </p:txBody>
      </p:sp>
      <p:sp>
        <p:nvSpPr>
          <p:cNvPr id="20" name="文本框 19"/>
          <p:cNvSpPr txBox="1"/>
          <p:nvPr/>
        </p:nvSpPr>
        <p:spPr>
          <a:xfrm>
            <a:off x="5274945" y="3683635"/>
            <a:ext cx="2244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损失函数的</a:t>
            </a:r>
            <a:r>
              <a:rPr lang="zh-CN" altLang="en-US" b="1"/>
              <a:t>梯度</a:t>
            </a:r>
            <a:endParaRPr lang="zh-CN" altLang="en-US" b="1"/>
          </a:p>
        </p:txBody>
      </p:sp>
      <p:sp>
        <p:nvSpPr>
          <p:cNvPr id="2" name="椭圆 1"/>
          <p:cNvSpPr/>
          <p:nvPr/>
        </p:nvSpPr>
        <p:spPr>
          <a:xfrm>
            <a:off x="7721600" y="2819400"/>
            <a:ext cx="586740" cy="71247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980565" y="4768850"/>
            <a:ext cx="20885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model: </a:t>
            </a:r>
            <a:endParaRPr lang="en-US" altLang="zh-CN" sz="2000" b="1"/>
          </a:p>
          <a:p>
            <a:endParaRPr lang="en-US" altLang="zh-CN" sz="2000" b="1"/>
          </a:p>
          <a:p>
            <a:r>
              <a:rPr lang="en-US" altLang="zh-CN" sz="2000" b="1"/>
              <a:t>object: </a:t>
            </a:r>
            <a:endParaRPr lang="en-US" altLang="zh-CN" sz="2000" b="1"/>
          </a:p>
        </p:txBody>
      </p:sp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25458" y="4483100"/>
          <a:ext cx="4949190" cy="87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2451100" imgH="431800" progId="Equation.KSEE3">
                  <p:embed/>
                </p:oleObj>
              </mc:Choice>
              <mc:Fallback>
                <p:oleObj name="" r:id="rId7" imgW="24511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25458" y="4483100"/>
                        <a:ext cx="4949190" cy="871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椭圆 7"/>
          <p:cNvSpPr/>
          <p:nvPr/>
        </p:nvSpPr>
        <p:spPr>
          <a:xfrm>
            <a:off x="7134860" y="4572635"/>
            <a:ext cx="707390" cy="71247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7856220" y="4934585"/>
            <a:ext cx="734060" cy="3238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8662035" y="4598670"/>
            <a:ext cx="24041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惩罚项</a:t>
            </a:r>
            <a:r>
              <a:rPr lang="en-US" altLang="zh-CN"/>
              <a:t> </a:t>
            </a:r>
            <a:r>
              <a:rPr lang="zh-CN" altLang="en-US"/>
              <a:t>表示复杂程度</a:t>
            </a:r>
            <a:endParaRPr lang="zh-CN" altLang="en-US"/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79116" y="5203190"/>
          <a:ext cx="6771005" cy="87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9" imgW="3352800" imgH="431800" progId="Equation.KSEE3">
                  <p:embed/>
                </p:oleObj>
              </mc:Choice>
              <mc:Fallback>
                <p:oleObj name="" r:id="rId9" imgW="3352800" imgH="4318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79116" y="5203190"/>
                        <a:ext cx="6771005" cy="871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980055" y="1234440"/>
          <a:ext cx="4822190" cy="2351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805"/>
                <a:gridCol w="1136015"/>
                <a:gridCol w="1356360"/>
                <a:gridCol w="969010"/>
              </a:tblGrid>
              <a:tr h="87820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</a:tr>
              <a:tr h="6045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239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6</a:t>
                      </a:r>
                      <a:endParaRPr lang="en-US" altLang="zh-CN"/>
                    </a:p>
                  </a:txBody>
                  <a:tcPr/>
                </a:tc>
              </a:tr>
              <a:tr h="5029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21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73</a:t>
                      </a:r>
                      <a:endParaRPr lang="en-US" altLang="zh-CN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9</a:t>
                      </a:r>
                      <a:endParaRPr lang="en-US" altLang="zh-CN"/>
                    </a:p>
                  </a:txBody>
                  <a:tcPr/>
                </a:tc>
              </a:tr>
              <a:tr h="3206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/>
                        <a:t>280</a:t>
                      </a:r>
                      <a:endParaRPr lang="en-US" altLang="zh-CN" b="1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3275965" y="1234440"/>
            <a:ext cx="1409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预测情况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80055" y="1665605"/>
            <a:ext cx="1409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实际情况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2950845" y="1252220"/>
            <a:ext cx="1400175" cy="86233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828800" y="3048000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377"/>
                <a:gridCol w="2844376"/>
                <a:gridCol w="2844377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XGBoost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LightGBM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树的生长策略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level wise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leaf wise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325245" y="613410"/>
            <a:ext cx="8955405" cy="7067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2000"/>
              <a:t>核心思想：</a:t>
            </a:r>
            <a:endParaRPr lang="zh-CN" altLang="en-US" sz="2000"/>
          </a:p>
          <a:p>
            <a:r>
              <a:rPr lang="zh-CN" altLang="en-US" sz="2000"/>
              <a:t> </a:t>
            </a:r>
            <a:r>
              <a:rPr lang="en-US" altLang="zh-CN" sz="2000"/>
              <a:t>    </a:t>
            </a:r>
            <a:r>
              <a:rPr lang="zh-CN" altLang="en-US" sz="2000"/>
              <a:t>含有</a:t>
            </a:r>
            <a:r>
              <a:rPr lang="zh-CN" altLang="en-US" sz="2000" b="1"/>
              <a:t>隐变量（缺失数据）</a:t>
            </a:r>
            <a:r>
              <a:rPr lang="zh-CN" altLang="en-US" sz="2000"/>
              <a:t>的概率模型的</a:t>
            </a:r>
            <a:r>
              <a:rPr lang="zh-CN" altLang="en-US" sz="2000" b="1"/>
              <a:t>极大似然估计</a:t>
            </a:r>
            <a:r>
              <a:rPr lang="zh-CN" altLang="en-US" sz="2000"/>
              <a:t>或</a:t>
            </a:r>
            <a:r>
              <a:rPr lang="zh-CN" altLang="en-US" sz="2000" b="1"/>
              <a:t>极大后验概率估计法</a:t>
            </a:r>
            <a:endParaRPr lang="zh-CN" altLang="en-US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1419860" y="1922145"/>
            <a:ext cx="50006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· </a:t>
            </a:r>
            <a:r>
              <a:rPr lang="zh-CN" altLang="en-US"/>
              <a:t>举例：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62835" y="2428875"/>
            <a:ext cx="5639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身高</a:t>
            </a:r>
            <a:r>
              <a:rPr lang="en-US" altLang="zh-CN"/>
              <a:t> ~ </a:t>
            </a:r>
            <a:r>
              <a:rPr lang="zh-CN" altLang="en-US"/>
              <a:t>正态分布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553585" y="2052320"/>
            <a:ext cx="1755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男生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53585" y="2813685"/>
            <a:ext cx="17551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女生</a:t>
            </a:r>
            <a:r>
              <a:rPr lang="en-US" altLang="zh-CN"/>
              <a:t>:</a:t>
            </a:r>
            <a:endParaRPr lang="en-US" altLang="zh-CN"/>
          </a:p>
        </p:txBody>
      </p:sp>
      <p:sp>
        <p:nvSpPr>
          <p:cNvPr id="7" name="左大括号 6"/>
          <p:cNvSpPr/>
          <p:nvPr/>
        </p:nvSpPr>
        <p:spPr>
          <a:xfrm>
            <a:off x="4330065" y="2151380"/>
            <a:ext cx="75565" cy="92329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25340" y="2428240"/>
            <a:ext cx="13995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(</a:t>
            </a:r>
            <a:r>
              <a:rPr lang="zh-CN" altLang="en-US" sz="1600"/>
              <a:t>参数不相同</a:t>
            </a:r>
            <a:r>
              <a:rPr lang="en-US" altLang="zh-CN" sz="1600"/>
              <a:t>)</a:t>
            </a:r>
            <a:endParaRPr lang="en-US" altLang="zh-CN" sz="1600"/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99063" y="1971040"/>
          <a:ext cx="120777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660400" imgH="241300" progId="Equation.KSEE3">
                  <p:embed/>
                </p:oleObj>
              </mc:Choice>
              <mc:Fallback>
                <p:oleObj name="" r:id="rId1" imgW="6604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199063" y="1971040"/>
                        <a:ext cx="1207770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163820" y="2807970"/>
          <a:ext cx="127825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698500" imgH="241300" progId="Equation.KSEE3">
                  <p:embed/>
                </p:oleObj>
              </mc:Choice>
              <mc:Fallback>
                <p:oleObj name="" r:id="rId3" imgW="6985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63820" y="2807970"/>
                        <a:ext cx="127825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193165" y="3583305"/>
            <a:ext cx="90874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/>
              <a:t>        </a:t>
            </a:r>
            <a:r>
              <a:rPr lang="zh-CN" altLang="en-US"/>
              <a:t>已知测得</a:t>
            </a:r>
            <a:r>
              <a:rPr lang="en-US" altLang="zh-CN"/>
              <a:t> 100 </a:t>
            </a:r>
            <a:r>
              <a:rPr lang="zh-CN" altLang="en-US"/>
              <a:t>个人身高，在测身高之前先抛硬币：如果是正面则测男生，如果是反面则测女生。然后用统计方法估计参数</a:t>
            </a:r>
            <a:r>
              <a:rPr lang="en-US" altLang="zh-CN"/>
              <a:t>                                            </a:t>
            </a:r>
            <a:r>
              <a:rPr lang="zh-CN" altLang="en-US"/>
              <a:t>的极大似然估计？</a:t>
            </a:r>
            <a:endParaRPr lang="zh-CN" altLang="en-US"/>
          </a:p>
        </p:txBody>
      </p:sp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87925" y="3985895"/>
          <a:ext cx="2216785" cy="519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5" imgW="1028700" imgH="241300" progId="Equation.KSEE3">
                  <p:embed/>
                </p:oleObj>
              </mc:Choice>
              <mc:Fallback>
                <p:oleObj name="" r:id="rId5" imgW="1028700" imgH="2413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87925" y="3985895"/>
                        <a:ext cx="2216785" cy="519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60495" y="4827905"/>
          <a:ext cx="4271010" cy="89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7" imgW="2057400" imgH="431800" progId="Equation.KSEE3">
                  <p:embed/>
                </p:oleObj>
              </mc:Choice>
              <mc:Fallback>
                <p:oleObj name="" r:id="rId7" imgW="20574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0495" y="4827905"/>
                        <a:ext cx="4271010" cy="896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8519160" y="2439670"/>
            <a:ext cx="11766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抛硬币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14" idx="1"/>
            <a:endCxn id="5" idx="3"/>
          </p:cNvCxnSpPr>
          <p:nvPr/>
        </p:nvCxnSpPr>
        <p:spPr>
          <a:xfrm flipH="1" flipV="1">
            <a:off x="6308725" y="2236470"/>
            <a:ext cx="2210435" cy="387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endCxn id="6" idx="3"/>
          </p:cNvCxnSpPr>
          <p:nvPr/>
        </p:nvCxnSpPr>
        <p:spPr>
          <a:xfrm flipH="1">
            <a:off x="6308725" y="2677795"/>
            <a:ext cx="2210435" cy="32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02170" y="2065655"/>
          <a:ext cx="343535" cy="343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" r:id="rId9" imgW="139700" imgH="139700" progId="Equation.KSEE3">
                  <p:embed/>
                </p:oleObj>
              </mc:Choice>
              <mc:Fallback>
                <p:oleObj name="" r:id="rId9" imgW="139700" imgH="139700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02170" y="2065655"/>
                        <a:ext cx="343535" cy="343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96735" y="2885440"/>
          <a:ext cx="811530" cy="43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1" imgW="330200" imgH="177165" progId="Equation.KSEE3">
                  <p:embed/>
                </p:oleObj>
              </mc:Choice>
              <mc:Fallback>
                <p:oleObj name="" r:id="rId11" imgW="330200" imgH="177165" progId="Equation.KSEE3">
                  <p:embed/>
                  <p:pic>
                    <p:nvPicPr>
                      <p:cNvPr id="0" name="图片 102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96735" y="2885440"/>
                        <a:ext cx="811530" cy="435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1663065" y="4505325"/>
            <a:ext cx="6581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即</a:t>
            </a:r>
            <a:r>
              <a:rPr lang="en-US" altLang="zh-CN"/>
              <a:t> </a:t>
            </a:r>
            <a:r>
              <a:rPr lang="zh-CN" altLang="en-US"/>
              <a:t>已知身高</a:t>
            </a:r>
            <a:r>
              <a:rPr lang="en-US" altLang="zh-CN"/>
              <a:t> x1,x2,...,x100,</a:t>
            </a:r>
            <a:r>
              <a:rPr lang="zh-CN" altLang="en-US"/>
              <a:t>求</a:t>
            </a:r>
            <a:r>
              <a:rPr lang="zh-CN" altLang="en-US">
                <a:sym typeface="+mn-ea"/>
              </a:rPr>
              <a:t>下面分布函数参数的</a:t>
            </a:r>
            <a:r>
              <a:rPr lang="en-US" altLang="zh-CN">
                <a:sym typeface="+mn-ea"/>
              </a:rPr>
              <a:t>MLE</a:t>
            </a:r>
            <a:endParaRPr lang="en-US" altLang="zh-CN"/>
          </a:p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5090096" y="3194304"/>
                <a:ext cx="2011680" cy="46926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A014E3AA-ED43-4096-A193-A1A0533394C9}" type="mathplaceholder">
                        <a:rPr lang="zh-CN" alt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a:t>在此处键入公式。</a:t>
                      </a:fld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096" y="3194304"/>
                <a:ext cx="2011680" cy="469265"/>
              </a:xfrm>
              <a:prstGeom prst="rect">
                <a:avLst/>
              </a:prstGeom>
              <a:blipFill rotWithShape="1">
                <a:blip r:embed="rId13"/>
                <a:stretch>
                  <a:fillRect l="-28" t="-54" r="28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/>
          <p:cNvSpPr txBox="1"/>
          <p:nvPr/>
        </p:nvSpPr>
        <p:spPr>
          <a:xfrm>
            <a:off x="1663065" y="5676265"/>
            <a:ext cx="1877060" cy="36830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缺失数据：性别</a:t>
            </a:r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2869565" y="4832985"/>
            <a:ext cx="436245" cy="913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511300" y="1168400"/>
            <a:ext cx="32461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极大似然估计</a:t>
            </a:r>
            <a:endParaRPr lang="zh-CN" altLang="en-US" sz="2400" b="1"/>
          </a:p>
          <a:p>
            <a:r>
              <a:rPr lang="zh-CN" altLang="en-US" sz="2400" b="1"/>
              <a:t>（</a:t>
            </a:r>
            <a:r>
              <a:rPr lang="en-US" altLang="zh-CN" sz="2400" b="1"/>
              <a:t> MLE </a:t>
            </a:r>
            <a:r>
              <a:rPr lang="zh-CN" altLang="en-US" sz="2400" b="1"/>
              <a:t>）</a:t>
            </a:r>
            <a:endParaRPr lang="zh-CN" altLang="en-US" sz="2400" b="1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82695" y="257810"/>
          <a:ext cx="1650365" cy="490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066800" imgH="316865" progId="Equation.KSEE3">
                  <p:embed/>
                </p:oleObj>
              </mc:Choice>
              <mc:Fallback>
                <p:oleObj name="" r:id="rId1" imgW="1066800" imgH="3168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82695" y="257810"/>
                        <a:ext cx="1650365" cy="490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1123" y="893763"/>
          <a:ext cx="2024380" cy="589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1308100" imgH="381000" progId="Equation.KSEE3">
                  <p:embed/>
                </p:oleObj>
              </mc:Choice>
              <mc:Fallback>
                <p:oleObj name="" r:id="rId3" imgW="1308100" imgH="3810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01123" y="893763"/>
                        <a:ext cx="2024380" cy="589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1123" y="1630045"/>
          <a:ext cx="139573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901700" imgH="393700" progId="Equation.KSEE3">
                  <p:embed/>
                </p:oleObj>
              </mc:Choice>
              <mc:Fallback>
                <p:oleObj name="" r:id="rId5" imgW="9017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01123" y="1630045"/>
                        <a:ext cx="139573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01440" y="2385378"/>
          <a:ext cx="2280285" cy="374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1473200" imgH="241300" progId="Equation.KSEE3">
                  <p:embed/>
                </p:oleObj>
              </mc:Choice>
              <mc:Fallback>
                <p:oleObj name="" r:id="rId7" imgW="1473200" imgH="2413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01440" y="2385378"/>
                        <a:ext cx="2280285" cy="374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左大括号 11"/>
          <p:cNvSpPr/>
          <p:nvPr/>
        </p:nvSpPr>
        <p:spPr>
          <a:xfrm>
            <a:off x="3448050" y="1029335"/>
            <a:ext cx="334645" cy="16433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05050" y="3067050"/>
          <a:ext cx="63055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" r:id="rId9" imgW="3162300" imgH="520700" progId="Equation.KSEE3">
                  <p:embed/>
                </p:oleObj>
              </mc:Choice>
              <mc:Fallback>
                <p:oleObj name="" r:id="rId9" imgW="3162300" imgH="520700" progId="Equation.KSEE3">
                  <p:embed/>
                  <p:pic>
                    <p:nvPicPr>
                      <p:cNvPr id="0" name="图片 204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305050" y="3067050"/>
                        <a:ext cx="6305550" cy="103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下箭头 14"/>
          <p:cNvSpPr/>
          <p:nvPr/>
        </p:nvSpPr>
        <p:spPr>
          <a:xfrm>
            <a:off x="6044565" y="1212215"/>
            <a:ext cx="255905" cy="7861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304915" y="1393190"/>
            <a:ext cx="271843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常取</a:t>
            </a:r>
            <a:r>
              <a:rPr lang="en-US" altLang="zh-CN" sz="1600"/>
              <a:t> </a:t>
            </a:r>
            <a:r>
              <a:rPr lang="zh-CN" altLang="en-US" sz="1600"/>
              <a:t>对数</a:t>
            </a:r>
            <a:r>
              <a:rPr lang="en-US" altLang="zh-CN" sz="1600"/>
              <a:t> log </a:t>
            </a:r>
            <a:r>
              <a:rPr lang="zh-CN" altLang="en-US" sz="1600"/>
              <a:t>来简化</a:t>
            </a:r>
            <a:endParaRPr lang="zh-CN" altLang="en-US" sz="1600"/>
          </a:p>
        </p:txBody>
      </p:sp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56155" y="4105275"/>
          <a:ext cx="6650990" cy="938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11" imgW="3060065" imgH="431800" progId="Equation.KSEE3">
                  <p:embed/>
                </p:oleObj>
              </mc:Choice>
              <mc:Fallback>
                <p:oleObj name="" r:id="rId11" imgW="3060065" imgH="431800" progId="Equation.KSEE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56155" y="4105275"/>
                        <a:ext cx="6650990" cy="938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56155" y="5043805"/>
          <a:ext cx="2299335" cy="829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" r:id="rId13" imgW="1091565" imgH="393700" progId="Equation.KSEE3">
                  <p:embed/>
                </p:oleObj>
              </mc:Choice>
              <mc:Fallback>
                <p:oleObj name="" r:id="rId13" imgW="1091565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56155" y="5043805"/>
                        <a:ext cx="2299335" cy="829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/>
          <p:cNvSpPr txBox="1"/>
          <p:nvPr/>
        </p:nvSpPr>
        <p:spPr>
          <a:xfrm>
            <a:off x="780415" y="2862580"/>
            <a:ext cx="21399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在上题中的表现</a:t>
            </a:r>
            <a:endParaRPr lang="zh-CN" altLang="en-US"/>
          </a:p>
        </p:txBody>
      </p:sp>
      <p:sp>
        <p:nvSpPr>
          <p:cNvPr id="23" name="圆角矩形 22"/>
          <p:cNvSpPr/>
          <p:nvPr/>
        </p:nvSpPr>
        <p:spPr>
          <a:xfrm>
            <a:off x="3347720" y="3121660"/>
            <a:ext cx="5467985" cy="98361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>
            <a:stCxn id="23" idx="2"/>
          </p:cNvCxnSpPr>
          <p:nvPr/>
        </p:nvCxnSpPr>
        <p:spPr>
          <a:xfrm>
            <a:off x="6082030" y="4105275"/>
            <a:ext cx="1544955" cy="3524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箭头 24"/>
          <p:cNvSpPr/>
          <p:nvPr/>
        </p:nvSpPr>
        <p:spPr>
          <a:xfrm>
            <a:off x="4757420" y="5441950"/>
            <a:ext cx="1400175" cy="1524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181725" y="5228590"/>
            <a:ext cx="32962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/>
              <a:t>超定方程</a:t>
            </a:r>
            <a:endParaRPr lang="zh-CN" altLang="en-US" b="1"/>
          </a:p>
          <a:p>
            <a:pPr algn="ctr"/>
            <a:r>
              <a:rPr lang="zh-CN" altLang="en-US"/>
              <a:t>（有无穷多解；无唯一解析解）</a:t>
            </a:r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7738745" y="4417060"/>
            <a:ext cx="365125" cy="29400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8103870" y="4051935"/>
            <a:ext cx="1267460" cy="4870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371330" y="3736975"/>
            <a:ext cx="1430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难处理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9402445" y="469265"/>
            <a:ext cx="2346325" cy="10147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2400" b="1"/>
              <a:t>EM</a:t>
            </a:r>
            <a:r>
              <a:rPr lang="zh-CN" altLang="en-US" sz="2400" b="1"/>
              <a:t>算法：</a:t>
            </a:r>
            <a:endParaRPr lang="zh-CN" altLang="en-US" sz="2400" b="1"/>
          </a:p>
          <a:p>
            <a:pPr algn="ctr"/>
            <a:r>
              <a:rPr lang="zh-CN" altLang="en-US"/>
              <a:t>引入隐变量</a:t>
            </a:r>
            <a:endParaRPr lang="zh-CN" altLang="en-US"/>
          </a:p>
          <a:p>
            <a:pPr algn="ctr"/>
            <a:r>
              <a:rPr lang="zh-CN" altLang="en-US"/>
              <a:t>（引入</a:t>
            </a:r>
            <a:r>
              <a:rPr lang="zh-CN" altLang="en-US" b="1"/>
              <a:t>隐变量的期望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9023350" y="2672715"/>
            <a:ext cx="2285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解决方法：换成乘法</a:t>
            </a:r>
            <a:endParaRPr lang="zh-CN" altLang="en-US"/>
          </a:p>
        </p:txBody>
      </p:sp>
      <p:cxnSp>
        <p:nvCxnSpPr>
          <p:cNvPr id="32" name="直接箭头连接符 31"/>
          <p:cNvCxnSpPr>
            <a:stCxn id="30" idx="2"/>
          </p:cNvCxnSpPr>
          <p:nvPr/>
        </p:nvCxnSpPr>
        <p:spPr>
          <a:xfrm flipH="1">
            <a:off x="9888855" y="1483995"/>
            <a:ext cx="687070" cy="2218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312035" y="3213735"/>
            <a:ext cx="1642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950845" y="3582035"/>
            <a:ext cx="1642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950845" y="2845435"/>
            <a:ext cx="1642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cxnSp>
        <p:nvCxnSpPr>
          <p:cNvPr id="6" name="直接箭头连接符 5"/>
          <p:cNvCxnSpPr>
            <a:endCxn id="5" idx="1"/>
          </p:cNvCxnSpPr>
          <p:nvPr/>
        </p:nvCxnSpPr>
        <p:spPr>
          <a:xfrm flipV="1">
            <a:off x="2616200" y="3029585"/>
            <a:ext cx="334645" cy="3028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4" idx="1"/>
          </p:cNvCxnSpPr>
          <p:nvPr/>
        </p:nvCxnSpPr>
        <p:spPr>
          <a:xfrm>
            <a:off x="2616200" y="3535045"/>
            <a:ext cx="334645" cy="2311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524760" y="285559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524760" y="353504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4417060" y="2845435"/>
            <a:ext cx="1642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417060" y="3582035"/>
            <a:ext cx="16427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3234690" y="3027680"/>
            <a:ext cx="1115695" cy="72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10" idx="1"/>
          </p:cNvCxnSpPr>
          <p:nvPr/>
        </p:nvCxnSpPr>
        <p:spPr>
          <a:xfrm flipV="1">
            <a:off x="3265170" y="3029585"/>
            <a:ext cx="1151890" cy="779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315970" y="3007360"/>
            <a:ext cx="9937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3265170" y="3788410"/>
            <a:ext cx="1075055" cy="1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326130" y="3347720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3326130" y="2683510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3326130" y="3110230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315970" y="3768725"/>
            <a:ext cx="324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</a:t>
            </a:r>
            <a:endParaRPr lang="en-US" altLang="zh-CN"/>
          </a:p>
        </p:txBody>
      </p:sp>
      <p:graphicFrame>
        <p:nvGraphicFramePr>
          <p:cNvPr id="20" name="对象 1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6410" y="2855595"/>
          <a:ext cx="1511935" cy="1129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901700" imgH="673100" progId="Equation.KSEE3">
                  <p:embed/>
                </p:oleObj>
              </mc:Choice>
              <mc:Fallback>
                <p:oleObj name="" r:id="rId1" imgW="901700" imgH="6731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6410" y="2855595"/>
                        <a:ext cx="1511935" cy="1129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图片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890" y="483870"/>
            <a:ext cx="11249025" cy="2076450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59765" y="1491615"/>
            <a:ext cx="5657850" cy="14382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" y="2725420"/>
            <a:ext cx="6391275" cy="11525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75" y="4145915"/>
            <a:ext cx="3400425" cy="8572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575" y="3694430"/>
            <a:ext cx="4629150" cy="5429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30250" y="615950"/>
            <a:ext cx="2261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极大似然估计</a:t>
            </a:r>
            <a:endParaRPr lang="zh-CN" altLang="en-US" sz="2400" b="1"/>
          </a:p>
        </p:txBody>
      </p:sp>
      <p:cxnSp>
        <p:nvCxnSpPr>
          <p:cNvPr id="7" name="直接箭头连接符 6"/>
          <p:cNvCxnSpPr>
            <a:stCxn id="8" idx="2"/>
          </p:cNvCxnSpPr>
          <p:nvPr/>
        </p:nvCxnSpPr>
        <p:spPr>
          <a:xfrm flipH="1">
            <a:off x="2868930" y="3601085"/>
            <a:ext cx="1414780" cy="9277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圆角矩形 7"/>
          <p:cNvSpPr/>
          <p:nvPr/>
        </p:nvSpPr>
        <p:spPr>
          <a:xfrm>
            <a:off x="2249805" y="3043555"/>
            <a:ext cx="4067810" cy="557530"/>
          </a:xfrm>
          <a:prstGeom prst="roundRect">
            <a:avLst/>
          </a:prstGeom>
          <a:solidFill>
            <a:srgbClr val="00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756025" y="3169920"/>
            <a:ext cx="304165" cy="324485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24255" y="4919345"/>
            <a:ext cx="2332990" cy="368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超定方程（无解析解）</a:t>
            </a:r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6399530" y="254635"/>
            <a:ext cx="40640" cy="6349365"/>
          </a:xfrm>
          <a:prstGeom prst="line">
            <a:avLst/>
          </a:prstGeom>
          <a:ln w="12700" cmpd="sng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6922770" y="615950"/>
            <a:ext cx="2261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EM </a:t>
            </a:r>
            <a:r>
              <a:rPr lang="zh-CN" altLang="en-US" sz="2400" b="1"/>
              <a:t>算法</a:t>
            </a:r>
            <a:endParaRPr lang="zh-CN" altLang="en-US" sz="2400" b="1"/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922453" y="2202815"/>
          <a:ext cx="5135880" cy="1398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6" imgW="2565400" imgH="698500" progId="Equation.KSEE3">
                  <p:embed/>
                </p:oleObj>
              </mc:Choice>
              <mc:Fallback>
                <p:oleObj name="" r:id="rId6" imgW="2565400" imgH="6985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22453" y="2202815"/>
                        <a:ext cx="5135880" cy="1398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椭圆 14"/>
          <p:cNvSpPr/>
          <p:nvPr/>
        </p:nvSpPr>
        <p:spPr>
          <a:xfrm>
            <a:off x="9184640" y="3194050"/>
            <a:ext cx="304165" cy="304800"/>
          </a:xfrm>
          <a:prstGeom prst="ellipse">
            <a:avLst/>
          </a:prstGeom>
          <a:solidFill>
            <a:srgbClr val="000000">
              <a:alpha val="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曲线连接符 15"/>
          <p:cNvCxnSpPr>
            <a:stCxn id="8" idx="3"/>
            <a:endCxn id="15" idx="2"/>
          </p:cNvCxnSpPr>
          <p:nvPr/>
        </p:nvCxnSpPr>
        <p:spPr>
          <a:xfrm>
            <a:off x="6317615" y="3322320"/>
            <a:ext cx="2867025" cy="24130"/>
          </a:xfrm>
          <a:prstGeom prst="curvedConnector3">
            <a:avLst>
              <a:gd name="adj1" fmla="val 50011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683375" y="1470660"/>
            <a:ext cx="2571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添加</a:t>
            </a:r>
            <a:r>
              <a:rPr lang="zh-CN" altLang="en-US" b="1"/>
              <a:t>隐变量</a:t>
            </a:r>
            <a:r>
              <a:rPr lang="en-US" altLang="zh-CN" b="1"/>
              <a:t>Z</a:t>
            </a:r>
            <a:endParaRPr lang="en-US" altLang="zh-CN" b="1"/>
          </a:p>
          <a:p>
            <a:pPr algn="ctr"/>
            <a:r>
              <a:rPr lang="zh-CN" altLang="en-US"/>
              <a:t>（</a:t>
            </a:r>
            <a:r>
              <a:rPr lang="en-US" altLang="zh-CN"/>
              <a:t>A</a:t>
            </a:r>
            <a:r>
              <a:rPr lang="zh-CN" altLang="en-US"/>
              <a:t>每次抛硬币的结果）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755130" y="3682365"/>
            <a:ext cx="2261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E</a:t>
            </a:r>
            <a:r>
              <a:rPr lang="en-US" sz="2400" b="1"/>
              <a:t>-Step</a:t>
            </a:r>
            <a:endParaRPr lang="en-US" sz="2400" b="1"/>
          </a:p>
        </p:txBody>
      </p:sp>
      <p:sp>
        <p:nvSpPr>
          <p:cNvPr id="19" name="文本框 18"/>
          <p:cNvSpPr txBox="1"/>
          <p:nvPr/>
        </p:nvSpPr>
        <p:spPr>
          <a:xfrm>
            <a:off x="6755130" y="4919345"/>
            <a:ext cx="22618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M</a:t>
            </a:r>
            <a:r>
              <a:rPr lang="en-US" sz="2400" b="1"/>
              <a:t>-Step</a:t>
            </a:r>
            <a:endParaRPr lang="en-US" sz="2400" b="1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8145" y="4070350"/>
            <a:ext cx="5310505" cy="84899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9"/>
          <a:srcRect l="20637" r="23118" b="71957"/>
          <a:stretch>
            <a:fillRect/>
          </a:stretch>
        </p:blipFill>
        <p:spPr>
          <a:xfrm>
            <a:off x="8145145" y="4827270"/>
            <a:ext cx="1697990" cy="815975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9"/>
          <a:srcRect l="7976" t="43968" r="8820"/>
          <a:stretch>
            <a:fillRect/>
          </a:stretch>
        </p:blipFill>
        <p:spPr>
          <a:xfrm>
            <a:off x="8028940" y="5592445"/>
            <a:ext cx="1930400" cy="1252855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485900" y="1759585"/>
            <a:ext cx="921956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在使用CART作为基分类器时，XGBoost显式地加入了</a:t>
            </a:r>
            <a:r>
              <a:rPr lang="zh-CN" altLang="en-US" b="1"/>
              <a:t>正则项</a:t>
            </a:r>
            <a:r>
              <a:rPr lang="zh-CN" altLang="en-US"/>
              <a:t>来控制模型的复杂度，有利于防止过拟合，从而提高模型的泛化能力。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GBDT在模型训练时只使用了代价函数的</a:t>
            </a:r>
            <a:r>
              <a:rPr lang="zh-CN" altLang="en-US" b="1"/>
              <a:t>一阶导数</a:t>
            </a:r>
            <a:r>
              <a:rPr lang="zh-CN" altLang="en-US"/>
              <a:t>信息，XGBoost对代价函数进行</a:t>
            </a:r>
            <a:r>
              <a:rPr lang="zh-CN" altLang="en-US" b="1"/>
              <a:t>二阶泰勒展开</a:t>
            </a:r>
            <a:r>
              <a:rPr lang="zh-CN" altLang="en-US"/>
              <a:t>，可以</a:t>
            </a:r>
            <a:r>
              <a:rPr lang="zh-CN" altLang="en-US" b="1"/>
              <a:t>同时使用一阶和二阶导数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传统的GBDT采用</a:t>
            </a:r>
            <a:r>
              <a:rPr lang="zh-CN" altLang="en-US" b="1"/>
              <a:t>CART作为基分类器</a:t>
            </a:r>
            <a:r>
              <a:rPr lang="zh-CN" altLang="en-US"/>
              <a:t>，XGBoost</a:t>
            </a:r>
            <a:r>
              <a:rPr lang="zh-CN" altLang="en-US" b="1"/>
              <a:t>支持多种类型的基分类器</a:t>
            </a:r>
            <a:r>
              <a:rPr lang="zh-CN" altLang="en-US"/>
              <a:t>，比如线性分类器等。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传统的GBDT在每轮迭代时</a:t>
            </a:r>
            <a:r>
              <a:rPr lang="zh-CN" altLang="en-US" b="1"/>
              <a:t>使用全部的数据</a:t>
            </a:r>
            <a:r>
              <a:rPr lang="zh-CN" altLang="en-US"/>
              <a:t>，XGBoost则采用了与随机森林相似的策略，支持</a:t>
            </a:r>
            <a:r>
              <a:rPr lang="zh-CN" altLang="en-US" b="1"/>
              <a:t>对数据进行采样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传统的GBDT</a:t>
            </a:r>
            <a:r>
              <a:rPr lang="zh-CN" altLang="en-US" b="1"/>
              <a:t>没有设计对缺失值进行处理</a:t>
            </a:r>
            <a:r>
              <a:rPr lang="zh-CN" altLang="en-US"/>
              <a:t>，XGBoost能够</a:t>
            </a:r>
            <a:r>
              <a:rPr lang="zh-CN" altLang="en-US" b="1"/>
              <a:t>自动学习出缺 失值的处理策略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707640" y="1638300"/>
            <a:ext cx="63792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不断地添加树，不断地进行特征分裂来生长一棵树，每次添加一个树，其实是学习一个新函数f(x)，去拟合上次预测的残</a:t>
            </a:r>
            <a:r>
              <a:rPr lang="zh-CN" altLang="en-US" b="1"/>
              <a:t>差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当我们训练完成得到</a:t>
            </a:r>
            <a:r>
              <a:rPr lang="en-US" altLang="zh-CN"/>
              <a:t> </a:t>
            </a:r>
            <a:r>
              <a:rPr lang="zh-CN" altLang="en-US"/>
              <a:t>k</a:t>
            </a:r>
            <a:r>
              <a:rPr lang="en-US" altLang="zh-CN"/>
              <a:t> </a:t>
            </a:r>
            <a:r>
              <a:rPr lang="zh-CN" altLang="en-US"/>
              <a:t>棵树，我们要预测一个样本的分数，其实就是根据这个样本的特征，在每棵树中会落到对应的一个叶子节点，每个叶子节点就对应一个分数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最后只需要将</a:t>
            </a:r>
            <a:r>
              <a:rPr lang="zh-CN" altLang="en-US" b="1"/>
              <a:t>每棵树对应的分数</a:t>
            </a:r>
            <a:r>
              <a:rPr lang="zh-CN" altLang="en-US"/>
              <a:t>加起来就是该样本的预测值。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54735" y="1577340"/>
            <a:ext cx="2272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mian idea</a:t>
            </a:r>
            <a:r>
              <a:rPr lang="zh-CN" altLang="en-US" sz="2400" b="1"/>
              <a:t>：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196975" y="1708785"/>
            <a:ext cx="97980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 XGBoost</a:t>
            </a:r>
            <a:r>
              <a:rPr lang="en-US" altLang="zh-CN" b="1"/>
              <a:t>可以做特征筛选</a:t>
            </a:r>
            <a:r>
              <a:rPr lang="en-US" altLang="zh-CN"/>
              <a:t>，也就是重要性特征排序</a:t>
            </a:r>
            <a:r>
              <a:rPr lang="zh-CN" altLang="en-US"/>
              <a:t>。</a:t>
            </a:r>
            <a:r>
              <a:rPr lang="en-US" altLang="zh-CN"/>
              <a:t>对于有惩罚项的机器学习算法，不需要，特征选择更多见到的是</a:t>
            </a:r>
            <a:r>
              <a:rPr lang="en-US" altLang="zh-CN" b="1"/>
              <a:t>逻辑回归这种有考虑置信区间的算</a:t>
            </a:r>
            <a:r>
              <a:rPr lang="en-US" altLang="zh-CN"/>
              <a:t>法，因为要考虑置信区间，所以要做</a:t>
            </a:r>
            <a:r>
              <a:rPr lang="en-US" altLang="zh-CN" b="1"/>
              <a:t>特征取舍</a:t>
            </a:r>
            <a:r>
              <a:rPr lang="en-US" altLang="zh-CN"/>
              <a:t>，因为要做特征取舍，所以要考虑</a:t>
            </a:r>
            <a:r>
              <a:rPr lang="en-US" altLang="zh-CN" b="1"/>
              <a:t>多重共线性问题</a:t>
            </a:r>
            <a:r>
              <a:rPr lang="en-US" altLang="zh-CN"/>
              <a:t>，因为共线性会直接影响特征的重要性表现。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 XGBoost</a:t>
            </a:r>
            <a:r>
              <a:rPr lang="zh-CN" altLang="en-US" b="1"/>
              <a:t>不需归一化</a:t>
            </a:r>
            <a:r>
              <a:rPr lang="zh-CN" altLang="en-US"/>
              <a:t>。归一化是对</a:t>
            </a:r>
            <a:r>
              <a:rPr lang="zh-CN" altLang="en-US" b="1"/>
              <a:t>连续特征</a:t>
            </a:r>
            <a:r>
              <a:rPr lang="zh-CN" altLang="en-US"/>
              <a:t>来说的。那么连续特征的归一化,起到的主要作用是进行数值缩放。数值缩放的目的是解决梯度下降时,等高线是椭圆导致迭代次数增多的问题。而xgboost等树模型是不能进行梯度下降的,因为树模型是阶越的,不可导。树模型是通过寻找特征的最优分裂点来完成优化的。由于归一化不会改变分裂点的位置,因此xgboost不需要进行归一化。”</a:t>
            </a:r>
            <a:endParaRPr lang="zh-CN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784985" y="1120775"/>
            <a:ext cx="882459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 </a:t>
            </a:r>
            <a:r>
              <a:rPr lang="zh-CN" altLang="en-US"/>
              <a:t>决策树可以认为是 if-then 规则的集合，</a:t>
            </a:r>
            <a:r>
              <a:rPr lang="zh-CN" altLang="en-US" b="1"/>
              <a:t>易于理解，可解释性强，预测速度快</a:t>
            </a:r>
            <a:r>
              <a:rPr lang="zh-CN" altLang="en-US"/>
              <a:t>。同时，决策树算法相比于其他的算法需要</a:t>
            </a:r>
            <a:r>
              <a:rPr lang="zh-CN" altLang="en-US" b="1"/>
              <a:t>更少的特征工程</a:t>
            </a:r>
            <a:r>
              <a:rPr lang="zh-CN" altLang="en-US"/>
              <a:t>，比如可以不用做特征标准化，可以很好的处理字段缺失的数据，也可以不用关心特征间是否相互依赖等。决策树能够自动组合多个特征。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  </a:t>
            </a:r>
            <a:r>
              <a:rPr lang="zh-CN" altLang="en-US"/>
              <a:t>不过，单独使用决策树算法时，有容易</a:t>
            </a:r>
            <a:r>
              <a:rPr lang="zh-CN" altLang="en-US" b="1"/>
              <a:t>过拟合</a:t>
            </a:r>
            <a:r>
              <a:rPr lang="zh-CN" altLang="en-US"/>
              <a:t>缺点。所幸的是，通过各种方法，抑制决策树的复杂性，降低单颗决策树的拟合能力，再通过梯度提升的方法集成多个决策树，最终能够很好的解决过拟合的问题。由此可见，梯度提升方法和决策树学习算法可以互相取长补短，是一对完美的搭档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3.  </a:t>
            </a:r>
            <a:r>
              <a:rPr lang="zh-CN" altLang="en-US"/>
              <a:t>至于抑制单颗决策树的复杂度的方法有很多，比如限制树的</a:t>
            </a:r>
            <a:r>
              <a:rPr lang="zh-CN" altLang="en-US" b="1"/>
              <a:t>最大深度</a:t>
            </a:r>
            <a:r>
              <a:rPr lang="zh-CN" altLang="en-US"/>
              <a:t>、限制叶子节点的</a:t>
            </a:r>
            <a:r>
              <a:rPr lang="zh-CN" altLang="en-US" b="1"/>
              <a:t>最少样本数量</a:t>
            </a:r>
            <a:r>
              <a:rPr lang="zh-CN" altLang="en-US"/>
              <a:t>、限制节点分裂时的</a:t>
            </a:r>
            <a:r>
              <a:rPr lang="zh-CN" altLang="en-US" b="1"/>
              <a:t>最少样本数量</a:t>
            </a:r>
            <a:r>
              <a:rPr lang="zh-CN" altLang="en-US"/>
              <a:t>、吸收 bagging 的思想对训练样本</a:t>
            </a:r>
            <a:r>
              <a:rPr lang="zh-CN" altLang="en-US" b="1"/>
              <a:t>采样</a:t>
            </a:r>
            <a:r>
              <a:rPr lang="zh-CN" altLang="en-US"/>
              <a:t>（subsample），在学习单颗决策树时只使用一部分训练样本、借鉴随机森林的思路在学习单颗决策树时只采样一部分特征、在目标函数中添加</a:t>
            </a:r>
            <a:r>
              <a:rPr lang="zh-CN" altLang="en-US" b="1"/>
              <a:t>正则项</a:t>
            </a:r>
            <a:r>
              <a:rPr lang="zh-CN" altLang="en-US"/>
              <a:t>惩罚复杂的树结构等。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094740" y="471805"/>
            <a:ext cx="52635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为什么采用决策树而非其他分类器</a:t>
            </a:r>
            <a:r>
              <a:rPr lang="en-US" altLang="zh-CN" sz="2400" b="1"/>
              <a:t>?  </a:t>
            </a:r>
            <a:endParaRPr lang="en-US" altLang="zh-CN" sz="2400" b="1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99535" y="301625"/>
          <a:ext cx="4271010" cy="896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" r:id="rId1" imgW="2057400" imgH="431800" progId="Equation.KSEE3">
                  <p:embed/>
                </p:oleObj>
              </mc:Choice>
              <mc:Fallback>
                <p:oleObj name="" r:id="rId1" imgW="2057400" imgH="4318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99535" y="301625"/>
                        <a:ext cx="4271010" cy="896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02915" y="1343025"/>
          <a:ext cx="5600700" cy="1395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3568700" imgH="889000" progId="Equation.KSEE3">
                  <p:embed/>
                </p:oleObj>
              </mc:Choice>
              <mc:Fallback>
                <p:oleObj name="" r:id="rId3" imgW="3568700" imgH="8890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002915" y="1343025"/>
                        <a:ext cx="5600700" cy="1395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40948" y="3025458"/>
          <a:ext cx="1734185" cy="67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5" imgW="1104900" imgH="431800" progId="Equation.KSEE3">
                  <p:embed/>
                </p:oleObj>
              </mc:Choice>
              <mc:Fallback>
                <p:oleObj name="" r:id="rId5" imgW="11049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0948" y="3025458"/>
                        <a:ext cx="1734185" cy="678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13076" y="3703638"/>
          <a:ext cx="1794510" cy="131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1143000" imgH="838200" progId="Equation.KSEE3">
                  <p:embed/>
                </p:oleObj>
              </mc:Choice>
              <mc:Fallback>
                <p:oleObj name="" r:id="rId7" imgW="1143000" imgH="838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13076" y="3703638"/>
                        <a:ext cx="1794510" cy="1316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75451" y="3779838"/>
          <a:ext cx="2273300" cy="131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9" imgW="1447800" imgH="838200" progId="Equation.KSEE3">
                  <p:embed/>
                </p:oleObj>
              </mc:Choice>
              <mc:Fallback>
                <p:oleObj name="" r:id="rId9" imgW="1447800" imgH="838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75451" y="3779838"/>
                        <a:ext cx="2273300" cy="1316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76196" y="5096828"/>
          <a:ext cx="2871470" cy="131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1" imgW="1828800" imgH="838200" progId="Equation.KSEE3">
                  <p:embed/>
                </p:oleObj>
              </mc:Choice>
              <mc:Fallback>
                <p:oleObj name="" r:id="rId11" imgW="1828800" imgH="838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76196" y="5096828"/>
                        <a:ext cx="2871470" cy="1316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77013" y="5096828"/>
          <a:ext cx="3369945" cy="1316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13" imgW="2145665" imgH="838200" progId="Equation.KSEE3">
                  <p:embed/>
                </p:oleObj>
              </mc:Choice>
              <mc:Fallback>
                <p:oleObj name="" r:id="rId13" imgW="2145665" imgH="838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77013" y="5096828"/>
                        <a:ext cx="3369945" cy="1316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1698625" y="1414780"/>
            <a:ext cx="211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E </a:t>
            </a:r>
            <a:r>
              <a:rPr lang="zh-CN" altLang="en-US"/>
              <a:t>步</a:t>
            </a:r>
            <a:r>
              <a:rPr lang="en-US" altLang="zh-CN"/>
              <a:t> :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698625" y="2822575"/>
            <a:ext cx="2119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M </a:t>
            </a:r>
            <a:r>
              <a:rPr lang="zh-CN" altLang="en-US"/>
              <a:t>步</a:t>
            </a:r>
            <a:r>
              <a:rPr lang="en-US" altLang="zh-CN"/>
              <a:t> :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94_2*l_h_i*1_1_1"/>
  <p:tag name="KSO_WM_TEMPLATE_CATEGORY" val="diagram"/>
  <p:tag name="KSO_WM_TEMPLATE_INDEX" val="2020019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94_2*l_h_a*1_2_1"/>
  <p:tag name="KSO_WM_TEMPLATE_CATEGORY" val="diagram"/>
  <p:tag name="KSO_WM_TEMPLATE_INDEX" val="20200194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1"/>
  <p:tag name="KSO_WM_UNIT_TYPE" val="l_h_a"/>
  <p:tag name="KSO_WM_UNIT_INDEX" val="1_2_1"/>
  <p:tag name="KSO_WM_UNIT_PRESET_TEXT" val="添加标题"/>
  <p:tag name="KSO_WM_UNIT_VALUE" val="5"/>
  <p:tag name="KSO_WM_UNIT_TEXT_FILL_FORE_SCHEMECOLOR_INDEX" val="14"/>
  <p:tag name="KSO_WM_UNIT_TEXT_FILL_TYPE" val="1"/>
  <p:tag name="KSO_WM_UNIT_USESOURCEFORMAT_APPLY" val="1"/>
</p:tagLst>
</file>

<file path=ppt/tags/tag11.xml><?xml version="1.0" encoding="utf-8"?>
<p:tagLst xmlns:p="http://schemas.openxmlformats.org/presentationml/2006/main">
  <p:tag name="KSO_WM_UNIT_TABLE_BEAUTIFY" val="smartTable{6015a27d-b659-496a-a1f0-907c538e6b6f}"/>
  <p:tag name="TABLE_ENDDRAG_ORIGIN_RECT" val="545*103"/>
  <p:tag name="TABLE_ENDDRAG_RECT" val="144*225*545*103"/>
</p:tagLst>
</file>

<file path=ppt/tags/tag12.xml><?xml version="1.0" encoding="utf-8"?>
<p:tagLst xmlns:p="http://schemas.openxmlformats.org/presentationml/2006/main">
  <p:tag name="KSO_WM_UNIT_TABLE_BEAUTIFY" val="smartTable{66862f4a-8680-4bc6-b968-8844c960fd76}"/>
</p:tagLst>
</file>

<file path=ppt/tags/tag13.xml><?xml version="1.0" encoding="utf-8"?>
<p:tagLst xmlns:p="http://schemas.openxmlformats.org/presentationml/2006/main">
  <p:tag name="KSO_WM_UNIT_TABLE_BEAUTIFY" val="smartTable{66862f4a-8680-4bc6-b968-8844c960fd76}"/>
</p:tagLst>
</file>

<file path=ppt/tags/tag14.xml><?xml version="1.0" encoding="utf-8"?>
<p:tagLst xmlns:p="http://schemas.openxmlformats.org/presentationml/2006/main">
  <p:tag name="KSO_WM_UNIT_PLACING_PICTURE_USER_VIEWPORT" val="{&quot;height&quot;:6090,&quot;width&quot;:10275}"/>
</p:tagLst>
</file>

<file path=ppt/tags/tag15.xml><?xml version="1.0" encoding="utf-8"?>
<p:tagLst xmlns:p="http://schemas.openxmlformats.org/presentationml/2006/main">
  <p:tag name="KSO_WM_UNIT_TABLE_BEAUTIFY" val="smartTable{66862f4a-8680-4bc6-b968-8844c960fd76}"/>
</p:tagLst>
</file>

<file path=ppt/tags/tag16.xml><?xml version="1.0" encoding="utf-8"?>
<p:tagLst xmlns:p="http://schemas.openxmlformats.org/presentationml/2006/main">
  <p:tag name="KSO_WM_UNIT_PLACING_PICTURE_USER_VIEWPORT" val="{&quot;height&quot;:1245,&quot;width&quot;:1425}"/>
</p:tagLst>
</file>

<file path=ppt/tags/tag17.xml><?xml version="1.0" encoding="utf-8"?>
<p:tagLst xmlns:p="http://schemas.openxmlformats.org/presentationml/2006/main">
  <p:tag name="KSO_WM_UNIT_TABLE_BEAUTIFY" val="smartTable{b7dbe719-a965-48c9-bab6-777a5ad0ae3b}"/>
  <p:tag name="TABLE_ENDDRAG_ORIGIN_RECT" val="724*215"/>
  <p:tag name="TABLE_ENDDRAG_RECT" val="109*114*724*215"/>
</p:tagLst>
</file>

<file path=ppt/tags/tag18.xml><?xml version="1.0" encoding="utf-8"?>
<p:tagLst xmlns:p="http://schemas.openxmlformats.org/presentationml/2006/main">
  <p:tag name="KSO_WM_UNIT_TABLE_BEAUTIFY" val="smartTable{929b9063-42c9-4d68-8966-234e3cf5df85}"/>
  <p:tag name="TABLE_ENDDRAG_ORIGIN_RECT" val="310*246"/>
  <p:tag name="TABLE_ENDDRAG_RECT" val="144*93*310*246"/>
</p:tagLst>
</file>

<file path=ppt/tags/tag19.xml><?xml version="1.0" encoding="utf-8"?>
<p:tagLst xmlns:p="http://schemas.openxmlformats.org/presentationml/2006/main">
  <p:tag name="KSO_WM_UNIT_TABLE_BEAUTIFY" val="smartTable{d26f2240-48c2-441a-b451-4feaeea5d330}"/>
  <p:tag name="KSO_WM_UNIT_PLACING_PICTURE_USER_VIEWPORT" val="{&quot;height&quot;:3600,&quot;width&quot;:13434}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94_2*l_h_i*1_2_1"/>
  <p:tag name="KSO_WM_TEMPLATE_CATEGORY" val="diagram"/>
  <p:tag name="KSO_WM_TEMPLATE_INDEX" val="2020019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FILL_FORE_SCHEMECOLOR_INDEX" val="9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20.xml><?xml version="1.0" encoding="utf-8"?>
<p:tagLst xmlns:p="http://schemas.openxmlformats.org/presentationml/2006/main">
  <p:tag name="KSO_WM_UNIT_TABLE_BEAUTIFY" val="smartTable{929b9063-42c9-4d68-8966-234e3cf5df85}"/>
  <p:tag name="TABLE_ENDDRAG_ORIGIN_RECT" val="310*246"/>
  <p:tag name="TABLE_ENDDRAG_RECT" val="144*93*310*246"/>
</p:tagLst>
</file>

<file path=ppt/tags/tag21.xml><?xml version="1.0" encoding="utf-8"?>
<p:tagLst xmlns:p="http://schemas.openxmlformats.org/presentationml/2006/main">
  <p:tag name="KSO_WM_UNIT_TABLE_BEAUTIFY" val="smartTable{13818a74-08fa-4726-8472-1a8cce8df853}"/>
  <p:tag name="TABLE_ENDDRAG_ORIGIN_RECT" val="333*208"/>
  <p:tag name="TABLE_ENDDRAG_RECT" val="124*90*333*208"/>
</p:tagLst>
</file>

<file path=ppt/tags/tag22.xml><?xml version="1.0" encoding="utf-8"?>
<p:tagLst xmlns:p="http://schemas.openxmlformats.org/presentationml/2006/main">
  <p:tag name="KSO_WM_UNIT_PLACING_PICTURE_USER_VIEWPORT" val="{&quot;height&quot;:3345,&quot;width&quot;:12705}"/>
</p:tagLst>
</file>

<file path=ppt/tags/tag23.xml><?xml version="1.0" encoding="utf-8"?>
<p:tagLst xmlns:p="http://schemas.openxmlformats.org/presentationml/2006/main">
  <p:tag name="KSO_WM_UNIT_TABLE_BEAUTIFY" val="smartTable{929b9063-42c9-4d68-8966-234e3cf5df85}"/>
  <p:tag name="TABLE_ENDDRAG_ORIGIN_RECT" val="310*246"/>
  <p:tag name="TABLE_ENDDRAG_RECT" val="144*93*310*246"/>
</p:tagLst>
</file>

<file path=ppt/tags/tag24.xml><?xml version="1.0" encoding="utf-8"?>
<p:tagLst xmlns:p="http://schemas.openxmlformats.org/presentationml/2006/main">
  <p:tag name="KSO_WM_UNIT_PLACING_PICTURE_USER_VIEWPORT" val="{&quot;height&quot;:9810,&quot;width&quot;:21285}"/>
</p:tagLst>
</file>

<file path=ppt/tags/tag25.xml><?xml version="1.0" encoding="utf-8"?>
<p:tagLst xmlns:p="http://schemas.openxmlformats.org/presentationml/2006/main">
  <p:tag name="KSO_WM_UNIT_PLACING_PICTURE_USER_VIEWPORT" val="{&quot;height&quot;:8430,&quot;width&quot;:21765}"/>
</p:tagLst>
</file>

<file path=ppt/tags/tag26.xml><?xml version="1.0" encoding="utf-8"?>
<p:tagLst xmlns:p="http://schemas.openxmlformats.org/presentationml/2006/main">
  <p:tag name="KSO_WM_UNIT_TABLE_BEAUTIFY" val="smartTable{0d89fff8-40b7-4f4d-83a4-c89e5f05fbec}"/>
</p:tagLst>
</file>

<file path=ppt/tags/tag27.xml><?xml version="1.0" encoding="utf-8"?>
<p:tagLst xmlns:p="http://schemas.openxmlformats.org/presentationml/2006/main">
  <p:tag name="KSO_WM_UNIT_TABLE_BEAUTIFY" val="smartTable{5ec951d0-0eed-464f-9736-06b5f50ce0c0}"/>
  <p:tag name="TABLE_ENDDRAG_ORIGIN_RECT" val="282*160"/>
  <p:tag name="TABLE_ENDDRAG_RECT" val="149*143*282*160"/>
</p:tagLst>
</file>

<file path=ppt/tags/tag28.xml><?xml version="1.0" encoding="utf-8"?>
<p:tagLst xmlns:p="http://schemas.openxmlformats.org/presentationml/2006/main">
  <p:tag name="KSO_WM_UNIT_TABLE_BEAUTIFY" val="smartTable{b162bdc2-1eb9-49b7-a6f0-2ece3ac172dc}"/>
  <p:tag name="TABLE_ENDDRAG_ORIGIN_RECT" val="286*147"/>
  <p:tag name="TABLE_ENDDRAG_RECT" val="569*38*286*147"/>
</p:tagLst>
</file>

<file path=ppt/tags/tag29.xml><?xml version="1.0" encoding="utf-8"?>
<p:tagLst xmlns:p="http://schemas.openxmlformats.org/presentationml/2006/main">
  <p:tag name="KSO_WM_UNIT_TABLE_BEAUTIFY" val="smartTable{2937a20d-26fb-4d07-ae72-145edf7fd48e}"/>
  <p:tag name="TABLE_ENDDRAG_ORIGIN_RECT" val="286*158"/>
  <p:tag name="TABLE_ENDDRAG_RECT" val="569*266*286*158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94_2*l_h_i*1_3_1"/>
  <p:tag name="KSO_WM_TEMPLATE_CATEGORY" val="diagram"/>
  <p:tag name="KSO_WM_TEMPLATE_INDEX" val="20200194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FILL_FORE_SCHEMECOLOR_INDEX" val="7"/>
  <p:tag name="KSO_WM_UNIT_FILL_TYPE" val="1"/>
  <p:tag name="KSO_WM_UNIT_TEXT_FILL_FORE_SCHEMECOLOR_INDEX" val="13"/>
  <p:tag name="KSO_WM_UNIT_TEXT_FILL_TYPE" val="1"/>
  <p:tag name="KSO_WM_UNIT_USESOURCEFORMAT_APPLY" val="1"/>
</p:tagLst>
</file>

<file path=ppt/tags/tag30.xml><?xml version="1.0" encoding="utf-8"?>
<p:tagLst xmlns:p="http://schemas.openxmlformats.org/presentationml/2006/main">
  <p:tag name="KSO_WM_UNIT_PLACING_PICTURE_USER_VIEWPORT" val="{&quot;height&quot;:1245,&quot;width&quot;:1425}"/>
</p:tagLst>
</file>

<file path=ppt/tags/tag31.xml><?xml version="1.0" encoding="utf-8"?>
<p:tagLst xmlns:p="http://schemas.openxmlformats.org/presentationml/2006/main">
  <p:tag name="KSO_WM_UNIT_PLACING_PICTURE_USER_VIEWPORT" val="{&quot;height&quot;:1245,&quot;width&quot;:1425}"/>
</p:tagLst>
</file>

<file path=ppt/tags/tag32.xml><?xml version="1.0" encoding="utf-8"?>
<p:tagLst xmlns:p="http://schemas.openxmlformats.org/presentationml/2006/main">
  <p:tag name="KSO_WM_UNIT_PLACING_PICTURE_USER_VIEWPORT" val="{&quot;height&quot;:1245,&quot;width&quot;:1425}"/>
</p:tagLst>
</file>

<file path=ppt/tags/tag33.xml><?xml version="1.0" encoding="utf-8"?>
<p:tagLst xmlns:p="http://schemas.openxmlformats.org/presentationml/2006/main">
  <p:tag name="KSO_WM_UNIT_PLACING_PICTURE_USER_VIEWPORT" val="{&quot;height&quot;:1245,&quot;width&quot;:1425}"/>
</p:tagLst>
</file>

<file path=ppt/tags/tag34.xml><?xml version="1.0" encoding="utf-8"?>
<p:tagLst xmlns:p="http://schemas.openxmlformats.org/presentationml/2006/main">
  <p:tag name="KSO_WM_UNIT_TABLE_BEAUTIFY" val="smartTable{58c0eef4-b715-41a5-8f6d-15666b03e2cd}"/>
  <p:tag name="KSO_WM_UNIT_PLACING_PICTURE_USER_VIEWPORT" val="{&quot;height&quot;:1800,&quot;width&quot;:13437}"/>
  <p:tag name="TABLE_ENDDRAG_ORIGIN_RECT" val="697*130"/>
  <p:tag name="TABLE_ENDDRAG_RECT" val="89*151*697*130"/>
</p:tagLst>
</file>

<file path=ppt/tags/tag35.xml><?xml version="1.0" encoding="utf-8"?>
<p:tagLst xmlns:p="http://schemas.openxmlformats.org/presentationml/2006/main">
  <p:tag name="KSO_WM_UNIT_TABLE_BEAUTIFY" val="smartTable{09e9f115-d395-4318-b421-25eb7b460f90}"/>
</p:tagLst>
</file>

<file path=ppt/tags/tag36.xml><?xml version="1.0" encoding="utf-8"?>
<p:tagLst xmlns:p="http://schemas.openxmlformats.org/presentationml/2006/main">
  <p:tag name="KSO_WM_UNIT_TABLE_BEAUTIFY" val="smartTable{58c0eef4-b715-41a5-8f6d-15666b03e2cd}"/>
  <p:tag name="KSO_WM_UNIT_PLACING_PICTURE_USER_VIEWPORT" val="{&quot;height&quot;:1800,&quot;width&quot;:13437}"/>
  <p:tag name="TABLE_ENDDRAG_ORIGIN_RECT" val="697*130"/>
  <p:tag name="TABLE_ENDDRAG_RECT" val="89*151*697*130"/>
</p:tagLst>
</file>

<file path=ppt/tags/tag37.xml><?xml version="1.0" encoding="utf-8"?>
<p:tagLst xmlns:p="http://schemas.openxmlformats.org/presentationml/2006/main">
  <p:tag name="KSO_WM_UNIT_TABLE_BEAUTIFY" val="smartTable{09e9f115-d395-4318-b421-25eb7b460f90}"/>
  <p:tag name="TABLE_ENDDRAG_ORIGIN_RECT" val="621*60"/>
  <p:tag name="TABLE_ENDDRAG_RECT" val="143*221*621*60"/>
</p:tagLst>
</file>

<file path=ppt/tags/tag38.xml><?xml version="1.0" encoding="utf-8"?>
<p:tagLst xmlns:p="http://schemas.openxmlformats.org/presentationml/2006/main">
  <p:tag name="KSO_WM_UNIT_TABLE_BEAUTIFY" val="smartTable{bd6ce02a-e990-4b96-9ec8-515a24cdcd7a}"/>
  <p:tag name="TABLE_ENDDRAG_ORIGIN_RECT" val="621*60"/>
  <p:tag name="TABLE_ENDDRAG_RECT" val="143*221*621*60"/>
</p:tagLst>
</file>

<file path=ppt/tags/tag39.xml><?xml version="1.0" encoding="utf-8"?>
<p:tagLst xmlns:p="http://schemas.openxmlformats.org/presentationml/2006/main">
  <p:tag name="KSO_WM_UNIT_TABLE_BEAUTIFY" val="smartTable{2e81111c-ff64-4f29-aa96-63818eac59a5}"/>
  <p:tag name="KSO_WM_UNIT_PLACING_PICTURE_USER_VIEWPORT" val="{&quot;height&quot;:1800,&quot;width&quot;:13437}"/>
  <p:tag name="TABLE_ENDDRAG_ORIGIN_RECT" val="697*130"/>
  <p:tag name="TABLE_ENDDRAG_RECT" val="89*151*697*130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94_2*l_w*1_1"/>
  <p:tag name="KSO_WM_TEMPLATE_CATEGORY" val="diagram"/>
  <p:tag name="KSO_WM_TEMPLATE_INDEX" val="20200194"/>
  <p:tag name="KSO_WM_UNIT_LAYERLEVEL" val="1_1"/>
  <p:tag name="KSO_WM_TAG_VERSION" val="1.0"/>
  <p:tag name="KSO_WM_BEAUTIFY_FLAG" val="#wm#"/>
  <p:tag name="KSO_WM_DIAGRAM_GROUP_CODE" val="l1-1"/>
  <p:tag name="KSO_WM_UNIT_TYPE" val="l_w"/>
  <p:tag name="KSO_WM_UNIT_INDEX" val="1_1"/>
  <p:tag name="KSO_WM_UNIT_ISCONTENTSTITLE" val="0"/>
  <p:tag name="KSO_WM_UNIT_PRESET_TEXT" val="单击此处添加文本具体内容"/>
  <p:tag name="KSO_WM_UNIT_NOCLEAR" val="0"/>
  <p:tag name="KSO_WM_UNIT_VALUE" val="20"/>
  <p:tag name="KSO_WM_UNIT_TEXT_FILL_FORE_SCHEMECOLOR_INDEX" val="14"/>
  <p:tag name="KSO_WM_UNIT_TEXT_FILL_TYPE" val="1"/>
  <p:tag name="KSO_WM_UNIT_USESOURCEFORMAT_APPLY" val="1"/>
</p:tagLst>
</file>

<file path=ppt/tags/tag40.xml><?xml version="1.0" encoding="utf-8"?>
<p:tagLst xmlns:p="http://schemas.openxmlformats.org/presentationml/2006/main">
  <p:tag name="KSO_WM_UNIT_TABLE_BEAUTIFY" val="smartTable{bd6ce02a-e990-4b96-9ec8-515a24cdcd7a}"/>
  <p:tag name="TABLE_ENDDRAG_ORIGIN_RECT" val="621*60"/>
  <p:tag name="TABLE_ENDDRAG_RECT" val="143*221*621*60"/>
</p:tagLst>
</file>

<file path=ppt/tags/tag41.xml><?xml version="1.0" encoding="utf-8"?>
<p:tagLst xmlns:p="http://schemas.openxmlformats.org/presentationml/2006/main">
  <p:tag name="KSO_WM_UNIT_TABLE_BEAUTIFY" val="smartTable{2e81111c-ff64-4f29-aa96-63818eac59a5}"/>
  <p:tag name="KSO_WM_UNIT_PLACING_PICTURE_USER_VIEWPORT" val="{&quot;height&quot;:1800,&quot;width&quot;:13437}"/>
  <p:tag name="TABLE_ENDDRAG_ORIGIN_RECT" val="697*130"/>
  <p:tag name="TABLE_ENDDRAG_RECT" val="89*151*697*130"/>
</p:tagLst>
</file>

<file path=ppt/tags/tag42.xml><?xml version="1.0" encoding="utf-8"?>
<p:tagLst xmlns:p="http://schemas.openxmlformats.org/presentationml/2006/main">
  <p:tag name="KSO_WM_UNIT_TABLE_BEAUTIFY" val="smartTable{9852af18-0539-4d82-a3de-3ac7e228fe1a}"/>
</p:tagLst>
</file>

<file path=ppt/tags/tag43.xml><?xml version="1.0" encoding="utf-8"?>
<p:tagLst xmlns:p="http://schemas.openxmlformats.org/presentationml/2006/main">
  <p:tag name="KSO_WM_UNIT_PLACING_PICTURE_USER_VIEWPORT" val="{&quot;height&quot;:2265,&quot;width&quot;:8910}"/>
</p:tagLst>
</file>

<file path=ppt/tags/tag44.xml><?xml version="1.0" encoding="utf-8"?>
<p:tagLst xmlns:p="http://schemas.openxmlformats.org/presentationml/2006/main">
  <p:tag name="KSO_WM_UNIT_TABLE_BEAUTIFY" val="smartTable{e48b2636-6b85-4a28-bc3a-958e19e43284}"/>
  <p:tag name="TABLE_RECT" val="353.5*148.75*253*242.5"/>
  <p:tag name="TABLE_EMPHASIZE_COLOR" val="6579300"/>
  <p:tag name="TABLE_ONEKEY_SKIN_IDX" val="0"/>
  <p:tag name="TABLE_SKINIDX" val="-1"/>
  <p:tag name="TABLE_COLORIDX" val="l"/>
  <p:tag name="TABLE_ENDDRAG_ORIGIN_RECT" val="72*173"/>
  <p:tag name="TABLE_ENDDRAG_RECT" val="136*77*72*173"/>
  <p:tag name="TABLE_AUTOADJUST_FLAG" val="1"/>
</p:tagLst>
</file>

<file path=ppt/tags/tag45.xml><?xml version="1.0" encoding="utf-8"?>
<p:tagLst xmlns:p="http://schemas.openxmlformats.org/presentationml/2006/main">
  <p:tag name="KSO_WM_UNIT_TABLE_BEAUTIFY" val="smartTable{d2a6fa86-a4a3-46c8-8737-68c0fcf19fe1}"/>
  <p:tag name="TABLE_RECT" val="281.542*118.8*600*302.4"/>
  <p:tag name="TABLE_EMPHASIZE_COLOR" val="6579300"/>
  <p:tag name="TABLE_ONEKEY_SKIN_IDX" val="0"/>
  <p:tag name="TABLE_SKINIDX" val="-1"/>
  <p:tag name="TABLE_COLORIDX" val="l"/>
  <p:tag name="TABLE_ENDDRAG_ORIGIN_RECT" val="143*192"/>
  <p:tag name="TABLE_ENDDRAG_RECT" val="221*72*143*192"/>
  <p:tag name="TABLE_AUTOADJUST_FLAG" val="1"/>
</p:tagLst>
</file>

<file path=ppt/tags/tag46.xml><?xml version="1.0" encoding="utf-8"?>
<p:tagLst xmlns:p="http://schemas.openxmlformats.org/presentationml/2006/main">
  <p:tag name="KSO_WM_UNIT_TABLE_BEAUTIFY" val="smartTable{e6b6a4ee-35e2-4133-8490-b33e9005c6d7}"/>
  <p:tag name="TABLE_RECT" val="281.542*118.8*600*302.4"/>
  <p:tag name="TABLE_EMPHASIZE_COLOR" val="6579300"/>
  <p:tag name="TABLE_ONEKEY_SKIN_IDX" val="0"/>
  <p:tag name="TABLE_SKINIDX" val="-1"/>
  <p:tag name="TABLE_COLORIDX" val="l"/>
  <p:tag name="TABLE_ENDDRAG_ORIGIN_RECT" val="147*232"/>
  <p:tag name="TABLE_ENDDRAG_RECT" val="468*89*147*232"/>
  <p:tag name="TABLE_AUTOADJUST_FLAG" val="1"/>
</p:tagLst>
</file>

<file path=ppt/tags/tag47.xml><?xml version="1.0" encoding="utf-8"?>
<p:tagLst xmlns:p="http://schemas.openxmlformats.org/presentationml/2006/main">
  <p:tag name="KSO_WM_UNIT_TABLE_BEAUTIFY" val="smartTable{d1011ad4-ad69-4bb6-b394-e1a3bdd91c55}"/>
  <p:tag name="TABLE_RECT" val="281.542*118.8*600*302.4"/>
  <p:tag name="TABLE_EMPHASIZE_COLOR" val="6579300"/>
  <p:tag name="TABLE_ONEKEY_SKIN_IDX" val="0"/>
  <p:tag name="TABLE_SKINIDX" val="-1"/>
  <p:tag name="TABLE_COLORIDX" val="l"/>
  <p:tag name="TABLE_ENDDRAG_ORIGIN_RECT" val="151*227"/>
  <p:tag name="TABLE_ENDDRAG_RECT" val="649*65*151*228"/>
  <p:tag name="TABLE_AUTOADJUST_FLAG" val="1"/>
</p:tagLst>
</file>

<file path=ppt/tags/tag48.xml><?xml version="1.0" encoding="utf-8"?>
<p:tagLst xmlns:p="http://schemas.openxmlformats.org/presentationml/2006/main">
  <p:tag name="KSO_WM_UNIT_TABLE_BEAUTIFY" val="smartTable{451ac0da-3882-4e86-a1db-6fce80d24302}"/>
  <p:tag name="TABLE_RECT" val="48.6077*313.292*379.2*122.9"/>
  <p:tag name="TABLE_EMPHASIZE_COLOR" val="6579300"/>
  <p:tag name="TABLE_ONEKEY_SKIN_IDX" val="0"/>
  <p:tag name="TABLE_SKINIDX" val="-1"/>
  <p:tag name="TABLE_COLORIDX" val="l"/>
  <p:tag name="TABLE_ENDDRAG_ORIGIN_RECT" val="272*89"/>
  <p:tag name="TABLE_ENDDRAG_RECT" val="48*346*272*89"/>
  <p:tag name="TABLE_AUTOADJUST_FLAG" val="1"/>
</p:tagLst>
</file>

<file path=ppt/tags/tag49.xml><?xml version="1.0" encoding="utf-8"?>
<p:tagLst xmlns:p="http://schemas.openxmlformats.org/presentationml/2006/main">
  <p:tag name="COMMONDATA" val="eyJoZGlkIjoiYmI2Yzk0NjU4NWRlZTAyNDk1NGNjZmI5Yzk4NTk2Y2EifQ=="/>
  <p:tag name="KSO_WPP_MARK_KEY" val="5505084e-af19-472e-a999-737df9eaf180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94_2*l_h_a*1_3_1"/>
  <p:tag name="KSO_WM_TEMPLATE_CATEGORY" val="diagram"/>
  <p:tag name="KSO_WM_TEMPLATE_INDEX" val="20200194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1"/>
  <p:tag name="KSO_WM_UNIT_TYPE" val="l_h_a"/>
  <p:tag name="KSO_WM_UNIT_INDEX" val="1_3_1"/>
  <p:tag name="KSO_WM_UNIT_PRESET_TEXT" val="添加标题"/>
  <p:tag name="KSO_WM_UNIT_VALUE" val="5"/>
  <p:tag name="KSO_WM_UNIT_TEXT_FILL_FORE_SCHEMECOLOR_INDEX" val="14"/>
  <p:tag name="KSO_WM_UNIT_TEXT_FILL_TYPE" val="1"/>
  <p:tag name="KSO_WM_UNIT_USESOURCEFORMAT_APPLY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94_2*l_w*1_1"/>
  <p:tag name="KSO_WM_TEMPLATE_CATEGORY" val="diagram"/>
  <p:tag name="KSO_WM_TEMPLATE_INDEX" val="20200194"/>
  <p:tag name="KSO_WM_UNIT_LAYERLEVEL" val="1_1"/>
  <p:tag name="KSO_WM_TAG_VERSION" val="1.0"/>
  <p:tag name="KSO_WM_BEAUTIFY_FLAG" val="#wm#"/>
  <p:tag name="KSO_WM_DIAGRAM_GROUP_CODE" val="l1-1"/>
  <p:tag name="KSO_WM_UNIT_TYPE" val="l_w"/>
  <p:tag name="KSO_WM_UNIT_INDEX" val="1_1"/>
  <p:tag name="KSO_WM_UNIT_ISCONTENTSTITLE" val="0"/>
  <p:tag name="KSO_WM_UNIT_PRESET_TEXT" val="单击此处添加文本具体内容"/>
  <p:tag name="KSO_WM_UNIT_NOCLEAR" val="0"/>
  <p:tag name="KSO_WM_UNIT_VALUE" val="20"/>
  <p:tag name="KSO_WM_UNIT_TEXT_FILL_FORE_SCHEMECOLOR_INDEX" val="14"/>
  <p:tag name="KSO_WM_UNIT_TEXT_FILL_TYPE" val="1"/>
  <p:tag name="KSO_WM_UNIT_USESOURCEFORMAT_APPLY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94_2*l_w*1_1"/>
  <p:tag name="KSO_WM_TEMPLATE_CATEGORY" val="diagram"/>
  <p:tag name="KSO_WM_TEMPLATE_INDEX" val="20200194"/>
  <p:tag name="KSO_WM_UNIT_LAYERLEVEL" val="1_1"/>
  <p:tag name="KSO_WM_TAG_VERSION" val="1.0"/>
  <p:tag name="KSO_WM_BEAUTIFY_FLAG" val="#wm#"/>
  <p:tag name="KSO_WM_DIAGRAM_GROUP_CODE" val="l1-1"/>
  <p:tag name="KSO_WM_UNIT_TYPE" val="l_w"/>
  <p:tag name="KSO_WM_UNIT_INDEX" val="1_1"/>
  <p:tag name="KSO_WM_UNIT_ISCONTENTSTITLE" val="0"/>
  <p:tag name="KSO_WM_UNIT_PRESET_TEXT" val="单击此处添加文本具体内容"/>
  <p:tag name="KSO_WM_UNIT_NOCLEAR" val="0"/>
  <p:tag name="KSO_WM_UNIT_VALUE" val="20"/>
  <p:tag name="KSO_WM_UNIT_TEXT_FILL_FORE_SCHEMECOLOR_INDEX" val="14"/>
  <p:tag name="KSO_WM_UNIT_TEXT_FILL_TYPE" val="1"/>
  <p:tag name="KSO_WM_UNIT_USESOURCEFORMAT_APPLY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94_2*l_w*1_1"/>
  <p:tag name="KSO_WM_TEMPLATE_CATEGORY" val="diagram"/>
  <p:tag name="KSO_WM_TEMPLATE_INDEX" val="20200194"/>
  <p:tag name="KSO_WM_UNIT_LAYERLEVEL" val="1_1"/>
  <p:tag name="KSO_WM_TAG_VERSION" val="1.0"/>
  <p:tag name="KSO_WM_BEAUTIFY_FLAG" val="#wm#"/>
  <p:tag name="KSO_WM_DIAGRAM_GROUP_CODE" val="l1-1"/>
  <p:tag name="KSO_WM_UNIT_TYPE" val="l_w"/>
  <p:tag name="KSO_WM_UNIT_INDEX" val="1_1"/>
  <p:tag name="KSO_WM_UNIT_ISCONTENTSTITLE" val="0"/>
  <p:tag name="KSO_WM_UNIT_PRESET_TEXT" val="单击此处添加文本具体内容"/>
  <p:tag name="KSO_WM_UNIT_NOCLEAR" val="0"/>
  <p:tag name="KSO_WM_UNIT_VALUE" val="20"/>
  <p:tag name="KSO_WM_UNIT_TEXT_FILL_FORE_SCHEMECOLOR_INDEX" val="14"/>
  <p:tag name="KSO_WM_UNIT_TEXT_FILL_TYPE" val="1"/>
  <p:tag name="KSO_WM_UNIT_USESOURCEFORMAT_APPLY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00194_2*l_h_a*1_1_1"/>
  <p:tag name="KSO_WM_TEMPLATE_CATEGORY" val="diagram"/>
  <p:tag name="KSO_WM_TEMPLATE_INDEX" val="20200194"/>
  <p:tag name="KSO_WM_UNIT_LAYERLEVEL" val="1_1_1"/>
  <p:tag name="KSO_WM_TAG_VERSION" val="1.0"/>
  <p:tag name="KSO_WM_BEAUTIFY_FLAG" val="#wm#"/>
  <p:tag name="KSO_WM_UNIT_ISCONTENTSTITLE" val="0"/>
  <p:tag name="KSO_WM_UNIT_NOCLEAR" val="0"/>
  <p:tag name="KSO_WM_DIAGRAM_GROUP_CODE" val="l1-1"/>
  <p:tag name="KSO_WM_UNIT_TYPE" val="l_h_a"/>
  <p:tag name="KSO_WM_UNIT_INDEX" val="1_1_1"/>
  <p:tag name="KSO_WM_UNIT_PRESET_TEXT" val="添加标题"/>
  <p:tag name="KSO_WM_UNIT_VALUE" val="5"/>
  <p:tag name="KSO_WM_UNIT_TEXT_FILL_FORE_SCHEMECOLOR_INDEX" val="14"/>
  <p:tag name="KSO_WM_UNIT_TEXT_FILL_TYPE" val="1"/>
  <p:tag name="KSO_WM_UNIT_USESOURCEFORMAT_APPLY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crgbClr r="0" g="0" b="0">
        <a:alpha val="100000"/>
      </a:scrgbClr>
    </a:dk1>
    <a:lt1>
      <a:scrgbClr r="100000" g="100000" b="100000">
        <a:alpha val="100000"/>
      </a:scrgbClr>
    </a:lt1>
    <a:dk2>
      <a:scrgbClr r="6666" g="7450" b="12941">
        <a:alpha val="100000"/>
      </a:scrgbClr>
    </a:dk2>
    <a:lt2>
      <a:scrgbClr r="100000" g="100000" b="100000">
        <a:alpha val="100000"/>
      </a:scrgbClr>
    </a:lt2>
    <a:accent1>
      <a:scrgbClr r="43529" g="74117" b="91372">
        <a:alpha val="100000"/>
      </a:scrgbClr>
    </a:accent1>
    <a:accent2>
      <a:scrgbClr r="20392" g="80000" b="92549">
        <a:alpha val="100000"/>
      </a:scrgbClr>
    </a:accent2>
    <a:accent3>
      <a:scrgbClr r="0" g="84705" b="87843">
        <a:alpha val="100000"/>
      </a:scrgbClr>
    </a:accent3>
    <a:accent4>
      <a:scrgbClr r="0" g="88235" b="76862">
        <a:alpha val="100000"/>
      </a:scrgbClr>
    </a:accent4>
    <a:accent5>
      <a:scrgbClr r="32941" g="90196" b="61960">
        <a:alpha val="100000"/>
      </a:scrgbClr>
    </a:accent5>
    <a:accent6>
      <a:scrgbClr r="56862" g="90196" b="44313">
        <a:alpha val="100000"/>
      </a:scrgbClr>
    </a:accent6>
    <a:hlink>
      <a:scrgbClr r="39607" g="54509" b="83529">
        <a:alpha val="100000"/>
      </a:scrgbClr>
    </a:hlink>
    <a:folHlink>
      <a:scrgbClr r="62352" g="40392" b="63921">
        <a:alpha val="100000"/>
      </a:scrgbClr>
    </a:folHlink>
  </a:clrScheme>
</a:themeOverride>
</file>

<file path=ppt/theme/themeOverride10.xml><?xml version="1.0" encoding="utf-8"?>
<a:themeOverride xmlns:a="http://schemas.openxmlformats.org/drawingml/2006/main">
  <a:clrScheme name="">
    <a:dk1>
      <a:scrgbClr r="0" g="0" b="0">
        <a:alpha val="100000"/>
      </a:scrgbClr>
    </a:dk1>
    <a:lt1>
      <a:scrgbClr r="100000" g="100000" b="100000">
        <a:alpha val="100000"/>
      </a:scrgbClr>
    </a:lt1>
    <a:dk2>
      <a:scrgbClr r="6666" g="7450" b="12941">
        <a:alpha val="100000"/>
      </a:scrgbClr>
    </a:dk2>
    <a:lt2>
      <a:scrgbClr r="100000" g="100000" b="100000">
        <a:alpha val="100000"/>
      </a:scrgbClr>
    </a:lt2>
    <a:accent1>
      <a:scrgbClr r="43529" g="74117" b="91372">
        <a:alpha val="100000"/>
      </a:scrgbClr>
    </a:accent1>
    <a:accent2>
      <a:scrgbClr r="20392" g="80000" b="92549">
        <a:alpha val="100000"/>
      </a:scrgbClr>
    </a:accent2>
    <a:accent3>
      <a:scrgbClr r="0" g="84705" b="87843">
        <a:alpha val="100000"/>
      </a:scrgbClr>
    </a:accent3>
    <a:accent4>
      <a:scrgbClr r="0" g="88235" b="76862">
        <a:alpha val="100000"/>
      </a:scrgbClr>
    </a:accent4>
    <a:accent5>
      <a:scrgbClr r="32941" g="90196" b="61960">
        <a:alpha val="100000"/>
      </a:scrgbClr>
    </a:accent5>
    <a:accent6>
      <a:scrgbClr r="56862" g="90196" b="44313">
        <a:alpha val="100000"/>
      </a:scrgbClr>
    </a:accent6>
    <a:hlink>
      <a:scrgbClr r="39607" g="54509" b="83529">
        <a:alpha val="100000"/>
      </a:scrgbClr>
    </a:hlink>
    <a:folHlink>
      <a:scrgbClr r="62352" g="40392" b="63921">
        <a:alpha val="100000"/>
      </a:scrgbClr>
    </a:folHlink>
  </a:clrScheme>
</a:themeOverride>
</file>

<file path=ppt/theme/themeOverride11.xml><?xml version="1.0" encoding="utf-8"?>
<a:themeOverride xmlns:a="http://schemas.openxmlformats.org/drawingml/2006/main">
  <a:clrScheme name="">
    <a:dk1>
      <a:scrgbClr r="0" g="0" b="0">
        <a:alpha val="100000"/>
      </a:scrgbClr>
    </a:dk1>
    <a:lt1>
      <a:scrgbClr r="100000" g="100000" b="100000">
        <a:alpha val="100000"/>
      </a:scrgbClr>
    </a:lt1>
    <a:dk2>
      <a:scrgbClr r="6666" g="7450" b="12941">
        <a:alpha val="100000"/>
      </a:scrgbClr>
    </a:dk2>
    <a:lt2>
      <a:scrgbClr r="100000" g="100000" b="100000">
        <a:alpha val="100000"/>
      </a:scrgbClr>
    </a:lt2>
    <a:accent1>
      <a:scrgbClr r="43529" g="74117" b="91372">
        <a:alpha val="100000"/>
      </a:scrgbClr>
    </a:accent1>
    <a:accent2>
      <a:scrgbClr r="20392" g="80000" b="92549">
        <a:alpha val="100000"/>
      </a:scrgbClr>
    </a:accent2>
    <a:accent3>
      <a:scrgbClr r="0" g="84705" b="87843">
        <a:alpha val="100000"/>
      </a:scrgbClr>
    </a:accent3>
    <a:accent4>
      <a:scrgbClr r="0" g="88235" b="76862">
        <a:alpha val="100000"/>
      </a:scrgbClr>
    </a:accent4>
    <a:accent5>
      <a:scrgbClr r="32941" g="90196" b="61960">
        <a:alpha val="100000"/>
      </a:scrgbClr>
    </a:accent5>
    <a:accent6>
      <a:scrgbClr r="56862" g="90196" b="44313">
        <a:alpha val="100000"/>
      </a:scrgbClr>
    </a:accent6>
    <a:hlink>
      <a:scrgbClr r="39607" g="54509" b="83529">
        <a:alpha val="100000"/>
      </a:scrgbClr>
    </a:hlink>
    <a:folHlink>
      <a:scrgbClr r="62352" g="40392" b="63921">
        <a:alpha val="100000"/>
      </a:scrgbClr>
    </a:folHlink>
  </a:clrScheme>
</a:themeOverride>
</file>

<file path=ppt/theme/themeOverride12.xml><?xml version="1.0" encoding="utf-8"?>
<a:themeOverride xmlns:a="http://schemas.openxmlformats.org/drawingml/2006/main">
  <a:clrScheme name="">
    <a:dk1>
      <a:scrgbClr r="0" g="0" b="0">
        <a:alpha val="100000"/>
      </a:scrgbClr>
    </a:dk1>
    <a:lt1>
      <a:scrgbClr r="100000" g="100000" b="100000">
        <a:alpha val="100000"/>
      </a:scrgbClr>
    </a:lt1>
    <a:dk2>
      <a:scrgbClr r="6666" g="7450" b="12941">
        <a:alpha val="100000"/>
      </a:scrgbClr>
    </a:dk2>
    <a:lt2>
      <a:scrgbClr r="100000" g="100000" b="100000">
        <a:alpha val="100000"/>
      </a:scrgbClr>
    </a:lt2>
    <a:accent1>
      <a:scrgbClr r="43529" g="74117" b="91372">
        <a:alpha val="100000"/>
      </a:scrgbClr>
    </a:accent1>
    <a:accent2>
      <a:scrgbClr r="20392" g="80000" b="92549">
        <a:alpha val="100000"/>
      </a:scrgbClr>
    </a:accent2>
    <a:accent3>
      <a:scrgbClr r="0" g="84705" b="87843">
        <a:alpha val="100000"/>
      </a:scrgbClr>
    </a:accent3>
    <a:accent4>
      <a:scrgbClr r="0" g="88235" b="76862">
        <a:alpha val="100000"/>
      </a:scrgbClr>
    </a:accent4>
    <a:accent5>
      <a:scrgbClr r="32941" g="90196" b="61960">
        <a:alpha val="100000"/>
      </a:scrgbClr>
    </a:accent5>
    <a:accent6>
      <a:scrgbClr r="56862" g="90196" b="44313">
        <a:alpha val="100000"/>
      </a:scrgbClr>
    </a:accent6>
    <a:hlink>
      <a:scrgbClr r="39607" g="54509" b="83529">
        <a:alpha val="100000"/>
      </a:scrgbClr>
    </a:hlink>
    <a:folHlink>
      <a:scrgbClr r="62352" g="40392" b="63921">
        <a:alpha val="100000"/>
      </a:scrgbClr>
    </a:folHlink>
  </a:clrScheme>
</a:themeOverride>
</file>

<file path=ppt/theme/themeOverride13.xml><?xml version="1.0" encoding="utf-8"?>
<a:themeOverride xmlns:a="http://schemas.openxmlformats.org/drawingml/2006/main">
  <a:clrScheme name="">
    <a:dk1>
      <a:scrgbClr r="0" g="0" b="0">
        <a:alpha val="100000"/>
      </a:scrgbClr>
    </a:dk1>
    <a:lt1>
      <a:scrgbClr r="100000" g="100000" b="100000">
        <a:alpha val="100000"/>
      </a:scrgbClr>
    </a:lt1>
    <a:dk2>
      <a:scrgbClr r="6666" g="7450" b="12941">
        <a:alpha val="100000"/>
      </a:scrgbClr>
    </a:dk2>
    <a:lt2>
      <a:scrgbClr r="100000" g="100000" b="100000">
        <a:alpha val="100000"/>
      </a:scrgbClr>
    </a:lt2>
    <a:accent1>
      <a:scrgbClr r="43529" g="74117" b="91372">
        <a:alpha val="100000"/>
      </a:scrgbClr>
    </a:accent1>
    <a:accent2>
      <a:scrgbClr r="20392" g="80000" b="92549">
        <a:alpha val="100000"/>
      </a:scrgbClr>
    </a:accent2>
    <a:accent3>
      <a:scrgbClr r="0" g="84705" b="87843">
        <a:alpha val="100000"/>
      </a:scrgbClr>
    </a:accent3>
    <a:accent4>
      <a:scrgbClr r="0" g="88235" b="76862">
        <a:alpha val="100000"/>
      </a:scrgbClr>
    </a:accent4>
    <a:accent5>
      <a:scrgbClr r="32941" g="90196" b="61960">
        <a:alpha val="100000"/>
      </a:scrgbClr>
    </a:accent5>
    <a:accent6>
      <a:scrgbClr r="56862" g="90196" b="44313">
        <a:alpha val="100000"/>
      </a:scrgbClr>
    </a:accent6>
    <a:hlink>
      <a:scrgbClr r="39607" g="54509" b="83529">
        <a:alpha val="100000"/>
      </a:scrgbClr>
    </a:hlink>
    <a:folHlink>
      <a:scrgbClr r="62352" g="40392" b="63921">
        <a:alpha val="100000"/>
      </a:scrgbClr>
    </a:folHlink>
  </a:clrScheme>
</a:themeOverride>
</file>

<file path=ppt/theme/themeOverride14.xml><?xml version="1.0" encoding="utf-8"?>
<a:themeOverride xmlns:a="http://schemas.openxmlformats.org/drawingml/2006/main">
  <a:clrScheme name="">
    <a:dk1>
      <a:scrgbClr r="0" g="0" b="0">
        <a:alpha val="100000"/>
      </a:scrgbClr>
    </a:dk1>
    <a:lt1>
      <a:scrgbClr r="100000" g="100000" b="100000">
        <a:alpha val="100000"/>
      </a:scrgbClr>
    </a:lt1>
    <a:dk2>
      <a:scrgbClr r="6666" g="7450" b="12941">
        <a:alpha val="100000"/>
      </a:scrgbClr>
    </a:dk2>
    <a:lt2>
      <a:scrgbClr r="100000" g="100000" b="100000">
        <a:alpha val="100000"/>
      </a:scrgbClr>
    </a:lt2>
    <a:accent1>
      <a:scrgbClr r="43529" g="74117" b="91372">
        <a:alpha val="100000"/>
      </a:scrgbClr>
    </a:accent1>
    <a:accent2>
      <a:scrgbClr r="20392" g="80000" b="92549">
        <a:alpha val="100000"/>
      </a:scrgbClr>
    </a:accent2>
    <a:accent3>
      <a:scrgbClr r="0" g="84705" b="87843">
        <a:alpha val="100000"/>
      </a:scrgbClr>
    </a:accent3>
    <a:accent4>
      <a:scrgbClr r="0" g="88235" b="76862">
        <a:alpha val="100000"/>
      </a:scrgbClr>
    </a:accent4>
    <a:accent5>
      <a:scrgbClr r="32941" g="90196" b="61960">
        <a:alpha val="100000"/>
      </a:scrgbClr>
    </a:accent5>
    <a:accent6>
      <a:scrgbClr r="56862" g="90196" b="44313">
        <a:alpha val="100000"/>
      </a:scrgbClr>
    </a:accent6>
    <a:hlink>
      <a:scrgbClr r="39607" g="54509" b="83529">
        <a:alpha val="100000"/>
      </a:scrgbClr>
    </a:hlink>
    <a:folHlink>
      <a:scrgbClr r="62352" g="40392" b="63921">
        <a:alpha val="100000"/>
      </a:scrgbClr>
    </a:folHlink>
  </a:clrScheme>
</a:themeOverride>
</file>

<file path=ppt/theme/themeOverride15.xml><?xml version="1.0" encoding="utf-8"?>
<a:themeOverride xmlns:a="http://schemas.openxmlformats.org/drawingml/2006/main">
  <a:clrScheme name="">
    <a:dk1>
      <a:scrgbClr r="0" g="0" b="0">
        <a:alpha val="100000"/>
      </a:scrgbClr>
    </a:dk1>
    <a:lt1>
      <a:scrgbClr r="100000" g="100000" b="100000">
        <a:alpha val="100000"/>
      </a:scrgbClr>
    </a:lt1>
    <a:dk2>
      <a:scrgbClr r="6666" g="7450" b="12941">
        <a:alpha val="100000"/>
      </a:scrgbClr>
    </a:dk2>
    <a:lt2>
      <a:scrgbClr r="100000" g="100000" b="100000">
        <a:alpha val="100000"/>
      </a:scrgbClr>
    </a:lt2>
    <a:accent1>
      <a:scrgbClr r="43529" g="74117" b="91372">
        <a:alpha val="100000"/>
      </a:scrgbClr>
    </a:accent1>
    <a:accent2>
      <a:scrgbClr r="20392" g="80000" b="92549">
        <a:alpha val="100000"/>
      </a:scrgbClr>
    </a:accent2>
    <a:accent3>
      <a:scrgbClr r="0" g="84705" b="87843">
        <a:alpha val="100000"/>
      </a:scrgbClr>
    </a:accent3>
    <a:accent4>
      <a:scrgbClr r="0" g="88235" b="76862">
        <a:alpha val="100000"/>
      </a:scrgbClr>
    </a:accent4>
    <a:accent5>
      <a:scrgbClr r="32941" g="90196" b="61960">
        <a:alpha val="100000"/>
      </a:scrgbClr>
    </a:accent5>
    <a:accent6>
      <a:scrgbClr r="56862" g="90196" b="44313">
        <a:alpha val="100000"/>
      </a:scrgbClr>
    </a:accent6>
    <a:hlink>
      <a:scrgbClr r="39607" g="54509" b="83529">
        <a:alpha val="100000"/>
      </a:scrgbClr>
    </a:hlink>
    <a:folHlink>
      <a:scrgbClr r="62352" g="40392" b="63921">
        <a:alpha val="100000"/>
      </a:scrgbClr>
    </a:folHlink>
  </a:clrScheme>
</a:themeOverride>
</file>

<file path=ppt/theme/themeOverride16.xml><?xml version="1.0" encoding="utf-8"?>
<a:themeOverride xmlns:a="http://schemas.openxmlformats.org/drawingml/2006/main">
  <a:clrScheme name="">
    <a:dk1>
      <a:scrgbClr r="0" g="0" b="0">
        <a:alpha val="100000"/>
      </a:scrgbClr>
    </a:dk1>
    <a:lt1>
      <a:scrgbClr r="100000" g="100000" b="100000">
        <a:alpha val="100000"/>
      </a:scrgbClr>
    </a:lt1>
    <a:dk2>
      <a:scrgbClr r="6666" g="7450" b="12941">
        <a:alpha val="100000"/>
      </a:scrgbClr>
    </a:dk2>
    <a:lt2>
      <a:scrgbClr r="100000" g="100000" b="100000">
        <a:alpha val="100000"/>
      </a:scrgbClr>
    </a:lt2>
    <a:accent1>
      <a:scrgbClr r="43529" g="74117" b="91372">
        <a:alpha val="100000"/>
      </a:scrgbClr>
    </a:accent1>
    <a:accent2>
      <a:scrgbClr r="20392" g="80000" b="92549">
        <a:alpha val="100000"/>
      </a:scrgbClr>
    </a:accent2>
    <a:accent3>
      <a:scrgbClr r="0" g="84705" b="87843">
        <a:alpha val="100000"/>
      </a:scrgbClr>
    </a:accent3>
    <a:accent4>
      <a:scrgbClr r="0" g="88235" b="76862">
        <a:alpha val="100000"/>
      </a:scrgbClr>
    </a:accent4>
    <a:accent5>
      <a:scrgbClr r="32941" g="90196" b="61960">
        <a:alpha val="100000"/>
      </a:scrgbClr>
    </a:accent5>
    <a:accent6>
      <a:scrgbClr r="56862" g="90196" b="44313">
        <a:alpha val="100000"/>
      </a:scrgbClr>
    </a:accent6>
    <a:hlink>
      <a:scrgbClr r="39607" g="54509" b="83529">
        <a:alpha val="100000"/>
      </a:scrgbClr>
    </a:hlink>
    <a:folHlink>
      <a:scrgbClr r="62352" g="40392" b="63921">
        <a:alpha val="100000"/>
      </a:scrgbClr>
    </a:folHlink>
  </a:clrScheme>
</a:themeOverride>
</file>

<file path=ppt/theme/themeOverride17.xml><?xml version="1.0" encoding="utf-8"?>
<a:themeOverride xmlns:a="http://schemas.openxmlformats.org/drawingml/2006/main">
  <a:clrScheme name="">
    <a:dk1>
      <a:scrgbClr r="0" g="0" b="0">
        <a:alpha val="100000"/>
      </a:scrgbClr>
    </a:dk1>
    <a:lt1>
      <a:scrgbClr r="100000" g="100000" b="100000">
        <a:alpha val="100000"/>
      </a:scrgbClr>
    </a:lt1>
    <a:dk2>
      <a:scrgbClr r="6666" g="7450" b="12941">
        <a:alpha val="100000"/>
      </a:scrgbClr>
    </a:dk2>
    <a:lt2>
      <a:scrgbClr r="100000" g="100000" b="100000">
        <a:alpha val="100000"/>
      </a:scrgbClr>
    </a:lt2>
    <a:accent1>
      <a:scrgbClr r="43529" g="74117" b="91372">
        <a:alpha val="100000"/>
      </a:scrgbClr>
    </a:accent1>
    <a:accent2>
      <a:scrgbClr r="20392" g="80000" b="92549">
        <a:alpha val="100000"/>
      </a:scrgbClr>
    </a:accent2>
    <a:accent3>
      <a:scrgbClr r="0" g="84705" b="87843">
        <a:alpha val="100000"/>
      </a:scrgbClr>
    </a:accent3>
    <a:accent4>
      <a:scrgbClr r="0" g="88235" b="76862">
        <a:alpha val="100000"/>
      </a:scrgbClr>
    </a:accent4>
    <a:accent5>
      <a:scrgbClr r="32941" g="90196" b="61960">
        <a:alpha val="100000"/>
      </a:scrgbClr>
    </a:accent5>
    <a:accent6>
      <a:scrgbClr r="56862" g="90196" b="44313">
        <a:alpha val="100000"/>
      </a:scrgbClr>
    </a:accent6>
    <a:hlink>
      <a:scrgbClr r="39607" g="54509" b="83529">
        <a:alpha val="100000"/>
      </a:scrgbClr>
    </a:hlink>
    <a:folHlink>
      <a:scrgbClr r="62352" g="40392" b="63921">
        <a:alpha val="100000"/>
      </a:scrgbClr>
    </a:folHlink>
  </a:clrScheme>
</a:themeOverride>
</file>

<file path=ppt/theme/themeOverride18.xml><?xml version="1.0" encoding="utf-8"?>
<a:themeOverride xmlns:a="http://schemas.openxmlformats.org/drawingml/2006/main">
  <a:clrScheme name="">
    <a:dk1>
      <a:scrgbClr r="0" g="0" b="0">
        <a:alpha val="100000"/>
      </a:scrgbClr>
    </a:dk1>
    <a:lt1>
      <a:scrgbClr r="100000" g="100000" b="100000">
        <a:alpha val="100000"/>
      </a:scrgbClr>
    </a:lt1>
    <a:dk2>
      <a:scrgbClr r="6666" g="7450" b="12941">
        <a:alpha val="100000"/>
      </a:scrgbClr>
    </a:dk2>
    <a:lt2>
      <a:scrgbClr r="100000" g="100000" b="100000">
        <a:alpha val="100000"/>
      </a:scrgbClr>
    </a:lt2>
    <a:accent1>
      <a:scrgbClr r="43529" g="74117" b="91372">
        <a:alpha val="100000"/>
      </a:scrgbClr>
    </a:accent1>
    <a:accent2>
      <a:scrgbClr r="20392" g="80000" b="92549">
        <a:alpha val="100000"/>
      </a:scrgbClr>
    </a:accent2>
    <a:accent3>
      <a:scrgbClr r="0" g="84705" b="87843">
        <a:alpha val="100000"/>
      </a:scrgbClr>
    </a:accent3>
    <a:accent4>
      <a:scrgbClr r="0" g="88235" b="76862">
        <a:alpha val="100000"/>
      </a:scrgbClr>
    </a:accent4>
    <a:accent5>
      <a:scrgbClr r="32941" g="90196" b="61960">
        <a:alpha val="100000"/>
      </a:scrgbClr>
    </a:accent5>
    <a:accent6>
      <a:scrgbClr r="56862" g="90196" b="44313">
        <a:alpha val="100000"/>
      </a:scrgbClr>
    </a:accent6>
    <a:hlink>
      <a:scrgbClr r="39607" g="54509" b="83529">
        <a:alpha val="100000"/>
      </a:scrgbClr>
    </a:hlink>
    <a:folHlink>
      <a:scrgbClr r="62352" g="40392" b="63921">
        <a:alpha val="100000"/>
      </a:scrgbClr>
    </a:folHlink>
  </a:clrScheme>
</a:themeOverride>
</file>

<file path=ppt/theme/themeOverride19.xml><?xml version="1.0" encoding="utf-8"?>
<a:themeOverride xmlns:a="http://schemas.openxmlformats.org/drawingml/2006/main">
  <a:clrScheme name="">
    <a:dk1>
      <a:scrgbClr r="0" g="0" b="0">
        <a:alpha val="100000"/>
      </a:scrgbClr>
    </a:dk1>
    <a:lt1>
      <a:scrgbClr r="100000" g="100000" b="100000">
        <a:alpha val="100000"/>
      </a:scrgbClr>
    </a:lt1>
    <a:dk2>
      <a:scrgbClr r="6666" g="7450" b="12941">
        <a:alpha val="100000"/>
      </a:scrgbClr>
    </a:dk2>
    <a:lt2>
      <a:scrgbClr r="100000" g="100000" b="100000">
        <a:alpha val="100000"/>
      </a:scrgbClr>
    </a:lt2>
    <a:accent1>
      <a:scrgbClr r="43529" g="74117" b="91372">
        <a:alpha val="100000"/>
      </a:scrgbClr>
    </a:accent1>
    <a:accent2>
      <a:scrgbClr r="20392" g="80000" b="92549">
        <a:alpha val="100000"/>
      </a:scrgbClr>
    </a:accent2>
    <a:accent3>
      <a:scrgbClr r="0" g="84705" b="87843">
        <a:alpha val="100000"/>
      </a:scrgbClr>
    </a:accent3>
    <a:accent4>
      <a:scrgbClr r="0" g="88235" b="76862">
        <a:alpha val="100000"/>
      </a:scrgbClr>
    </a:accent4>
    <a:accent5>
      <a:scrgbClr r="32941" g="90196" b="61960">
        <a:alpha val="100000"/>
      </a:scrgbClr>
    </a:accent5>
    <a:accent6>
      <a:scrgbClr r="56862" g="90196" b="44313">
        <a:alpha val="100000"/>
      </a:scrgbClr>
    </a:accent6>
    <a:hlink>
      <a:scrgbClr r="39607" g="54509" b="83529">
        <a:alpha val="100000"/>
      </a:scrgbClr>
    </a:hlink>
    <a:folHlink>
      <a:scrgbClr r="62352" g="40392" b="63921">
        <a:alpha val="100000"/>
      </a:scrgbClr>
    </a:folHlink>
  </a:clrScheme>
</a:themeOverride>
</file>

<file path=ppt/theme/themeOverride2.xml><?xml version="1.0" encoding="utf-8"?>
<a:themeOverride xmlns:a="http://schemas.openxmlformats.org/drawingml/2006/main">
  <a:clrScheme name="">
    <a:dk1>
      <a:scrgbClr r="0" g="0" b="0">
        <a:alpha val="100000"/>
      </a:scrgbClr>
    </a:dk1>
    <a:lt1>
      <a:scrgbClr r="100000" g="100000" b="100000">
        <a:alpha val="100000"/>
      </a:scrgbClr>
    </a:lt1>
    <a:dk2>
      <a:scrgbClr r="6666" g="7450" b="12941">
        <a:alpha val="100000"/>
      </a:scrgbClr>
    </a:dk2>
    <a:lt2>
      <a:scrgbClr r="100000" g="100000" b="100000">
        <a:alpha val="100000"/>
      </a:scrgbClr>
    </a:lt2>
    <a:accent1>
      <a:scrgbClr r="43529" g="74117" b="91372">
        <a:alpha val="100000"/>
      </a:scrgbClr>
    </a:accent1>
    <a:accent2>
      <a:scrgbClr r="20392" g="80000" b="92549">
        <a:alpha val="100000"/>
      </a:scrgbClr>
    </a:accent2>
    <a:accent3>
      <a:scrgbClr r="0" g="84705" b="87843">
        <a:alpha val="100000"/>
      </a:scrgbClr>
    </a:accent3>
    <a:accent4>
      <a:scrgbClr r="0" g="88235" b="76862">
        <a:alpha val="100000"/>
      </a:scrgbClr>
    </a:accent4>
    <a:accent5>
      <a:scrgbClr r="32941" g="90196" b="61960">
        <a:alpha val="100000"/>
      </a:scrgbClr>
    </a:accent5>
    <a:accent6>
      <a:scrgbClr r="56862" g="90196" b="44313">
        <a:alpha val="100000"/>
      </a:scrgbClr>
    </a:accent6>
    <a:hlink>
      <a:scrgbClr r="39607" g="54509" b="83529">
        <a:alpha val="100000"/>
      </a:scrgbClr>
    </a:hlink>
    <a:folHlink>
      <a:scrgbClr r="62352" g="40392" b="63921">
        <a:alpha val="100000"/>
      </a:scrgbClr>
    </a:folHlink>
  </a:clrScheme>
</a:themeOverride>
</file>

<file path=ppt/theme/themeOverride20.xml><?xml version="1.0" encoding="utf-8"?>
<a:themeOverride xmlns:a="http://schemas.openxmlformats.org/drawingml/2006/main">
  <a:clrScheme name="">
    <a:dk1>
      <a:scrgbClr r="0" g="0" b="0">
        <a:alpha val="100000"/>
      </a:scrgbClr>
    </a:dk1>
    <a:lt1>
      <a:scrgbClr r="100000" g="100000" b="100000">
        <a:alpha val="100000"/>
      </a:scrgbClr>
    </a:lt1>
    <a:dk2>
      <a:scrgbClr r="6666" g="7450" b="12941">
        <a:alpha val="100000"/>
      </a:scrgbClr>
    </a:dk2>
    <a:lt2>
      <a:scrgbClr r="100000" g="100000" b="100000">
        <a:alpha val="100000"/>
      </a:scrgbClr>
    </a:lt2>
    <a:accent1>
      <a:scrgbClr r="43529" g="74117" b="91372">
        <a:alpha val="100000"/>
      </a:scrgbClr>
    </a:accent1>
    <a:accent2>
      <a:scrgbClr r="20392" g="80000" b="92549">
        <a:alpha val="100000"/>
      </a:scrgbClr>
    </a:accent2>
    <a:accent3>
      <a:scrgbClr r="0" g="84705" b="87843">
        <a:alpha val="100000"/>
      </a:scrgbClr>
    </a:accent3>
    <a:accent4>
      <a:scrgbClr r="0" g="88235" b="76862">
        <a:alpha val="100000"/>
      </a:scrgbClr>
    </a:accent4>
    <a:accent5>
      <a:scrgbClr r="32941" g="90196" b="61960">
        <a:alpha val="100000"/>
      </a:scrgbClr>
    </a:accent5>
    <a:accent6>
      <a:scrgbClr r="56862" g="90196" b="44313">
        <a:alpha val="100000"/>
      </a:scrgbClr>
    </a:accent6>
    <a:hlink>
      <a:scrgbClr r="39607" g="54509" b="83529">
        <a:alpha val="100000"/>
      </a:scrgbClr>
    </a:hlink>
    <a:folHlink>
      <a:scrgbClr r="62352" g="40392" b="63921">
        <a:alpha val="100000"/>
      </a:scrgbClr>
    </a:folHlink>
  </a:clrScheme>
</a:themeOverride>
</file>

<file path=ppt/theme/themeOverride21.xml><?xml version="1.0" encoding="utf-8"?>
<a:themeOverride xmlns:a="http://schemas.openxmlformats.org/drawingml/2006/main">
  <a:clrScheme name="">
    <a:dk1>
      <a:scrgbClr r="0" g="0" b="0">
        <a:alpha val="100000"/>
      </a:scrgbClr>
    </a:dk1>
    <a:lt1>
      <a:scrgbClr r="100000" g="100000" b="100000">
        <a:alpha val="100000"/>
      </a:scrgbClr>
    </a:lt1>
    <a:dk2>
      <a:scrgbClr r="6666" g="7450" b="12941">
        <a:alpha val="100000"/>
      </a:scrgbClr>
    </a:dk2>
    <a:lt2>
      <a:scrgbClr r="100000" g="100000" b="100000">
        <a:alpha val="100000"/>
      </a:scrgbClr>
    </a:lt2>
    <a:accent1>
      <a:scrgbClr r="43529" g="74117" b="91372">
        <a:alpha val="100000"/>
      </a:scrgbClr>
    </a:accent1>
    <a:accent2>
      <a:scrgbClr r="20392" g="80000" b="92549">
        <a:alpha val="100000"/>
      </a:scrgbClr>
    </a:accent2>
    <a:accent3>
      <a:scrgbClr r="0" g="84705" b="87843">
        <a:alpha val="100000"/>
      </a:scrgbClr>
    </a:accent3>
    <a:accent4>
      <a:scrgbClr r="0" g="88235" b="76862">
        <a:alpha val="100000"/>
      </a:scrgbClr>
    </a:accent4>
    <a:accent5>
      <a:scrgbClr r="32941" g="90196" b="61960">
        <a:alpha val="100000"/>
      </a:scrgbClr>
    </a:accent5>
    <a:accent6>
      <a:scrgbClr r="56862" g="90196" b="44313">
        <a:alpha val="100000"/>
      </a:scrgbClr>
    </a:accent6>
    <a:hlink>
      <a:scrgbClr r="39607" g="54509" b="83529">
        <a:alpha val="100000"/>
      </a:scrgbClr>
    </a:hlink>
    <a:folHlink>
      <a:scrgbClr r="62352" g="40392" b="63921">
        <a:alpha val="100000"/>
      </a:scrgbClr>
    </a:folHlink>
  </a:clrScheme>
</a:themeOverride>
</file>

<file path=ppt/theme/themeOverride22.xml><?xml version="1.0" encoding="utf-8"?>
<a:themeOverride xmlns:a="http://schemas.openxmlformats.org/drawingml/2006/main">
  <a:clrScheme name="">
    <a:dk1>
      <a:scrgbClr r="0" g="0" b="0">
        <a:alpha val="100000"/>
      </a:scrgbClr>
    </a:dk1>
    <a:lt1>
      <a:scrgbClr r="100000" g="100000" b="100000">
        <a:alpha val="100000"/>
      </a:scrgbClr>
    </a:lt1>
    <a:dk2>
      <a:scrgbClr r="6666" g="7450" b="12941">
        <a:alpha val="100000"/>
      </a:scrgbClr>
    </a:dk2>
    <a:lt2>
      <a:scrgbClr r="100000" g="100000" b="100000">
        <a:alpha val="100000"/>
      </a:scrgbClr>
    </a:lt2>
    <a:accent1>
      <a:scrgbClr r="43529" g="74117" b="91372">
        <a:alpha val="100000"/>
      </a:scrgbClr>
    </a:accent1>
    <a:accent2>
      <a:scrgbClr r="20392" g="80000" b="92549">
        <a:alpha val="100000"/>
      </a:scrgbClr>
    </a:accent2>
    <a:accent3>
      <a:scrgbClr r="0" g="84705" b="87843">
        <a:alpha val="100000"/>
      </a:scrgbClr>
    </a:accent3>
    <a:accent4>
      <a:scrgbClr r="0" g="88235" b="76862">
        <a:alpha val="100000"/>
      </a:scrgbClr>
    </a:accent4>
    <a:accent5>
      <a:scrgbClr r="32941" g="90196" b="61960">
        <a:alpha val="100000"/>
      </a:scrgbClr>
    </a:accent5>
    <a:accent6>
      <a:scrgbClr r="56862" g="90196" b="44313">
        <a:alpha val="100000"/>
      </a:scrgbClr>
    </a:accent6>
    <a:hlink>
      <a:scrgbClr r="39607" g="54509" b="83529">
        <a:alpha val="100000"/>
      </a:scrgbClr>
    </a:hlink>
    <a:folHlink>
      <a:scrgbClr r="62352" g="40392" b="63921">
        <a:alpha val="100000"/>
      </a:scrgbClr>
    </a:folHlink>
  </a:clrScheme>
</a:themeOverride>
</file>

<file path=ppt/theme/themeOverride23.xml><?xml version="1.0" encoding="utf-8"?>
<a:themeOverride xmlns:a="http://schemas.openxmlformats.org/drawingml/2006/main">
  <a:clrScheme name="">
    <a:dk1>
      <a:scrgbClr r="0" g="0" b="0">
        <a:alpha val="100000"/>
      </a:scrgbClr>
    </a:dk1>
    <a:lt1>
      <a:scrgbClr r="100000" g="100000" b="100000">
        <a:alpha val="100000"/>
      </a:scrgbClr>
    </a:lt1>
    <a:dk2>
      <a:scrgbClr r="6666" g="7450" b="12941">
        <a:alpha val="100000"/>
      </a:scrgbClr>
    </a:dk2>
    <a:lt2>
      <a:scrgbClr r="100000" g="100000" b="100000">
        <a:alpha val="100000"/>
      </a:scrgbClr>
    </a:lt2>
    <a:accent1>
      <a:scrgbClr r="43529" g="74117" b="91372">
        <a:alpha val="100000"/>
      </a:scrgbClr>
    </a:accent1>
    <a:accent2>
      <a:scrgbClr r="20392" g="80000" b="92549">
        <a:alpha val="100000"/>
      </a:scrgbClr>
    </a:accent2>
    <a:accent3>
      <a:scrgbClr r="0" g="84705" b="87843">
        <a:alpha val="100000"/>
      </a:scrgbClr>
    </a:accent3>
    <a:accent4>
      <a:scrgbClr r="0" g="88235" b="76862">
        <a:alpha val="100000"/>
      </a:scrgbClr>
    </a:accent4>
    <a:accent5>
      <a:scrgbClr r="32941" g="90196" b="61960">
        <a:alpha val="100000"/>
      </a:scrgbClr>
    </a:accent5>
    <a:accent6>
      <a:scrgbClr r="56862" g="90196" b="44313">
        <a:alpha val="100000"/>
      </a:scrgbClr>
    </a:accent6>
    <a:hlink>
      <a:scrgbClr r="39607" g="54509" b="83529">
        <a:alpha val="100000"/>
      </a:scrgbClr>
    </a:hlink>
    <a:folHlink>
      <a:scrgbClr r="62352" g="40392" b="63921">
        <a:alpha val="100000"/>
      </a:scrgbClr>
    </a:folHlink>
  </a:clrScheme>
</a:themeOverride>
</file>

<file path=ppt/theme/themeOverride24.xml><?xml version="1.0" encoding="utf-8"?>
<a:themeOverride xmlns:a="http://schemas.openxmlformats.org/drawingml/2006/main">
  <a:clrScheme name="">
    <a:dk1>
      <a:scrgbClr r="0" g="0" b="0">
        <a:alpha val="100000"/>
      </a:scrgbClr>
    </a:dk1>
    <a:lt1>
      <a:scrgbClr r="100000" g="100000" b="100000">
        <a:alpha val="100000"/>
      </a:scrgbClr>
    </a:lt1>
    <a:dk2>
      <a:scrgbClr r="6666" g="7450" b="12941">
        <a:alpha val="100000"/>
      </a:scrgbClr>
    </a:dk2>
    <a:lt2>
      <a:scrgbClr r="100000" g="100000" b="100000">
        <a:alpha val="100000"/>
      </a:scrgbClr>
    </a:lt2>
    <a:accent1>
      <a:scrgbClr r="43529" g="74117" b="91372">
        <a:alpha val="100000"/>
      </a:scrgbClr>
    </a:accent1>
    <a:accent2>
      <a:scrgbClr r="20392" g="80000" b="92549">
        <a:alpha val="100000"/>
      </a:scrgbClr>
    </a:accent2>
    <a:accent3>
      <a:scrgbClr r="0" g="84705" b="87843">
        <a:alpha val="100000"/>
      </a:scrgbClr>
    </a:accent3>
    <a:accent4>
      <a:scrgbClr r="0" g="88235" b="76862">
        <a:alpha val="100000"/>
      </a:scrgbClr>
    </a:accent4>
    <a:accent5>
      <a:scrgbClr r="32941" g="90196" b="61960">
        <a:alpha val="100000"/>
      </a:scrgbClr>
    </a:accent5>
    <a:accent6>
      <a:scrgbClr r="56862" g="90196" b="44313">
        <a:alpha val="100000"/>
      </a:scrgbClr>
    </a:accent6>
    <a:hlink>
      <a:scrgbClr r="39607" g="54509" b="83529">
        <a:alpha val="100000"/>
      </a:scrgbClr>
    </a:hlink>
    <a:folHlink>
      <a:scrgbClr r="62352" g="40392" b="63921">
        <a:alpha val="100000"/>
      </a:scrgbClr>
    </a:folHlink>
  </a:clrScheme>
</a:themeOverride>
</file>

<file path=ppt/theme/themeOverride25.xml><?xml version="1.0" encoding="utf-8"?>
<a:themeOverride xmlns:a="http://schemas.openxmlformats.org/drawingml/2006/main">
  <a:clrScheme name="">
    <a:dk1>
      <a:scrgbClr r="0" g="0" b="0">
        <a:alpha val="100000"/>
      </a:scrgbClr>
    </a:dk1>
    <a:lt1>
      <a:scrgbClr r="100000" g="100000" b="100000">
        <a:alpha val="100000"/>
      </a:scrgbClr>
    </a:lt1>
    <a:dk2>
      <a:scrgbClr r="6666" g="7450" b="12941">
        <a:alpha val="100000"/>
      </a:scrgbClr>
    </a:dk2>
    <a:lt2>
      <a:scrgbClr r="100000" g="100000" b="100000">
        <a:alpha val="100000"/>
      </a:scrgbClr>
    </a:lt2>
    <a:accent1>
      <a:scrgbClr r="43529" g="74117" b="91372">
        <a:alpha val="100000"/>
      </a:scrgbClr>
    </a:accent1>
    <a:accent2>
      <a:scrgbClr r="20392" g="80000" b="92549">
        <a:alpha val="100000"/>
      </a:scrgbClr>
    </a:accent2>
    <a:accent3>
      <a:scrgbClr r="0" g="84705" b="87843">
        <a:alpha val="100000"/>
      </a:scrgbClr>
    </a:accent3>
    <a:accent4>
      <a:scrgbClr r="0" g="88235" b="76862">
        <a:alpha val="100000"/>
      </a:scrgbClr>
    </a:accent4>
    <a:accent5>
      <a:scrgbClr r="32941" g="90196" b="61960">
        <a:alpha val="100000"/>
      </a:scrgbClr>
    </a:accent5>
    <a:accent6>
      <a:scrgbClr r="56862" g="90196" b="44313">
        <a:alpha val="100000"/>
      </a:scrgbClr>
    </a:accent6>
    <a:hlink>
      <a:scrgbClr r="39607" g="54509" b="83529">
        <a:alpha val="100000"/>
      </a:scrgbClr>
    </a:hlink>
    <a:folHlink>
      <a:scrgbClr r="62352" g="40392" b="63921">
        <a:alpha val="100000"/>
      </a:scrgbClr>
    </a:folHlink>
  </a:clrScheme>
</a:themeOverride>
</file>

<file path=ppt/theme/themeOverride26.xml><?xml version="1.0" encoding="utf-8"?>
<a:themeOverride xmlns:a="http://schemas.openxmlformats.org/drawingml/2006/main">
  <a:clrScheme name="">
    <a:dk1>
      <a:scrgbClr r="0" g="0" b="0">
        <a:alpha val="100000"/>
      </a:scrgbClr>
    </a:dk1>
    <a:lt1>
      <a:scrgbClr r="100000" g="100000" b="100000">
        <a:alpha val="100000"/>
      </a:scrgbClr>
    </a:lt1>
    <a:dk2>
      <a:scrgbClr r="6666" g="7450" b="12941">
        <a:alpha val="100000"/>
      </a:scrgbClr>
    </a:dk2>
    <a:lt2>
      <a:scrgbClr r="100000" g="100000" b="100000">
        <a:alpha val="100000"/>
      </a:scrgbClr>
    </a:lt2>
    <a:accent1>
      <a:scrgbClr r="43529" g="74117" b="91372">
        <a:alpha val="100000"/>
      </a:scrgbClr>
    </a:accent1>
    <a:accent2>
      <a:scrgbClr r="20392" g="80000" b="92549">
        <a:alpha val="100000"/>
      </a:scrgbClr>
    </a:accent2>
    <a:accent3>
      <a:scrgbClr r="0" g="84705" b="87843">
        <a:alpha val="100000"/>
      </a:scrgbClr>
    </a:accent3>
    <a:accent4>
      <a:scrgbClr r="0" g="88235" b="76862">
        <a:alpha val="100000"/>
      </a:scrgbClr>
    </a:accent4>
    <a:accent5>
      <a:scrgbClr r="32941" g="90196" b="61960">
        <a:alpha val="100000"/>
      </a:scrgbClr>
    </a:accent5>
    <a:accent6>
      <a:scrgbClr r="56862" g="90196" b="44313">
        <a:alpha val="100000"/>
      </a:scrgbClr>
    </a:accent6>
    <a:hlink>
      <a:scrgbClr r="39607" g="54509" b="83529">
        <a:alpha val="100000"/>
      </a:scrgbClr>
    </a:hlink>
    <a:folHlink>
      <a:scrgbClr r="62352" g="40392" b="63921">
        <a:alpha val="100000"/>
      </a:scrgbClr>
    </a:folHlink>
  </a:clrScheme>
</a:themeOverride>
</file>

<file path=ppt/theme/themeOverride3.xml><?xml version="1.0" encoding="utf-8"?>
<a:themeOverride xmlns:a="http://schemas.openxmlformats.org/drawingml/2006/main">
  <a:clrScheme name="">
    <a:dk1>
      <a:scrgbClr r="0" g="0" b="0">
        <a:alpha val="100000"/>
      </a:scrgbClr>
    </a:dk1>
    <a:lt1>
      <a:scrgbClr r="100000" g="100000" b="100000">
        <a:alpha val="100000"/>
      </a:scrgbClr>
    </a:lt1>
    <a:dk2>
      <a:scrgbClr r="6666" g="7450" b="12941">
        <a:alpha val="100000"/>
      </a:scrgbClr>
    </a:dk2>
    <a:lt2>
      <a:scrgbClr r="100000" g="100000" b="100000">
        <a:alpha val="100000"/>
      </a:scrgbClr>
    </a:lt2>
    <a:accent1>
      <a:scrgbClr r="43529" g="74117" b="91372">
        <a:alpha val="100000"/>
      </a:scrgbClr>
    </a:accent1>
    <a:accent2>
      <a:scrgbClr r="20392" g="80000" b="92549">
        <a:alpha val="100000"/>
      </a:scrgbClr>
    </a:accent2>
    <a:accent3>
      <a:scrgbClr r="0" g="84705" b="87843">
        <a:alpha val="100000"/>
      </a:scrgbClr>
    </a:accent3>
    <a:accent4>
      <a:scrgbClr r="0" g="88235" b="76862">
        <a:alpha val="100000"/>
      </a:scrgbClr>
    </a:accent4>
    <a:accent5>
      <a:scrgbClr r="32941" g="90196" b="61960">
        <a:alpha val="100000"/>
      </a:scrgbClr>
    </a:accent5>
    <a:accent6>
      <a:scrgbClr r="56862" g="90196" b="44313">
        <a:alpha val="100000"/>
      </a:scrgbClr>
    </a:accent6>
    <a:hlink>
      <a:scrgbClr r="39607" g="54509" b="83529">
        <a:alpha val="100000"/>
      </a:scrgbClr>
    </a:hlink>
    <a:folHlink>
      <a:scrgbClr r="62352" g="40392" b="63921">
        <a:alpha val="100000"/>
      </a:scrgbClr>
    </a:folHlink>
  </a:clrScheme>
</a:themeOverride>
</file>

<file path=ppt/theme/themeOverride4.xml><?xml version="1.0" encoding="utf-8"?>
<a:themeOverride xmlns:a="http://schemas.openxmlformats.org/drawingml/2006/main">
  <a:clrScheme name="">
    <a:dk1>
      <a:scrgbClr r="0" g="0" b="0">
        <a:alpha val="100000"/>
      </a:scrgbClr>
    </a:dk1>
    <a:lt1>
      <a:scrgbClr r="100000" g="100000" b="100000">
        <a:alpha val="100000"/>
      </a:scrgbClr>
    </a:lt1>
    <a:dk2>
      <a:scrgbClr r="6666" g="7450" b="12941">
        <a:alpha val="100000"/>
      </a:scrgbClr>
    </a:dk2>
    <a:lt2>
      <a:scrgbClr r="100000" g="100000" b="100000">
        <a:alpha val="100000"/>
      </a:scrgbClr>
    </a:lt2>
    <a:accent1>
      <a:scrgbClr r="43529" g="74117" b="91372">
        <a:alpha val="100000"/>
      </a:scrgbClr>
    </a:accent1>
    <a:accent2>
      <a:scrgbClr r="20392" g="80000" b="92549">
        <a:alpha val="100000"/>
      </a:scrgbClr>
    </a:accent2>
    <a:accent3>
      <a:scrgbClr r="0" g="84705" b="87843">
        <a:alpha val="100000"/>
      </a:scrgbClr>
    </a:accent3>
    <a:accent4>
      <a:scrgbClr r="0" g="88235" b="76862">
        <a:alpha val="100000"/>
      </a:scrgbClr>
    </a:accent4>
    <a:accent5>
      <a:scrgbClr r="32941" g="90196" b="61960">
        <a:alpha val="100000"/>
      </a:scrgbClr>
    </a:accent5>
    <a:accent6>
      <a:scrgbClr r="56862" g="90196" b="44313">
        <a:alpha val="100000"/>
      </a:scrgbClr>
    </a:accent6>
    <a:hlink>
      <a:scrgbClr r="39607" g="54509" b="83529">
        <a:alpha val="100000"/>
      </a:scrgbClr>
    </a:hlink>
    <a:folHlink>
      <a:scrgbClr r="62352" g="40392" b="63921">
        <a:alpha val="100000"/>
      </a:scrgbClr>
    </a:folHlink>
  </a:clrScheme>
</a:themeOverride>
</file>

<file path=ppt/theme/themeOverride5.xml><?xml version="1.0" encoding="utf-8"?>
<a:themeOverride xmlns:a="http://schemas.openxmlformats.org/drawingml/2006/main">
  <a:clrScheme name="">
    <a:dk1>
      <a:scrgbClr r="0" g="0" b="0">
        <a:alpha val="100000"/>
      </a:scrgbClr>
    </a:dk1>
    <a:lt1>
      <a:scrgbClr r="100000" g="100000" b="100000">
        <a:alpha val="100000"/>
      </a:scrgbClr>
    </a:lt1>
    <a:dk2>
      <a:scrgbClr r="6666" g="7450" b="12941">
        <a:alpha val="100000"/>
      </a:scrgbClr>
    </a:dk2>
    <a:lt2>
      <a:scrgbClr r="100000" g="100000" b="100000">
        <a:alpha val="100000"/>
      </a:scrgbClr>
    </a:lt2>
    <a:accent1>
      <a:scrgbClr r="43529" g="74117" b="91372">
        <a:alpha val="100000"/>
      </a:scrgbClr>
    </a:accent1>
    <a:accent2>
      <a:scrgbClr r="20392" g="80000" b="92549">
        <a:alpha val="100000"/>
      </a:scrgbClr>
    </a:accent2>
    <a:accent3>
      <a:scrgbClr r="0" g="84705" b="87843">
        <a:alpha val="100000"/>
      </a:scrgbClr>
    </a:accent3>
    <a:accent4>
      <a:scrgbClr r="0" g="88235" b="76862">
        <a:alpha val="100000"/>
      </a:scrgbClr>
    </a:accent4>
    <a:accent5>
      <a:scrgbClr r="32941" g="90196" b="61960">
        <a:alpha val="100000"/>
      </a:scrgbClr>
    </a:accent5>
    <a:accent6>
      <a:scrgbClr r="56862" g="90196" b="44313">
        <a:alpha val="100000"/>
      </a:scrgbClr>
    </a:accent6>
    <a:hlink>
      <a:scrgbClr r="39607" g="54509" b="83529">
        <a:alpha val="100000"/>
      </a:scrgbClr>
    </a:hlink>
    <a:folHlink>
      <a:scrgbClr r="62352" g="40392" b="63921">
        <a:alpha val="100000"/>
      </a:scrgbClr>
    </a:folHlink>
  </a:clrScheme>
</a:themeOverride>
</file>

<file path=ppt/theme/themeOverride6.xml><?xml version="1.0" encoding="utf-8"?>
<a:themeOverride xmlns:a="http://schemas.openxmlformats.org/drawingml/2006/main">
  <a:clrScheme name="">
    <a:dk1>
      <a:scrgbClr r="0" g="0" b="0">
        <a:alpha val="100000"/>
      </a:scrgbClr>
    </a:dk1>
    <a:lt1>
      <a:scrgbClr r="100000" g="100000" b="100000">
        <a:alpha val="100000"/>
      </a:scrgbClr>
    </a:lt1>
    <a:dk2>
      <a:scrgbClr r="6666" g="7450" b="12941">
        <a:alpha val="100000"/>
      </a:scrgbClr>
    </a:dk2>
    <a:lt2>
      <a:scrgbClr r="100000" g="100000" b="100000">
        <a:alpha val="100000"/>
      </a:scrgbClr>
    </a:lt2>
    <a:accent1>
      <a:scrgbClr r="43529" g="74117" b="91372">
        <a:alpha val="100000"/>
      </a:scrgbClr>
    </a:accent1>
    <a:accent2>
      <a:scrgbClr r="20392" g="80000" b="92549">
        <a:alpha val="100000"/>
      </a:scrgbClr>
    </a:accent2>
    <a:accent3>
      <a:scrgbClr r="0" g="84705" b="87843">
        <a:alpha val="100000"/>
      </a:scrgbClr>
    </a:accent3>
    <a:accent4>
      <a:scrgbClr r="0" g="88235" b="76862">
        <a:alpha val="100000"/>
      </a:scrgbClr>
    </a:accent4>
    <a:accent5>
      <a:scrgbClr r="32941" g="90196" b="61960">
        <a:alpha val="100000"/>
      </a:scrgbClr>
    </a:accent5>
    <a:accent6>
      <a:scrgbClr r="56862" g="90196" b="44313">
        <a:alpha val="100000"/>
      </a:scrgbClr>
    </a:accent6>
    <a:hlink>
      <a:scrgbClr r="39607" g="54509" b="83529">
        <a:alpha val="100000"/>
      </a:scrgbClr>
    </a:hlink>
    <a:folHlink>
      <a:scrgbClr r="62352" g="40392" b="63921">
        <a:alpha val="100000"/>
      </a:scrgbClr>
    </a:folHlink>
  </a:clrScheme>
</a:themeOverride>
</file>

<file path=ppt/theme/themeOverride7.xml><?xml version="1.0" encoding="utf-8"?>
<a:themeOverride xmlns:a="http://schemas.openxmlformats.org/drawingml/2006/main">
  <a:clrScheme name="">
    <a:dk1>
      <a:scrgbClr r="0" g="0" b="0">
        <a:alpha val="100000"/>
      </a:scrgbClr>
    </a:dk1>
    <a:lt1>
      <a:scrgbClr r="100000" g="100000" b="100000">
        <a:alpha val="100000"/>
      </a:scrgbClr>
    </a:lt1>
    <a:dk2>
      <a:scrgbClr r="6666" g="7450" b="12941">
        <a:alpha val="100000"/>
      </a:scrgbClr>
    </a:dk2>
    <a:lt2>
      <a:scrgbClr r="100000" g="100000" b="100000">
        <a:alpha val="100000"/>
      </a:scrgbClr>
    </a:lt2>
    <a:accent1>
      <a:scrgbClr r="43529" g="74117" b="91372">
        <a:alpha val="100000"/>
      </a:scrgbClr>
    </a:accent1>
    <a:accent2>
      <a:scrgbClr r="20392" g="80000" b="92549">
        <a:alpha val="100000"/>
      </a:scrgbClr>
    </a:accent2>
    <a:accent3>
      <a:scrgbClr r="0" g="84705" b="87843">
        <a:alpha val="100000"/>
      </a:scrgbClr>
    </a:accent3>
    <a:accent4>
      <a:scrgbClr r="0" g="88235" b="76862">
        <a:alpha val="100000"/>
      </a:scrgbClr>
    </a:accent4>
    <a:accent5>
      <a:scrgbClr r="32941" g="90196" b="61960">
        <a:alpha val="100000"/>
      </a:scrgbClr>
    </a:accent5>
    <a:accent6>
      <a:scrgbClr r="56862" g="90196" b="44313">
        <a:alpha val="100000"/>
      </a:scrgbClr>
    </a:accent6>
    <a:hlink>
      <a:scrgbClr r="39607" g="54509" b="83529">
        <a:alpha val="100000"/>
      </a:scrgbClr>
    </a:hlink>
    <a:folHlink>
      <a:scrgbClr r="62352" g="40392" b="63921">
        <a:alpha val="100000"/>
      </a:scrgbClr>
    </a:folHlink>
  </a:clrScheme>
</a:themeOverride>
</file>

<file path=ppt/theme/themeOverride8.xml><?xml version="1.0" encoding="utf-8"?>
<a:themeOverride xmlns:a="http://schemas.openxmlformats.org/drawingml/2006/main">
  <a:clrScheme name="">
    <a:dk1>
      <a:scrgbClr r="0" g="0" b="0">
        <a:alpha val="100000"/>
      </a:scrgbClr>
    </a:dk1>
    <a:lt1>
      <a:scrgbClr r="100000" g="100000" b="100000">
        <a:alpha val="100000"/>
      </a:scrgbClr>
    </a:lt1>
    <a:dk2>
      <a:scrgbClr r="6666" g="7450" b="12941">
        <a:alpha val="100000"/>
      </a:scrgbClr>
    </a:dk2>
    <a:lt2>
      <a:scrgbClr r="100000" g="100000" b="100000">
        <a:alpha val="100000"/>
      </a:scrgbClr>
    </a:lt2>
    <a:accent1>
      <a:scrgbClr r="43529" g="74117" b="91372">
        <a:alpha val="100000"/>
      </a:scrgbClr>
    </a:accent1>
    <a:accent2>
      <a:scrgbClr r="20392" g="80000" b="92549">
        <a:alpha val="100000"/>
      </a:scrgbClr>
    </a:accent2>
    <a:accent3>
      <a:scrgbClr r="0" g="84705" b="87843">
        <a:alpha val="100000"/>
      </a:scrgbClr>
    </a:accent3>
    <a:accent4>
      <a:scrgbClr r="0" g="88235" b="76862">
        <a:alpha val="100000"/>
      </a:scrgbClr>
    </a:accent4>
    <a:accent5>
      <a:scrgbClr r="32941" g="90196" b="61960">
        <a:alpha val="100000"/>
      </a:scrgbClr>
    </a:accent5>
    <a:accent6>
      <a:scrgbClr r="56862" g="90196" b="44313">
        <a:alpha val="100000"/>
      </a:scrgbClr>
    </a:accent6>
    <a:hlink>
      <a:scrgbClr r="39607" g="54509" b="83529">
        <a:alpha val="100000"/>
      </a:scrgbClr>
    </a:hlink>
    <a:folHlink>
      <a:scrgbClr r="62352" g="40392" b="63921">
        <a:alpha val="100000"/>
      </a:scrgbClr>
    </a:folHlink>
  </a:clrScheme>
</a:themeOverride>
</file>

<file path=ppt/theme/themeOverride9.xml><?xml version="1.0" encoding="utf-8"?>
<a:themeOverride xmlns:a="http://schemas.openxmlformats.org/drawingml/2006/main">
  <a:clrScheme name="">
    <a:dk1>
      <a:scrgbClr r="0" g="0" b="0">
        <a:alpha val="100000"/>
      </a:scrgbClr>
    </a:dk1>
    <a:lt1>
      <a:scrgbClr r="100000" g="100000" b="100000">
        <a:alpha val="100000"/>
      </a:scrgbClr>
    </a:lt1>
    <a:dk2>
      <a:scrgbClr r="6666" g="7450" b="12941">
        <a:alpha val="100000"/>
      </a:scrgbClr>
    </a:dk2>
    <a:lt2>
      <a:scrgbClr r="100000" g="100000" b="100000">
        <a:alpha val="100000"/>
      </a:scrgbClr>
    </a:lt2>
    <a:accent1>
      <a:scrgbClr r="43529" g="74117" b="91372">
        <a:alpha val="100000"/>
      </a:scrgbClr>
    </a:accent1>
    <a:accent2>
      <a:scrgbClr r="20392" g="80000" b="92549">
        <a:alpha val="100000"/>
      </a:scrgbClr>
    </a:accent2>
    <a:accent3>
      <a:scrgbClr r="0" g="84705" b="87843">
        <a:alpha val="100000"/>
      </a:scrgbClr>
    </a:accent3>
    <a:accent4>
      <a:scrgbClr r="0" g="88235" b="76862">
        <a:alpha val="100000"/>
      </a:scrgbClr>
    </a:accent4>
    <a:accent5>
      <a:scrgbClr r="32941" g="90196" b="61960">
        <a:alpha val="100000"/>
      </a:scrgbClr>
    </a:accent5>
    <a:accent6>
      <a:scrgbClr r="56862" g="90196" b="44313">
        <a:alpha val="100000"/>
      </a:scrgbClr>
    </a:accent6>
    <a:hlink>
      <a:scrgbClr r="39607" g="54509" b="83529">
        <a:alpha val="100000"/>
      </a:scrgbClr>
    </a:hlink>
    <a:folHlink>
      <a:scrgbClr r="62352" g="40392" b="63921">
        <a:alpha val="100000"/>
      </a:scrgbClr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8508</Words>
  <Application>WPS 演示</Application>
  <PresentationFormat>宽屏</PresentationFormat>
  <Paragraphs>2780</Paragraphs>
  <Slides>108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173</vt:i4>
      </vt:variant>
      <vt:variant>
        <vt:lpstr>幻灯片标题</vt:lpstr>
      </vt:variant>
      <vt:variant>
        <vt:i4>108</vt:i4>
      </vt:variant>
    </vt:vector>
  </HeadingPairs>
  <TitlesOfParts>
    <vt:vector size="291" baseType="lpstr">
      <vt:lpstr>Arial</vt:lpstr>
      <vt:lpstr>宋体</vt:lpstr>
      <vt:lpstr>Wingdings</vt:lpstr>
      <vt:lpstr>微软雅黑</vt:lpstr>
      <vt:lpstr>Times New Roman</vt:lpstr>
      <vt:lpstr>Calibri</vt:lpstr>
      <vt:lpstr>Arial Unicode MS</vt:lpstr>
      <vt:lpstr>黑体</vt:lpstr>
      <vt:lpstr>Cambria Math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Equation.DSMT4</vt:lpstr>
      <vt:lpstr>Equation.KSEE3</vt:lpstr>
      <vt:lpstr>Equation.KSEE3</vt:lpstr>
      <vt:lpstr>Equation.KSEE3</vt:lpstr>
      <vt:lpstr>Equation.KSEE3</vt:lpstr>
      <vt:lpstr>Equation.DSMT4</vt:lpstr>
      <vt:lpstr>Equation.DSMT4</vt:lpstr>
      <vt:lpstr>Equation.DSMT4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wyl</dc:creator>
  <cp:lastModifiedBy>Why</cp:lastModifiedBy>
  <cp:revision>306</cp:revision>
  <dcterms:created xsi:type="dcterms:W3CDTF">2022-09-06T10:35:00Z</dcterms:created>
  <dcterms:modified xsi:type="dcterms:W3CDTF">2022-12-07T06:59:58Z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FA80B75698B249EB950171868D248A2C</vt:lpwstr>
  </property>
  <property fmtid="{D5CDD505-2E9C-101B-9397-08002B2CF9AE}" pid="3" name="KSOProductBuildVer">
    <vt:lpwstr>2052-11.1.0.11875</vt:lpwstr>
  </property>
</Properties>
</file>