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3" r:id="rId6"/>
    <p:sldId id="262" r:id="rId7"/>
    <p:sldId id="258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13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533AB-C46F-4B0C-B298-4FC4E6AA6559}" type="datetimeFigureOut">
              <a:rPr lang="de-DE" smtClean="0"/>
              <a:t>07.06.2023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761C81-88D5-4888-A5D5-CFFA8FFFE9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5924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61C81-88D5-4888-A5D5-CFFA8FFFE9D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996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7B2FFD-983E-BAA9-8683-A4F8164CE7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D7A7689-2A36-7B8B-DA72-6444F84034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AEADC0-A36F-1E23-D446-33F491C3C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DD37-7658-4289-B238-D650CDDC9C36}" type="datetimeFigureOut">
              <a:rPr lang="de-DE" smtClean="0"/>
              <a:t>07.06.2023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9D334F-75B2-C129-F5C0-AEE404559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176103-DF5B-B9D4-DDA6-485F983A5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6F6FF-1443-444F-8197-0BD41D4D3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9391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812827-D315-6F35-8E3F-9BE71E194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2CD7E02-DE3A-A6FA-5278-89C322407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426790-84B5-D569-0093-2F740F978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DD37-7658-4289-B238-D650CDDC9C36}" type="datetimeFigureOut">
              <a:rPr lang="de-DE" smtClean="0"/>
              <a:t>07.06.2023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8FC7E0-E406-F373-CA3D-0FB55DE6B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CB957E-D4E7-5AEB-3C4D-2CD9661E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6F6FF-1443-444F-8197-0BD41D4D3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1515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C05872F-7FAB-9496-AB57-9D7D2AC891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FBD14E0-22F4-2140-CDFD-4345D990B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F5EC71-AB66-57F7-EA16-4FA6CC629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DD37-7658-4289-B238-D650CDDC9C36}" type="datetimeFigureOut">
              <a:rPr lang="de-DE" smtClean="0"/>
              <a:t>07.06.2023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0B8822-2B1B-D164-1376-4829F4444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1FEF0B-64DD-35DA-CEDA-A8D72DB04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6F6FF-1443-444F-8197-0BD41D4D3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360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F6DD33-8031-9D3F-1477-90FA5CC16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BEE12D-E58A-A367-4FC7-473EF890C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5F3C79-7AFD-1706-A74D-B8B638F97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DD37-7658-4289-B238-D650CDDC9C36}" type="datetimeFigureOut">
              <a:rPr lang="de-DE" smtClean="0"/>
              <a:t>07.06.2023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DBD35F-6E96-C2B9-BAAF-340E8900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500C65-A3BF-F812-4641-9ADDE60FF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6F6FF-1443-444F-8197-0BD41D4D3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0414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F26D5C-D944-5ABE-54AD-F330F67CB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FA1B6C-F82D-3FA8-5287-A8790012F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4B019A-E0AC-67C1-E31E-AE5991063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DD37-7658-4289-B238-D650CDDC9C36}" type="datetimeFigureOut">
              <a:rPr lang="de-DE" smtClean="0"/>
              <a:t>07.06.2023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D1A1AC-C6F4-8BBB-31E7-7D304E4A9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55983D-8B01-85EF-2DF9-78C1D1F12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6F6FF-1443-444F-8197-0BD41D4D3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6109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1C7FF3-48DF-7EB1-C3C1-87F0E0E42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E752C4-A41A-877F-0FCC-9A9BE96DC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F2D44E0-0F72-BC49-A64E-A2C9DC95E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DCBFB7B-B348-3226-814E-022D5A53F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DD37-7658-4289-B238-D650CDDC9C36}" type="datetimeFigureOut">
              <a:rPr lang="de-DE" smtClean="0"/>
              <a:t>07.06.2023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BD9B91C-7239-E405-CC56-4CA42C130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53678D-0615-CFFB-C3C0-9E2F8103C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6F6FF-1443-444F-8197-0BD41D4D3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0688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39AF84-42C8-6564-BFC9-C3F0BB25D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6DBC990-39CA-BA98-8CC6-A9E5FB9B4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1DB30FA-C74E-EBA9-A907-69514E128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3E96871-7CCB-A28D-3532-EE4F6A7C94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B3B3034-43CF-E2E3-09D8-7DAA0E66B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0F8E514-6F5A-914E-A8E8-66F8C868F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DD37-7658-4289-B238-D650CDDC9C36}" type="datetimeFigureOut">
              <a:rPr lang="de-DE" smtClean="0"/>
              <a:t>07.06.2023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C9A09AD-6CA4-51B4-A33B-AA535FCCB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D4F9E34-C797-7C67-CAC4-9A4301DDE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6F6FF-1443-444F-8197-0BD41D4D3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891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DE530A-FD93-7A7C-3589-FC191F0DB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859C049-5A1A-4713-692A-4FEA8071C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DD37-7658-4289-B238-D650CDDC9C36}" type="datetimeFigureOut">
              <a:rPr lang="de-DE" smtClean="0"/>
              <a:t>07.06.2023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77E45AE-A338-237F-49B5-6974733DE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CCEC600-D5E4-CF49-E3CB-A29F0E1B1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6F6FF-1443-444F-8197-0BD41D4D3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283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C601F80-2147-8856-AEF9-CF96C1F22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DD37-7658-4289-B238-D650CDDC9C36}" type="datetimeFigureOut">
              <a:rPr lang="de-DE" smtClean="0"/>
              <a:t>07.06.2023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B098350-F737-3CA1-23C1-5B1AA23C9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01875CD-1C63-7A11-097F-E2E7B8D95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6F6FF-1443-444F-8197-0BD41D4D3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1388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DC49AD-5038-83D1-9015-4F3020E2C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BB6B2D-D4A5-0D12-7510-1B798AD38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144CBD4-F742-2D90-CF16-C8470D7A3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E075244-75A7-F8CC-8DE5-C5A3C2DC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DD37-7658-4289-B238-D650CDDC9C36}" type="datetimeFigureOut">
              <a:rPr lang="de-DE" smtClean="0"/>
              <a:t>07.06.2023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7D7E4D2-05AA-2D9D-B042-95C9618E6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C614DF6-C81B-00F0-BEE4-2027EDF2A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6F6FF-1443-444F-8197-0BD41D4D3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849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266DBD-4885-D335-AAC5-03C4F62FF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BDC8AF5-1DE9-C582-3D27-07AC319040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4BD63C0-FCFE-9D02-9E4C-8AB73B1C5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03239C-5D29-1E85-BE97-566B2DC49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DD37-7658-4289-B238-D650CDDC9C36}" type="datetimeFigureOut">
              <a:rPr lang="de-DE" smtClean="0"/>
              <a:t>07.06.2023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5C6BD92-DC8A-DECC-0152-3649793DC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8563874-7C32-B39F-92E4-579EBDD11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6F6FF-1443-444F-8197-0BD41D4D3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4770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5AE5DFF-9195-2EDC-3203-1AD77248C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FB6D38-ECB3-078C-C201-3C5F15E8F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9F040D-EBC4-5B1B-B591-250CCFFFE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BDD37-7658-4289-B238-D650CDDC9C36}" type="datetimeFigureOut">
              <a:rPr lang="de-DE" smtClean="0"/>
              <a:t>07.06.2023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0A44CB-654E-E430-BF11-D9351ED187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DBC7F7-A88F-9E14-81B3-75964F9BD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6F6FF-1443-444F-8197-0BD41D4D3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81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CAD9E8-6265-486F-B00C-DE5FF28A3A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Business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4CDB043-E146-96F6-C0BD-85EA4A7110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6302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632A90-24CD-91C1-B58F-326B400E9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Organisationsform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6BD6D7-40A4-EA11-41FD-18E63F6A6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„Gemeinnütziger </a:t>
            </a:r>
            <a:r>
              <a:rPr lang="de-DE" dirty="0" err="1"/>
              <a:t>Verrein</a:t>
            </a:r>
            <a:r>
              <a:rPr lang="de-DE" dirty="0"/>
              <a:t>“</a:t>
            </a:r>
          </a:p>
          <a:p>
            <a:pPr lvl="1"/>
            <a:r>
              <a:rPr lang="de-DE" dirty="0"/>
              <a:t>Non Profit</a:t>
            </a:r>
          </a:p>
          <a:p>
            <a:pPr lvl="1"/>
            <a:r>
              <a:rPr lang="de-DE" dirty="0" err="1"/>
              <a:t>Tax</a:t>
            </a:r>
            <a:r>
              <a:rPr lang="de-DE" dirty="0"/>
              <a:t> Advantages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More </a:t>
            </a:r>
            <a:r>
              <a:rPr lang="en-US" dirty="0"/>
              <a:t>Competitive</a:t>
            </a:r>
            <a:r>
              <a:rPr lang="de-DE" dirty="0"/>
              <a:t> </a:t>
            </a:r>
            <a:r>
              <a:rPr lang="en-US" dirty="0"/>
              <a:t>with</a:t>
            </a:r>
            <a:r>
              <a:rPr lang="de-DE" dirty="0"/>
              <a:t> </a:t>
            </a:r>
            <a:r>
              <a:rPr lang="en-US" dirty="0"/>
              <a:t>similar</a:t>
            </a:r>
            <a:r>
              <a:rPr lang="de-DE" dirty="0"/>
              <a:t> </a:t>
            </a:r>
            <a:r>
              <a:rPr lang="en-US" dirty="0"/>
              <a:t>Ideas</a:t>
            </a:r>
            <a:r>
              <a:rPr lang="de-DE" dirty="0"/>
              <a:t> </a:t>
            </a:r>
            <a:r>
              <a:rPr lang="en-US" dirty="0"/>
              <a:t>businesses</a:t>
            </a:r>
          </a:p>
        </p:txBody>
      </p:sp>
    </p:spTree>
    <p:extLst>
      <p:ext uri="{BB962C8B-B14F-4D97-AF65-F5344CB8AC3E}">
        <p14:creationId xmlns:p14="http://schemas.microsoft.com/office/powerpoint/2010/main" val="745475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244592-4F5A-358A-163E-AAFC0D9D4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Roadmap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8F53A1-8760-7739-6885-6A01FD29B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/>
              <a:t>App Development (3 </a:t>
            </a:r>
            <a:r>
              <a:rPr lang="de-DE" dirty="0" err="1"/>
              <a:t>Months</a:t>
            </a:r>
            <a:r>
              <a:rPr lang="de-DE" dirty="0"/>
              <a:t> x 1 FTE)</a:t>
            </a:r>
          </a:p>
          <a:p>
            <a:pPr lvl="1"/>
            <a:r>
              <a:rPr lang="de-DE" dirty="0"/>
              <a:t>3 Monate</a:t>
            </a:r>
          </a:p>
          <a:p>
            <a:pPr lvl="2"/>
            <a:r>
              <a:rPr lang="de-DE" dirty="0" err="1"/>
              <a:t>Planning</a:t>
            </a:r>
            <a:r>
              <a:rPr lang="de-DE" dirty="0"/>
              <a:t> (2 </a:t>
            </a:r>
            <a:r>
              <a:rPr lang="de-DE" dirty="0" err="1"/>
              <a:t>Weeks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Backend/Database (4 </a:t>
            </a:r>
            <a:r>
              <a:rPr lang="de-DE" dirty="0" err="1"/>
              <a:t>Weeks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Frontend (4 </a:t>
            </a:r>
            <a:r>
              <a:rPr lang="de-DE" dirty="0" err="1"/>
              <a:t>Weeks</a:t>
            </a:r>
            <a:r>
              <a:rPr lang="de-DE" dirty="0"/>
              <a:t>)</a:t>
            </a:r>
          </a:p>
          <a:p>
            <a:pPr lvl="2"/>
            <a:r>
              <a:rPr lang="de-DE" dirty="0" err="1"/>
              <a:t>Testing</a:t>
            </a:r>
            <a:r>
              <a:rPr lang="de-DE" dirty="0"/>
              <a:t>/</a:t>
            </a:r>
            <a:r>
              <a:rPr lang="de-DE" dirty="0" err="1"/>
              <a:t>Improvment</a:t>
            </a:r>
            <a:r>
              <a:rPr lang="de-DE" dirty="0"/>
              <a:t> (2 </a:t>
            </a:r>
            <a:r>
              <a:rPr lang="de-DE" dirty="0" err="1"/>
              <a:t>Weeks</a:t>
            </a:r>
            <a:r>
              <a:rPr lang="de-DE" dirty="0"/>
              <a:t>)</a:t>
            </a:r>
          </a:p>
          <a:p>
            <a:r>
              <a:rPr lang="de-DE" dirty="0"/>
              <a:t>Business and PR (3 </a:t>
            </a:r>
            <a:r>
              <a:rPr lang="de-DE" dirty="0" err="1"/>
              <a:t>Months</a:t>
            </a:r>
            <a:r>
              <a:rPr lang="de-DE" dirty="0"/>
              <a:t> x 2 FTE)</a:t>
            </a:r>
          </a:p>
          <a:p>
            <a:pPr lvl="1"/>
            <a:r>
              <a:rPr lang="de-DE" dirty="0"/>
              <a:t>Business (1 FTE)</a:t>
            </a:r>
          </a:p>
          <a:p>
            <a:pPr lvl="2"/>
            <a:r>
              <a:rPr lang="de-DE" dirty="0" err="1"/>
              <a:t>Strategy</a:t>
            </a:r>
            <a:r>
              <a:rPr lang="de-DE" dirty="0"/>
              <a:t> </a:t>
            </a:r>
            <a:r>
              <a:rPr lang="de-DE" dirty="0" err="1"/>
              <a:t>Planning</a:t>
            </a:r>
            <a:r>
              <a:rPr lang="de-DE" dirty="0"/>
              <a:t> </a:t>
            </a:r>
            <a:r>
              <a:rPr lang="de-DE" dirty="0" err="1"/>
              <a:t>together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BRK (2 </a:t>
            </a:r>
            <a:r>
              <a:rPr lang="de-DE" dirty="0" err="1"/>
              <a:t>Weeks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Partner Relations (5 </a:t>
            </a:r>
            <a:r>
              <a:rPr lang="de-DE" dirty="0" err="1"/>
              <a:t>Weeks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Sponsor Relations (5 </a:t>
            </a:r>
            <a:r>
              <a:rPr lang="de-DE" dirty="0" err="1"/>
              <a:t>Weeks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Marketing (1 FTE)</a:t>
            </a:r>
          </a:p>
          <a:p>
            <a:pPr lvl="2"/>
            <a:r>
              <a:rPr lang="de-DE" dirty="0" err="1"/>
              <a:t>Planning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Add Campaign (2 </a:t>
            </a:r>
            <a:r>
              <a:rPr lang="de-DE" dirty="0" err="1"/>
              <a:t>Weeks</a:t>
            </a:r>
            <a:r>
              <a:rPr lang="de-DE" dirty="0"/>
              <a:t>)</a:t>
            </a:r>
          </a:p>
          <a:p>
            <a:pPr lvl="3"/>
            <a:r>
              <a:rPr lang="de-DE" dirty="0" err="1"/>
              <a:t>Creation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Add material (Fotos, Videos </a:t>
            </a:r>
            <a:r>
              <a:rPr lang="de-DE" dirty="0" err="1"/>
              <a:t>etc</a:t>
            </a:r>
            <a:r>
              <a:rPr lang="de-DE" dirty="0"/>
              <a:t>) (4 </a:t>
            </a:r>
            <a:r>
              <a:rPr lang="de-DE" dirty="0" err="1"/>
              <a:t>weeks</a:t>
            </a:r>
            <a:r>
              <a:rPr lang="de-DE" dirty="0"/>
              <a:t>)</a:t>
            </a:r>
          </a:p>
          <a:p>
            <a:pPr lvl="3"/>
            <a:r>
              <a:rPr lang="de-DE" dirty="0"/>
              <a:t>Partner </a:t>
            </a:r>
            <a:r>
              <a:rPr lang="de-DE" dirty="0" err="1"/>
              <a:t>relations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Analog Add Campaign (Billboards, Radio) (2 </a:t>
            </a:r>
            <a:r>
              <a:rPr lang="de-DE" dirty="0" err="1"/>
              <a:t>weeks</a:t>
            </a:r>
            <a:r>
              <a:rPr lang="de-DE" dirty="0"/>
              <a:t>)</a:t>
            </a:r>
          </a:p>
          <a:p>
            <a:pPr lvl="3"/>
            <a:r>
              <a:rPr lang="de-DE" dirty="0" err="1"/>
              <a:t>Execution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Analog Add Campaign (6 </a:t>
            </a:r>
            <a:r>
              <a:rPr lang="de-DE" dirty="0" err="1"/>
              <a:t>Weeks</a:t>
            </a:r>
            <a:r>
              <a:rPr lang="de-DE" dirty="0"/>
              <a:t>)</a:t>
            </a:r>
          </a:p>
          <a:p>
            <a:pPr lvl="3"/>
            <a:r>
              <a:rPr lang="de-DE" dirty="0" err="1"/>
              <a:t>Execution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Social</a:t>
            </a:r>
            <a:r>
              <a:rPr lang="de-DE" dirty="0"/>
              <a:t> Media Campaign (4 </a:t>
            </a:r>
            <a:r>
              <a:rPr lang="de-DE" dirty="0" err="1"/>
              <a:t>Weeks</a:t>
            </a:r>
            <a:r>
              <a:rPr lang="de-DE" dirty="0"/>
              <a:t>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4740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58A544-0874-B9A9-C406-7EF9C8EC7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84" y="377157"/>
            <a:ext cx="10515600" cy="1325563"/>
          </a:xfrm>
        </p:spPr>
        <p:txBody>
          <a:bodyPr/>
          <a:lstStyle/>
          <a:p>
            <a:r>
              <a:rPr lang="de-DE" dirty="0"/>
              <a:t>Usergroups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9DF435-8F6F-B85F-0727-A4B37B8FD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Newcomer</a:t>
            </a:r>
          </a:p>
          <a:p>
            <a:pPr lvl="1"/>
            <a:r>
              <a:rPr lang="de-DE" dirty="0"/>
              <a:t>Value Proposition: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refined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cater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problems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providing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easy </a:t>
            </a:r>
            <a:r>
              <a:rPr lang="de-DE" dirty="0" err="1"/>
              <a:t>solutions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meet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locals</a:t>
            </a:r>
            <a:r>
              <a:rPr lang="de-DE" dirty="0"/>
              <a:t> and </a:t>
            </a:r>
            <a:r>
              <a:rPr lang="de-DE" dirty="0" err="1"/>
              <a:t>ask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help</a:t>
            </a:r>
            <a:endParaRPr lang="de-DE" dirty="0"/>
          </a:p>
          <a:p>
            <a:r>
              <a:rPr lang="de-DE" dirty="0" err="1"/>
              <a:t>Local</a:t>
            </a:r>
            <a:endParaRPr lang="de-DE" dirty="0"/>
          </a:p>
          <a:p>
            <a:pPr lvl="1"/>
            <a:r>
              <a:rPr lang="de-DE" dirty="0"/>
              <a:t>Value Proposition: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directly</a:t>
            </a:r>
            <a:r>
              <a:rPr lang="de-DE" dirty="0"/>
              <a:t> support </a:t>
            </a:r>
            <a:r>
              <a:rPr lang="de-DE" dirty="0" err="1"/>
              <a:t>expansion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own social </a:t>
            </a:r>
            <a:r>
              <a:rPr lang="de-DE" dirty="0" err="1"/>
              <a:t>circle</a:t>
            </a:r>
            <a:r>
              <a:rPr lang="de-DE" dirty="0"/>
              <a:t> </a:t>
            </a:r>
            <a:r>
              <a:rPr lang="de-DE" dirty="0" err="1"/>
              <a:t>while</a:t>
            </a:r>
            <a:r>
              <a:rPr lang="de-DE" dirty="0"/>
              <a:t> </a:t>
            </a:r>
            <a:r>
              <a:rPr lang="de-DE" dirty="0" err="1"/>
              <a:t>meeting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helping</a:t>
            </a:r>
            <a:r>
              <a:rPr lang="de-DE" dirty="0"/>
              <a:t> </a:t>
            </a:r>
            <a:r>
              <a:rPr lang="de-DE" dirty="0" err="1"/>
              <a:t>people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countries and </a:t>
            </a:r>
            <a:r>
              <a:rPr lang="de-DE" dirty="0" err="1"/>
              <a:t>plannig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events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4339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D235B8-4752-0C74-ED5D-522598A92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Competitors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B34CF5-A02A-9F97-0DC8-74EB1001A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Facebook</a:t>
            </a:r>
          </a:p>
          <a:p>
            <a:pPr lvl="1"/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bloated</a:t>
            </a:r>
            <a:endParaRPr lang="de-DE" dirty="0"/>
          </a:p>
          <a:p>
            <a:pPr lvl="2"/>
            <a:r>
              <a:rPr lang="de-DE" dirty="0"/>
              <a:t>Touches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usergroup</a:t>
            </a:r>
            <a:r>
              <a:rPr lang="de-DE" dirty="0"/>
              <a:t> but </a:t>
            </a:r>
            <a:r>
              <a:rPr lang="de-DE" dirty="0" err="1"/>
              <a:t>doesnt</a:t>
            </a:r>
            <a:r>
              <a:rPr lang="de-DE" dirty="0"/>
              <a:t> </a:t>
            </a:r>
            <a:r>
              <a:rPr lang="de-DE" dirty="0" err="1"/>
              <a:t>really</a:t>
            </a:r>
            <a:r>
              <a:rPr lang="de-DE" dirty="0"/>
              <a:t> </a:t>
            </a:r>
            <a:r>
              <a:rPr lang="de-DE" dirty="0" err="1"/>
              <a:t>provide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needs</a:t>
            </a:r>
            <a:endParaRPr lang="de-DE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de-DE" dirty="0"/>
              <a:t> Use </a:t>
            </a:r>
            <a:r>
              <a:rPr lang="de-DE" dirty="0" err="1"/>
              <a:t>direct</a:t>
            </a:r>
            <a:r>
              <a:rPr lang="de-DE" dirty="0"/>
              <a:t> </a:t>
            </a:r>
            <a:r>
              <a:rPr lang="de-DE" dirty="0" err="1"/>
              <a:t>contact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refugees</a:t>
            </a:r>
            <a:r>
              <a:rPr lang="de-DE" dirty="0"/>
              <a:t> and </a:t>
            </a:r>
            <a:r>
              <a:rPr lang="de-DE" dirty="0" err="1"/>
              <a:t>helpers</a:t>
            </a:r>
            <a:r>
              <a:rPr lang="de-DE" dirty="0"/>
              <a:t> (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brk</a:t>
            </a:r>
            <a:r>
              <a:rPr lang="de-DE" dirty="0"/>
              <a:t>, and own network)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de-DE" dirty="0"/>
              <a:t> Approach </a:t>
            </a:r>
            <a:r>
              <a:rPr lang="de-DE" dirty="0" err="1"/>
              <a:t>refugee</a:t>
            </a:r>
            <a:r>
              <a:rPr lang="de-DE" dirty="0"/>
              <a:t> </a:t>
            </a:r>
            <a:r>
              <a:rPr lang="de-DE" dirty="0" err="1"/>
              <a:t>centered</a:t>
            </a:r>
            <a:r>
              <a:rPr lang="de-DE" dirty="0"/>
              <a:t> </a:t>
            </a:r>
            <a:r>
              <a:rPr lang="de-DE" dirty="0" err="1"/>
              <a:t>fb</a:t>
            </a:r>
            <a:r>
              <a:rPr lang="de-DE" dirty="0"/>
              <a:t> </a:t>
            </a:r>
            <a:r>
              <a:rPr lang="de-DE" dirty="0" err="1"/>
              <a:t>groups</a:t>
            </a:r>
            <a:r>
              <a:rPr lang="de-DE" dirty="0"/>
              <a:t> and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</a:t>
            </a:r>
            <a:r>
              <a:rPr lang="de-DE" dirty="0" err="1"/>
              <a:t>move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</a:t>
            </a:r>
            <a:endParaRPr lang="de-DE" dirty="0"/>
          </a:p>
          <a:p>
            <a:r>
              <a:rPr lang="de-DE" dirty="0"/>
              <a:t>Couchsurfing</a:t>
            </a:r>
          </a:p>
          <a:p>
            <a:pPr lvl="1"/>
            <a:r>
              <a:rPr lang="de-DE" dirty="0"/>
              <a:t>Different </a:t>
            </a:r>
            <a:r>
              <a:rPr lang="de-DE" dirty="0" err="1"/>
              <a:t>target</a:t>
            </a:r>
            <a:r>
              <a:rPr lang="de-DE" dirty="0"/>
              <a:t> </a:t>
            </a:r>
            <a:r>
              <a:rPr lang="de-DE" dirty="0" err="1"/>
              <a:t>group</a:t>
            </a:r>
            <a:endParaRPr lang="de-DE" dirty="0"/>
          </a:p>
          <a:p>
            <a:pPr lvl="2"/>
            <a:r>
              <a:rPr lang="de-DE" dirty="0"/>
              <a:t>Also </a:t>
            </a:r>
            <a:r>
              <a:rPr lang="de-DE" dirty="0" err="1"/>
              <a:t>has</a:t>
            </a:r>
            <a:r>
              <a:rPr lang="de-DE" dirty="0"/>
              <a:t> Event-Option and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foreigers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target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, but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tourists</a:t>
            </a:r>
            <a:r>
              <a:rPr lang="de-DE" dirty="0"/>
              <a:t> and </a:t>
            </a:r>
            <a:r>
              <a:rPr lang="de-DE" dirty="0" err="1"/>
              <a:t>expats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refugees</a:t>
            </a:r>
            <a:endParaRPr lang="de-DE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de-DE" dirty="0"/>
              <a:t>Approach </a:t>
            </a:r>
            <a:r>
              <a:rPr lang="de-DE" dirty="0" err="1"/>
              <a:t>users</a:t>
            </a:r>
            <a:r>
              <a:rPr lang="de-DE" dirty="0"/>
              <a:t> in CS Events</a:t>
            </a:r>
          </a:p>
          <a:p>
            <a:r>
              <a:rPr lang="de-DE" dirty="0" err="1"/>
              <a:t>Bumble</a:t>
            </a:r>
            <a:endParaRPr lang="de-DE" dirty="0"/>
          </a:p>
          <a:p>
            <a:pPr lvl="1"/>
            <a:r>
              <a:rPr lang="de-DE" dirty="0"/>
              <a:t>More Dating, </a:t>
            </a:r>
            <a:r>
              <a:rPr lang="de-DE" dirty="0" err="1"/>
              <a:t>less</a:t>
            </a:r>
            <a:r>
              <a:rPr lang="de-DE" dirty="0"/>
              <a:t> social</a:t>
            </a:r>
          </a:p>
          <a:p>
            <a:pPr lvl="2"/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dating</a:t>
            </a:r>
            <a:r>
              <a:rPr lang="de-DE" dirty="0"/>
              <a:t> and 1 on 1 </a:t>
            </a:r>
            <a:r>
              <a:rPr lang="de-DE" dirty="0" err="1"/>
              <a:t>meeting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friends</a:t>
            </a:r>
            <a:r>
              <a:rPr lang="de-DE" dirty="0"/>
              <a:t>, but not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events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solving</a:t>
            </a:r>
            <a:r>
              <a:rPr lang="de-DE" dirty="0"/>
              <a:t>. Dating </a:t>
            </a:r>
            <a:r>
              <a:rPr lang="de-DE" dirty="0" err="1"/>
              <a:t>aspect</a:t>
            </a:r>
            <a:r>
              <a:rPr lang="de-DE" dirty="0"/>
              <a:t>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highly</a:t>
            </a:r>
            <a:r>
              <a:rPr lang="de-DE" dirty="0"/>
              <a:t> not </a:t>
            </a:r>
            <a:r>
              <a:rPr lang="de-DE" dirty="0" err="1"/>
              <a:t>suitable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refugees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help</a:t>
            </a:r>
            <a:r>
              <a:rPr lang="de-DE" dirty="0"/>
              <a:t>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de-DE" dirty="0"/>
              <a:t>Track </a:t>
            </a:r>
            <a:r>
              <a:rPr lang="de-DE" dirty="0" err="1"/>
              <a:t>development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7219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792A98-0B63-71D8-0FA6-0D4235BD8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GoToMarket</a:t>
            </a:r>
            <a:r>
              <a:rPr lang="de-DE" dirty="0"/>
              <a:t> Strategie: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A2947F-E247-3DEA-181C-6948205DC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Use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Network </a:t>
            </a:r>
            <a:r>
              <a:rPr lang="de-DE" dirty="0" err="1"/>
              <a:t>of</a:t>
            </a:r>
            <a:r>
              <a:rPr lang="de-DE" dirty="0"/>
              <a:t> BRK</a:t>
            </a:r>
          </a:p>
          <a:p>
            <a:r>
              <a:rPr lang="de-DE" dirty="0" err="1"/>
              <a:t>Directly</a:t>
            </a:r>
            <a:r>
              <a:rPr lang="de-DE" dirty="0"/>
              <a:t> </a:t>
            </a:r>
            <a:r>
              <a:rPr lang="de-DE" dirty="0" err="1"/>
              <a:t>adressing</a:t>
            </a:r>
            <a:r>
              <a:rPr lang="de-DE" dirty="0"/>
              <a:t> </a:t>
            </a:r>
            <a:r>
              <a:rPr lang="de-DE" dirty="0" err="1"/>
              <a:t>Social</a:t>
            </a:r>
            <a:r>
              <a:rPr lang="de-DE" dirty="0"/>
              <a:t> Media Groups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purpuse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solution</a:t>
            </a:r>
            <a:endParaRPr lang="de-DE" dirty="0"/>
          </a:p>
          <a:p>
            <a:r>
              <a:rPr lang="de-DE" dirty="0" err="1"/>
              <a:t>Targeted</a:t>
            </a:r>
            <a:r>
              <a:rPr lang="de-DE" dirty="0"/>
              <a:t> </a:t>
            </a:r>
            <a:r>
              <a:rPr lang="de-DE" dirty="0" err="1"/>
              <a:t>Social</a:t>
            </a:r>
            <a:r>
              <a:rPr lang="de-DE" dirty="0"/>
              <a:t> Media Add </a:t>
            </a:r>
            <a:r>
              <a:rPr lang="de-DE" dirty="0" err="1"/>
              <a:t>campaign</a:t>
            </a:r>
            <a:endParaRPr lang="de-DE" dirty="0"/>
          </a:p>
          <a:p>
            <a:r>
              <a:rPr lang="de-DE" dirty="0"/>
              <a:t>Use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print</a:t>
            </a:r>
            <a:r>
              <a:rPr lang="de-DE" dirty="0"/>
              <a:t> </a:t>
            </a:r>
            <a:r>
              <a:rPr lang="de-DE" dirty="0" err="1"/>
              <a:t>adds</a:t>
            </a:r>
            <a:r>
              <a:rPr lang="de-DE" dirty="0"/>
              <a:t> in relevant </a:t>
            </a:r>
            <a:r>
              <a:rPr lang="de-DE" dirty="0" err="1"/>
              <a:t>areas</a:t>
            </a:r>
            <a:endParaRPr lang="de-DE" dirty="0"/>
          </a:p>
          <a:p>
            <a:r>
              <a:rPr lang="de-DE" dirty="0" err="1"/>
              <a:t>Plainning</a:t>
            </a:r>
            <a:r>
              <a:rPr lang="de-DE" dirty="0"/>
              <a:t> and </a:t>
            </a:r>
            <a:r>
              <a:rPr lang="de-DE" dirty="0" err="1"/>
              <a:t>Promoting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in-App-Events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Integreat</a:t>
            </a:r>
            <a:r>
              <a:rPr lang="de-DE" dirty="0"/>
              <a:t> </a:t>
            </a:r>
            <a:r>
              <a:rPr lang="de-DE" dirty="0" err="1"/>
              <a:t>team</a:t>
            </a:r>
            <a:r>
              <a:rPr lang="de-DE" dirty="0"/>
              <a:t> in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kick off a </a:t>
            </a:r>
            <a:r>
              <a:rPr lang="de-DE" dirty="0" err="1"/>
              <a:t>connected</a:t>
            </a:r>
            <a:r>
              <a:rPr lang="de-DE" dirty="0"/>
              <a:t> </a:t>
            </a:r>
            <a:r>
              <a:rPr lang="de-DE" dirty="0" err="1"/>
              <a:t>userbase</a:t>
            </a:r>
            <a:endParaRPr lang="de-DE" dirty="0"/>
          </a:p>
          <a:p>
            <a:r>
              <a:rPr lang="de-DE" dirty="0" err="1"/>
              <a:t>Creating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Lock in </a:t>
            </a:r>
            <a:r>
              <a:rPr lang="de-DE" dirty="0" err="1"/>
              <a:t>Effects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encouraging</a:t>
            </a:r>
            <a:r>
              <a:rPr lang="de-DE" dirty="0"/>
              <a:t> </a:t>
            </a:r>
            <a:r>
              <a:rPr lang="de-DE" dirty="0" err="1"/>
              <a:t>users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develp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app-profil (</a:t>
            </a:r>
            <a:r>
              <a:rPr lang="de-DE" dirty="0" err="1"/>
              <a:t>Friendlist</a:t>
            </a:r>
            <a:r>
              <a:rPr lang="de-DE" dirty="0"/>
              <a:t>, Event-</a:t>
            </a:r>
            <a:r>
              <a:rPr lang="de-DE" dirty="0" err="1"/>
              <a:t>History</a:t>
            </a:r>
            <a:r>
              <a:rPr lang="de-DE" dirty="0"/>
              <a:t>, </a:t>
            </a:r>
            <a:r>
              <a:rPr lang="de-DE" dirty="0" err="1"/>
              <a:t>Helpscore</a:t>
            </a:r>
            <a:r>
              <a:rPr lang="de-DE" dirty="0"/>
              <a:t> </a:t>
            </a:r>
            <a:r>
              <a:rPr lang="de-DE" dirty="0" err="1"/>
              <a:t>etc</a:t>
            </a:r>
            <a:r>
              <a:rPr lang="de-DE" dirty="0"/>
              <a:t>)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3661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AF8F71-8F6D-C842-22DA-7FA1D29E9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Monetarization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D6A6C3-DD82-3154-9365-521FC08D5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de-DE" dirty="0"/>
              <a:t>Costs: 18000€ + 6000€ + 8000€ = 32 000€</a:t>
            </a:r>
          </a:p>
          <a:p>
            <a:pPr lvl="1"/>
            <a:r>
              <a:rPr lang="de-DE" dirty="0"/>
              <a:t>HR: 18 000</a:t>
            </a:r>
          </a:p>
          <a:p>
            <a:pPr lvl="2"/>
            <a:r>
              <a:rPr lang="de-DE" dirty="0"/>
              <a:t>App </a:t>
            </a:r>
            <a:r>
              <a:rPr lang="en-US" dirty="0"/>
              <a:t>Development</a:t>
            </a:r>
            <a:r>
              <a:rPr lang="de-DE" dirty="0"/>
              <a:t>: 12 x 40 x 12,5€ ~ 6 000€</a:t>
            </a:r>
          </a:p>
          <a:p>
            <a:pPr lvl="2"/>
            <a:r>
              <a:rPr lang="en-US" dirty="0" err="1"/>
              <a:t>Advertisment</a:t>
            </a:r>
            <a:r>
              <a:rPr lang="en-US" dirty="0"/>
              <a:t>: (12 x 40 x 12,5€) x 2 ~ 12 000 €</a:t>
            </a:r>
          </a:p>
          <a:p>
            <a:pPr lvl="1"/>
            <a:r>
              <a:rPr lang="en-US" dirty="0" err="1"/>
              <a:t>Campagin</a:t>
            </a:r>
            <a:r>
              <a:rPr lang="en-US" dirty="0"/>
              <a:t> costs: 6000€</a:t>
            </a:r>
          </a:p>
          <a:p>
            <a:pPr lvl="2"/>
            <a:r>
              <a:rPr lang="en-US" dirty="0"/>
              <a:t>Social Media: 2000€</a:t>
            </a:r>
          </a:p>
          <a:p>
            <a:pPr lvl="3"/>
            <a:r>
              <a:rPr lang="en-US" dirty="0"/>
              <a:t>150 000 refugees total, 42 000 refugees (use social Media and in target age group (18-50))</a:t>
            </a:r>
          </a:p>
          <a:p>
            <a:pPr lvl="4"/>
            <a:r>
              <a:rPr lang="en-US" dirty="0"/>
              <a:t>Expected Costs with Average </a:t>
            </a:r>
            <a:r>
              <a:rPr lang="en-US" dirty="0" err="1"/>
              <a:t>Clickrate</a:t>
            </a:r>
            <a:r>
              <a:rPr lang="en-US" dirty="0"/>
              <a:t> (CTR) and </a:t>
            </a:r>
            <a:r>
              <a:rPr lang="en-US" dirty="0" err="1"/>
              <a:t>avrg</a:t>
            </a:r>
            <a:r>
              <a:rPr lang="en-US" dirty="0"/>
              <a:t> Costs per Click (CPC</a:t>
            </a:r>
            <a:r>
              <a:rPr lang="de-DE" dirty="0"/>
              <a:t>):</a:t>
            </a:r>
          </a:p>
          <a:p>
            <a:pPr lvl="5"/>
            <a:r>
              <a:rPr lang="en-US" dirty="0"/>
              <a:t>Facebook: CTR 0,9% = 378 Klicks x 1,72 USD/ Click = 650,16 USD.</a:t>
            </a:r>
          </a:p>
          <a:p>
            <a:pPr lvl="5"/>
            <a:r>
              <a:rPr lang="en-US" dirty="0"/>
              <a:t>Instagram: CTR 0,22% = 92 Klicks x 0,75 USD/ Click = 69,00 USD.</a:t>
            </a:r>
          </a:p>
          <a:p>
            <a:pPr lvl="5"/>
            <a:r>
              <a:rPr lang="en-US" dirty="0"/>
              <a:t>Twitter: CTR 0,86% = 361 Klicks x 0,38 USD/ Click = 137,18 USD</a:t>
            </a:r>
            <a:r>
              <a:rPr lang="de-DE" dirty="0"/>
              <a:t>.</a:t>
            </a:r>
          </a:p>
          <a:p>
            <a:pPr lvl="5">
              <a:buFont typeface="Wingdings" panose="05000000000000000000" pitchFamily="2" charset="2"/>
              <a:buChar char="Ø"/>
            </a:pPr>
            <a:r>
              <a:rPr lang="en-US" dirty="0"/>
              <a:t>~ 1000€ / Month </a:t>
            </a:r>
            <a:r>
              <a:rPr lang="en-US" dirty="0">
                <a:sym typeface="Wingdings" panose="05000000000000000000" pitchFamily="2" charset="2"/>
              </a:rPr>
              <a:t>( x 2 to reach a similar number of locals)</a:t>
            </a:r>
            <a:endParaRPr lang="en-US" dirty="0"/>
          </a:p>
          <a:p>
            <a:pPr lvl="2"/>
            <a:r>
              <a:rPr lang="en-US" dirty="0"/>
              <a:t>Billboards: 2600€</a:t>
            </a:r>
          </a:p>
          <a:p>
            <a:pPr lvl="3"/>
            <a:r>
              <a:rPr lang="de-DE" dirty="0"/>
              <a:t>10-20 Locations (</a:t>
            </a:r>
            <a:r>
              <a:rPr lang="de-DE" dirty="0" err="1"/>
              <a:t>universities</a:t>
            </a:r>
            <a:r>
              <a:rPr lang="de-DE" dirty="0"/>
              <a:t>, </a:t>
            </a:r>
            <a:r>
              <a:rPr lang="de-DE" dirty="0" err="1"/>
              <a:t>refugee</a:t>
            </a:r>
            <a:r>
              <a:rPr lang="de-DE" dirty="0"/>
              <a:t> </a:t>
            </a:r>
            <a:r>
              <a:rPr lang="de-DE" dirty="0" err="1"/>
              <a:t>housing</a:t>
            </a:r>
            <a:r>
              <a:rPr lang="de-DE" dirty="0"/>
              <a:t>, Munich </a:t>
            </a:r>
            <a:r>
              <a:rPr lang="de-DE" dirty="0" err="1"/>
              <a:t>central</a:t>
            </a:r>
            <a:r>
              <a:rPr lang="de-DE" dirty="0"/>
              <a:t> </a:t>
            </a:r>
            <a:r>
              <a:rPr lang="de-DE" dirty="0" err="1"/>
              <a:t>station</a:t>
            </a:r>
            <a:r>
              <a:rPr lang="de-DE" dirty="0"/>
              <a:t> </a:t>
            </a:r>
            <a:r>
              <a:rPr lang="de-DE" dirty="0" err="1"/>
              <a:t>etc</a:t>
            </a:r>
            <a:r>
              <a:rPr lang="de-DE" dirty="0"/>
              <a:t>), 3-4 </a:t>
            </a:r>
            <a:r>
              <a:rPr lang="de-DE" dirty="0" err="1"/>
              <a:t>posters</a:t>
            </a:r>
            <a:r>
              <a:rPr lang="de-DE" dirty="0"/>
              <a:t> per </a:t>
            </a:r>
            <a:r>
              <a:rPr lang="de-DE" dirty="0" err="1"/>
              <a:t>location</a:t>
            </a:r>
            <a:r>
              <a:rPr lang="de-DE" dirty="0"/>
              <a:t> (1x1m – 2x2m, high </a:t>
            </a:r>
            <a:r>
              <a:rPr lang="de-DE" dirty="0" err="1"/>
              <a:t>quality</a:t>
            </a:r>
            <a:r>
              <a:rPr lang="de-DE" dirty="0"/>
              <a:t>)</a:t>
            </a:r>
          </a:p>
          <a:p>
            <a:pPr lvl="4"/>
            <a:r>
              <a:rPr lang="en-US" dirty="0"/>
              <a:t>Printing costs: approximately 900 to 2400 Euros </a:t>
            </a:r>
            <a:endParaRPr lang="de-DE" dirty="0"/>
          </a:p>
          <a:p>
            <a:pPr lvl="4"/>
            <a:r>
              <a:rPr lang="en-US" dirty="0"/>
              <a:t>Posting costs: approximately 50 to 200 Euros</a:t>
            </a:r>
          </a:p>
          <a:p>
            <a:pPr lvl="2"/>
            <a:r>
              <a:rPr lang="en-US" dirty="0"/>
              <a:t>Professional Services: 1400€</a:t>
            </a:r>
          </a:p>
          <a:p>
            <a:pPr lvl="3"/>
            <a:r>
              <a:rPr lang="en-US" dirty="0"/>
              <a:t>Photographer: 400€</a:t>
            </a:r>
          </a:p>
          <a:p>
            <a:pPr lvl="3"/>
            <a:r>
              <a:rPr lang="en-US" dirty="0"/>
              <a:t>Videographer: 400€</a:t>
            </a:r>
          </a:p>
          <a:p>
            <a:pPr lvl="3"/>
            <a:r>
              <a:rPr lang="en-US" dirty="0"/>
              <a:t>Editor: 300€</a:t>
            </a:r>
          </a:p>
          <a:p>
            <a:pPr lvl="3"/>
            <a:r>
              <a:rPr lang="en-US" dirty="0"/>
              <a:t>Additional costs: 300€</a:t>
            </a:r>
          </a:p>
          <a:p>
            <a:pPr lvl="1"/>
            <a:r>
              <a:rPr lang="en-US" dirty="0"/>
              <a:t>Additional </a:t>
            </a:r>
            <a:r>
              <a:rPr lang="de-DE" dirty="0" err="1"/>
              <a:t>contingency</a:t>
            </a:r>
            <a:r>
              <a:rPr lang="de-DE" dirty="0"/>
              <a:t> </a:t>
            </a:r>
          </a:p>
          <a:p>
            <a:pPr lvl="2"/>
            <a:r>
              <a:rPr lang="en-US" dirty="0"/>
              <a:t> </a:t>
            </a:r>
            <a:r>
              <a:rPr lang="el-GR" dirty="0"/>
              <a:t>Ω </a:t>
            </a:r>
            <a:r>
              <a:rPr lang="de-DE" dirty="0"/>
              <a:t>x 0,3 </a:t>
            </a:r>
            <a:r>
              <a:rPr lang="de-DE" dirty="0">
                <a:sym typeface="Wingdings" panose="05000000000000000000" pitchFamily="2" charset="2"/>
              </a:rPr>
              <a:t> ~24 000 * 0,3 = 8000  ~ 8000</a:t>
            </a:r>
          </a:p>
          <a:p>
            <a:r>
              <a:rPr lang="de-DE" dirty="0">
                <a:sym typeface="Wingdings" panose="05000000000000000000" pitchFamily="2" charset="2"/>
              </a:rPr>
              <a:t>Revenue </a:t>
            </a:r>
            <a:r>
              <a:rPr lang="de-DE" dirty="0" err="1">
                <a:sym typeface="Wingdings" panose="05000000000000000000" pitchFamily="2" charset="2"/>
              </a:rPr>
              <a:t>streams</a:t>
            </a:r>
            <a:r>
              <a:rPr lang="de-DE" dirty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BRK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Sponsors (</a:t>
            </a:r>
            <a:r>
              <a:rPr lang="de-DE" dirty="0" err="1">
                <a:sym typeface="Wingdings" panose="05000000000000000000" pitchFamily="2" charset="2"/>
              </a:rPr>
              <a:t>fe</a:t>
            </a:r>
            <a:r>
              <a:rPr lang="de-DE" dirty="0">
                <a:sym typeface="Wingdings" panose="05000000000000000000" pitchFamily="2" charset="2"/>
              </a:rPr>
              <a:t> Sparkasse)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Private </a:t>
            </a:r>
            <a:r>
              <a:rPr lang="de-DE" dirty="0" err="1">
                <a:sym typeface="Wingdings" panose="05000000000000000000" pitchFamily="2" charset="2"/>
              </a:rPr>
              <a:t>Donations</a:t>
            </a:r>
            <a:r>
              <a:rPr lang="de-DE" dirty="0">
                <a:sym typeface="Wingdings" panose="05000000000000000000" pitchFamily="2" charset="2"/>
              </a:rPr>
              <a:t> (Crowdfunding, </a:t>
            </a:r>
            <a:r>
              <a:rPr lang="de-DE" dirty="0"/>
              <a:t>Robert Bosch Stiftung</a:t>
            </a:r>
            <a:r>
              <a:rPr lang="de-DE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de-DE" dirty="0" err="1">
                <a:sym typeface="Wingdings" panose="05000000000000000000" pitchFamily="2" charset="2"/>
              </a:rPr>
              <a:t>Goverment</a:t>
            </a:r>
            <a:r>
              <a:rPr lang="de-DE" dirty="0">
                <a:sym typeface="Wingdings" panose="05000000000000000000" pitchFamily="2" charset="2"/>
              </a:rPr>
              <a:t> Sponsors (</a:t>
            </a:r>
            <a:r>
              <a:rPr lang="en-US" dirty="0"/>
              <a:t>The Federal Ministry for Economic Affairs and Energy, </a:t>
            </a:r>
            <a:r>
              <a:rPr lang="de-DE" dirty="0"/>
              <a:t>The European </a:t>
            </a:r>
            <a:r>
              <a:rPr lang="de-DE" dirty="0" err="1"/>
              <a:t>Social</a:t>
            </a:r>
            <a:r>
              <a:rPr lang="de-DE" dirty="0"/>
              <a:t> Fund, The </a:t>
            </a:r>
            <a:r>
              <a:rPr lang="de-DE" dirty="0" err="1"/>
              <a:t>Social</a:t>
            </a:r>
            <a:r>
              <a:rPr lang="de-DE" dirty="0"/>
              <a:t> Impact Lab</a:t>
            </a:r>
            <a:r>
              <a:rPr lang="de-DE" dirty="0">
                <a:sym typeface="Wingdings" panose="05000000000000000000" pitchFamily="2" charset="2"/>
              </a:rPr>
              <a:t>)</a:t>
            </a:r>
            <a:endParaRPr lang="en-US" dirty="0"/>
          </a:p>
          <a:p>
            <a:pPr lvl="4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2468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667</Words>
  <Application>Microsoft Office PowerPoint</Application>
  <PresentationFormat>Breitbild</PresentationFormat>
  <Paragraphs>80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</vt:lpstr>
      <vt:lpstr>Business</vt:lpstr>
      <vt:lpstr>Organisationsform</vt:lpstr>
      <vt:lpstr>Roadmap</vt:lpstr>
      <vt:lpstr>Usergroups</vt:lpstr>
      <vt:lpstr>Competitors</vt:lpstr>
      <vt:lpstr>GoToMarket Strategie:</vt:lpstr>
      <vt:lpstr>Monetarization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</dc:title>
  <dc:creator>Vic Tor</dc:creator>
  <cp:lastModifiedBy>Vic Tor</cp:lastModifiedBy>
  <cp:revision>9</cp:revision>
  <dcterms:created xsi:type="dcterms:W3CDTF">2023-06-03T19:06:43Z</dcterms:created>
  <dcterms:modified xsi:type="dcterms:W3CDTF">2023-06-07T18:42:12Z</dcterms:modified>
</cp:coreProperties>
</file>