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26" r:id="rId2"/>
    <p:sldId id="327" r:id="rId3"/>
    <p:sldId id="329" r:id="rId4"/>
    <p:sldId id="330" r:id="rId5"/>
    <p:sldId id="331" r:id="rId6"/>
    <p:sldId id="332" r:id="rId7"/>
    <p:sldId id="334" r:id="rId8"/>
    <p:sldId id="333" r:id="rId9"/>
    <p:sldId id="335" r:id="rId10"/>
    <p:sldId id="336" r:id="rId11"/>
    <p:sldId id="338" r:id="rId12"/>
    <p:sldId id="339" r:id="rId13"/>
    <p:sldId id="299" r:id="rId14"/>
    <p:sldId id="340" r:id="rId15"/>
    <p:sldId id="341" r:id="rId16"/>
    <p:sldId id="319" r:id="rId17"/>
    <p:sldId id="342" r:id="rId18"/>
    <p:sldId id="300" r:id="rId19"/>
    <p:sldId id="323" r:id="rId20"/>
    <p:sldId id="289" r:id="rId21"/>
    <p:sldId id="288" r:id="rId22"/>
    <p:sldId id="298" r:id="rId23"/>
    <p:sldId id="322" r:id="rId24"/>
    <p:sldId id="295" r:id="rId25"/>
    <p:sldId id="324" r:id="rId26"/>
    <p:sldId id="294" r:id="rId27"/>
    <p:sldId id="291" r:id="rId28"/>
    <p:sldId id="285" r:id="rId29"/>
    <p:sldId id="302" r:id="rId30"/>
    <p:sldId id="320" r:id="rId31"/>
    <p:sldId id="321" r:id="rId32"/>
    <p:sldId id="312" r:id="rId33"/>
    <p:sldId id="313" r:id="rId34"/>
    <p:sldId id="314" r:id="rId35"/>
    <p:sldId id="315" r:id="rId36"/>
    <p:sldId id="307" r:id="rId37"/>
    <p:sldId id="308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92494" autoAdjust="0"/>
  </p:normalViewPr>
  <p:slideViewPr>
    <p:cSldViewPr>
      <p:cViewPr>
        <p:scale>
          <a:sx n="100" d="100"/>
          <a:sy n="100" d="100"/>
        </p:scale>
        <p:origin x="88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664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3" Type="http://schemas.openxmlformats.org/officeDocument/2006/relationships/slide" Target="slides/slide12.xml"/><Relationship Id="rId7" Type="http://schemas.openxmlformats.org/officeDocument/2006/relationships/slide" Target="slides/slide16.xml"/><Relationship Id="rId2" Type="http://schemas.openxmlformats.org/officeDocument/2006/relationships/slide" Target="slides/slide11.xml"/><Relationship Id="rId1" Type="http://schemas.openxmlformats.org/officeDocument/2006/relationships/slide" Target="slides/slide10.xml"/><Relationship Id="rId6" Type="http://schemas.openxmlformats.org/officeDocument/2006/relationships/slide" Target="slides/slide15.xml"/><Relationship Id="rId5" Type="http://schemas.openxmlformats.org/officeDocument/2006/relationships/slide" Target="slides/slide14.xml"/><Relationship Id="rId4" Type="http://schemas.openxmlformats.org/officeDocument/2006/relationships/slide" Target="slides/slide13.xml"/><Relationship Id="rId9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053A890-B263-32E3-C852-FD1EFECBA1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6" rIns="91352" bIns="45676" numCol="1" anchor="t" anchorCtr="0" compatLnSpc="1">
            <a:prstTxWarp prst="textNoShape">
              <a:avLst/>
            </a:prstTxWarp>
          </a:bodyPr>
          <a:lstStyle>
            <a:lvl1pPr algn="l" defTabSz="9128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546C258-D71B-E0B5-2464-2C171C428E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2875" y="0"/>
            <a:ext cx="304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6" rIns="91352" bIns="4567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FD2C26A0-5E08-50B5-EF23-10D4AC0081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5075"/>
            <a:ext cx="304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6" rIns="91352" bIns="45676" numCol="1" anchor="b" anchorCtr="0" compatLnSpc="1">
            <a:prstTxWarp prst="textNoShape">
              <a:avLst/>
            </a:prstTxWarp>
          </a:bodyPr>
          <a:lstStyle>
            <a:lvl1pPr algn="l" defTabSz="9128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6 IIR Filters</a:t>
            </a:r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5EF47925-E537-004F-BD35-ECACB723854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2875" y="8855075"/>
            <a:ext cx="304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6" rIns="91352" bIns="4567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5839463B-EC4F-544D-98C2-0C39396035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3C57012-7F9F-6B4F-689C-64086FF386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6" rIns="91352" bIns="45676" numCol="1" anchor="t" anchorCtr="0" compatLnSpc="1">
            <a:prstTxWarp prst="textNoShape">
              <a:avLst/>
            </a:prstTxWarp>
          </a:bodyPr>
          <a:lstStyle>
            <a:lvl1pPr algn="l" defTabSz="9128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09C8DDD-46C0-2955-0619-349273DD27F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52875" y="0"/>
            <a:ext cx="304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6" rIns="91352" bIns="4567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5C49C32-7D88-8E9B-E950-EF69A9E124A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87388"/>
            <a:ext cx="4681538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045B6F38-6DD6-C025-0BE1-799FFF88BE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27538"/>
            <a:ext cx="5172075" cy="419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6" rIns="91352" bIns="456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3F28C869-A205-6A81-AE6C-C000248524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5075"/>
            <a:ext cx="304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6" rIns="91352" bIns="45676" numCol="1" anchor="b" anchorCtr="0" compatLnSpc="1">
            <a:prstTxWarp prst="textNoShape">
              <a:avLst/>
            </a:prstTxWarp>
          </a:bodyPr>
          <a:lstStyle>
            <a:lvl1pPr algn="l" defTabSz="9128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6 IIR Filters</a:t>
            </a:r>
          </a:p>
        </p:txBody>
      </p:sp>
      <p:sp>
        <p:nvSpPr>
          <p:cNvPr id="68615" name="Rectangle 7">
            <a:extLst>
              <a:ext uri="{FF2B5EF4-FFF2-40B4-BE49-F238E27FC236}">
                <a16:creationId xmlns:a16="http://schemas.microsoft.com/office/drawing/2014/main" id="{EE4B8A0E-9739-2030-76CB-9A7E64E978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2875" y="8855075"/>
            <a:ext cx="304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6" rIns="91352" bIns="4567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CC4B4F0D-C42E-F14A-B64D-A16D7DB0B1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1−0.9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ℎ[𝑛]=〖0.9〗^𝑛 𝑢[𝑛]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𝐻(𝑧)=1/(1−0.9𝑧^(−1) ),  |𝑧|&gt;0.9</a:t>
                </a:r>
                <a:endParaRPr lang="en-US" dirty="0"/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6 IIR Filters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4B4F0D-C42E-F14A-B64D-A16D7DB0B13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708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6 IIR Filters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4B4F0D-C42E-F14A-B64D-A16D7DB0B13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374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FB56F3F6-208D-9E64-3E42-377F69BC0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CA1431A2-D5EB-FA3F-43F0-62DD87D5A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BAF21121-BB18-DCEF-FF90-97410583E5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82B4711-D9DE-1344-A2B8-35896DD8A9DC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85E477-4CF0-BD03-DBE9-26BE29251E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6 IIR Filters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C19534DB-F23E-780B-43FF-60954BDCDD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F36554A5-6E56-8B81-1324-57C726192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4E8AABD5-C395-9022-15EC-E1CBC1B264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0F24F7B-5313-6D4A-B2B6-CDEEABEB5E38}" type="slidenum">
              <a:rPr lang="en-US" altLang="en-US" sz="1200" smtClean="0"/>
              <a:pPr/>
              <a:t>31</a:t>
            </a:fld>
            <a:endParaRPr lang="en-US" altLang="en-US" sz="12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6E3676-D672-2631-67DB-35B322A9CB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6 IIR Filters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6 IIR Filters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4B4F0D-C42E-F14A-B64D-A16D7DB0B13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145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6 IIR Filters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4B4F0D-C42E-F14A-B64D-A16D7DB0B13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5508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6 IIR Filters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4B4F0D-C42E-F14A-B64D-A16D7DB0B13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62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order filter demo using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filterDesigner</a:t>
            </a:r>
            <a:endParaRPr lang="en-US" dirty="0"/>
          </a:p>
          <a:p>
            <a:endParaRPr lang="en-US" dirty="0"/>
          </a:p>
          <a:p>
            <a:r>
              <a:rPr lang="en-US" dirty="0"/>
              <a:t>Design method: IIR Butterworth</a:t>
            </a:r>
            <a:br>
              <a:rPr lang="en-US" dirty="0"/>
            </a:br>
            <a:r>
              <a:rPr lang="en-US" dirty="0"/>
              <a:t>Specify order 1</a:t>
            </a:r>
          </a:p>
          <a:p>
            <a:r>
              <a:rPr lang="en-US" dirty="0"/>
              <a:t>Units: normalized</a:t>
            </a:r>
          </a:p>
          <a:p>
            <a:r>
              <a:rPr lang="en-US" dirty="0" err="1"/>
              <a:t>Wc</a:t>
            </a:r>
            <a:r>
              <a:rPr lang="en-US" dirty="0"/>
              <a:t>: 0.1</a:t>
            </a:r>
          </a:p>
          <a:p>
            <a:r>
              <a:rPr lang="en-US" dirty="0"/>
              <a:t>Design filter</a:t>
            </a:r>
          </a:p>
          <a:p>
            <a:r>
              <a:rPr lang="en-US" dirty="0"/>
              <a:t>Click pole-zero tab on left sidebar</a:t>
            </a:r>
          </a:p>
          <a:p>
            <a:r>
              <a:rPr lang="en-US" dirty="0"/>
              <a:t>Select poles and zeros and adjust magnitude</a:t>
            </a:r>
          </a:p>
          <a:p>
            <a:endParaRPr lang="en-US" dirty="0"/>
          </a:p>
          <a:p>
            <a:r>
              <a:rPr lang="en-US" dirty="0"/>
              <a:t>DSP first demos</a:t>
            </a:r>
          </a:p>
          <a:p>
            <a:r>
              <a:rPr lang="en-US" dirty="0"/>
              <a:t>https://dspfirst.gatech.edu/chapters/08feedbac/demos/3_domain/index.html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6 IIR Filters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4B4F0D-C42E-F14A-B64D-A16D7DB0B13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335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6 IIR Filters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4B4F0D-C42E-F14A-B64D-A16D7DB0B13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84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6 IIR Filters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4B4F0D-C42E-F14A-B64D-A16D7DB0B13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392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6 IIR Filters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4B4F0D-C42E-F14A-B64D-A16D7DB0B13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875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6 IIR Filters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4B4F0D-C42E-F14A-B64D-A16D7DB0B13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48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7D263A7C-241F-938D-6A63-121DEA851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3429000"/>
            <a:ext cx="8226425" cy="1295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en-US" sz="2800" b="1">
                <a:solidFill>
                  <a:srgbClr val="CC00CC"/>
                </a:solidFill>
              </a:rPr>
              <a:t>Prof. Brian L. Evans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en-US" sz="2800" b="1">
                <a:solidFill>
                  <a:srgbClr val="CC00CC"/>
                </a:solidFill>
              </a:rPr>
              <a:t>Dept. of Electrical and Computer Engineering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en-US" sz="2800" b="1">
                <a:solidFill>
                  <a:srgbClr val="CC00CC"/>
                </a:solidFill>
              </a:rPr>
              <a:t>The University of Texas at Austin</a:t>
            </a:r>
          </a:p>
        </p:txBody>
      </p:sp>
      <p:sp>
        <p:nvSpPr>
          <p:cNvPr id="3" name="Text Box 18">
            <a:extLst>
              <a:ext uri="{FF2B5EF4-FFF2-40B4-BE49-F238E27FC236}">
                <a16:creationId xmlns:a16="http://schemas.microsoft.com/office/drawing/2014/main" id="{DD4E6A25-BF8A-3A96-B8A4-FEC84A312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38" y="685800"/>
            <a:ext cx="840616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i="1" dirty="0"/>
              <a:t>ECE 445S Real-Time Digital Signal Processing Lab    Spring 2023</a:t>
            </a:r>
            <a:endParaRPr lang="en-US" dirty="0"/>
          </a:p>
        </p:txBody>
      </p:sp>
      <p:sp>
        <p:nvSpPr>
          <p:cNvPr id="4" name="Text Box 20">
            <a:extLst>
              <a:ext uri="{FF2B5EF4-FFF2-40B4-BE49-F238E27FC236}">
                <a16:creationId xmlns:a16="http://schemas.microsoft.com/office/drawing/2014/main" id="{9B8DEDD0-F5FC-BE7C-5630-0188B248CE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5943600"/>
            <a:ext cx="91440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i="1">
                <a:solidFill>
                  <a:srgbClr val="CC00CC"/>
                </a:solidFill>
              </a:rPr>
              <a:t>Lecture 6                     http://www.ece.utexas.edu/~bevans/courses/realtime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58788" y="1905000"/>
            <a:ext cx="8226425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DB5535A-4068-B916-5588-15E8B6809B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AF6C57D-3E34-AA5F-A32C-981D1878E9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17F230E-1956-D9B2-63E6-6183DBD3E1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</a:t>
            </a:r>
            <a:fld id="{75E8BF72-6393-6E47-8F2D-F0ED512B77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0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E4C532-656E-1EEE-59C6-AEBA18754B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82EF8F-DE13-4AF3-C206-ABBB63A2C8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B4169E-4AA5-D4F2-DCE2-B2B7D45DA3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6 - </a:t>
            </a:r>
            <a:fld id="{4C10BFAF-BA1D-4B44-8063-5902015FE2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50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979D90-C4A9-FFE4-2AC1-232BD029CF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6C9ECA-022D-EDF6-DDC5-98D7057121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5C8EB3-4FC1-36D7-EA9B-1B4C95F9A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6 - </a:t>
            </a:r>
            <a:fld id="{648475ED-FE91-874D-82F8-0F4548F861D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81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5FC078-1566-22AD-AD15-AEC8E5B34B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0A9A08-ADE8-A903-81C6-8A45BD7055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E71467-D307-E783-17D4-91F525B3A8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6 - </a:t>
            </a:r>
            <a:fld id="{7E340FAE-3491-0346-9575-610900A1EE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24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B1794A-95CD-145A-8313-AB3202488C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EC28C3-6379-B2EE-8E30-E4F68F28B1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45C788-EF9D-B999-E0AB-E7AC5F941D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6 - </a:t>
            </a:r>
            <a:fld id="{D5DED1AB-A176-384B-9FB7-4C4DBF8875A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31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D61D2-C006-F74E-D93F-636E4FC633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B0A477-94E9-FF09-6E85-DB7DAD95EF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12BF6-F0DA-12CE-8D3F-B98AAC0900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6 - </a:t>
            </a:r>
            <a:fld id="{0259DA71-EC21-8046-878E-4A175BA01E7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58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439DE6-6C37-92EB-84A9-8D89132A6C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BAFE757-76C6-42B4-84D6-10C15E0C93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D08679C-4456-C424-393B-72C9451106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6 - </a:t>
            </a:r>
            <a:fld id="{FA0B924F-AE7D-3543-A950-E688EC717C1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47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C859A64-54DB-A90A-65D3-464C5EB02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4C1A92C-BF36-43F2-A3AB-546F10B4D7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EE2C04-3A2C-8BB0-359B-9E8AAA2B73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6 - </a:t>
            </a:r>
            <a:fld id="{BB6C1559-E522-D943-9C7F-A7A18FC835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14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DD6B4E4-BA87-6F5A-520E-E1589E847A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3D45C8B-4B99-8943-36EC-C348FA2355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CBF0A62-209E-E504-C3AB-51D294779C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6 - </a:t>
            </a:r>
            <a:fld id="{96EC3E94-8DA6-4943-A2FC-F896752938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34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C37BE6-A788-6749-DA8E-2D7CAF7E17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6F38B2-8C49-F1BF-25B0-8791649486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51877F-7CE0-D354-0948-2C5A1347E3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6 - </a:t>
            </a:r>
            <a:fld id="{DA4F3FAF-2F64-3D4B-BEDB-EA48CBF38ED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3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B67E4-98DE-311E-190A-3F9ECA1D9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A5136-F7AC-ADE1-F04B-F19DCC5BFC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67FEFD-4A47-FFC4-DE04-09D12E5083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6 - </a:t>
            </a:r>
            <a:fld id="{E0689066-E4FA-4046-8F7C-75AEEF5E7DB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27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4733EA9-6479-AED8-12D8-144388DE7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5A29FD7-E7A9-0BBD-BBBF-B160DE215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305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8B33247-F4FA-2D5D-C93A-C924125FA7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5F9C25-1B1D-9171-D76D-1030B31E1D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F22D3E0-90CC-9234-1E59-CB055F4D2F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 altLang="en-US"/>
              <a:t>6 - </a:t>
            </a:r>
            <a:fld id="{FA82C788-8252-C94A-95B0-A40BEB33736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CC00CC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rgbClr val="6600FF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em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sdOej_nC1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ltimedsp.net/lectures/_static/piano.wav" TargetMode="External"/><Relationship Id="rId5" Type="http://schemas.openxmlformats.org/officeDocument/2006/relationships/hyperlink" Target="https://realtimedsp.net/lectures/_static/chromagram.pdf" TargetMode="External"/><Relationship Id="rId4" Type="http://schemas.openxmlformats.org/officeDocument/2006/relationships/hyperlink" Target="https://realtimedsp.net/lectures/_static/chromagram.mlx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users.ece.utexas.edu/~bevans/courses/realtime/handouts/AllPassFilter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spfirst.gatech.edu/chapters/08feedbac/demos/z2freq/index.html" TargetMode="External"/><Relationship Id="rId7" Type="http://schemas.openxmlformats.org/officeDocument/2006/relationships/image" Target="../media/image42.jpeg"/><Relationship Id="rId2" Type="http://schemas.openxmlformats.org/officeDocument/2006/relationships/hyperlink" Target="http://dspfirst.gatech.edu/chapters/08feedbac/demos/recur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hyperlink" Target="http://dspfirst.gatech.edu/chapters/08feedbac/demos/overview.html" TargetMode="External"/><Relationship Id="rId4" Type="http://schemas.openxmlformats.org/officeDocument/2006/relationships/hyperlink" Target="http://dspfirst.gatech.edu/chapters/08feedbac/demos/3_domain/index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sers.ece.utexas.edu/~bevans/courses/realtime/lectures/06_IIR_Filters/BIBOStability.pd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7" Type="http://schemas.openxmlformats.org/officeDocument/2006/relationships/image" Target="../media/image5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50.emf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7" Type="http://schemas.openxmlformats.org/officeDocument/2006/relationships/image" Target="../media/image56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55.e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CBFA-EEE1-AF41-9E86-A7D56491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2400" b="0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ECE 445S Real-Time Digital Signal Processing Lab   Spring 2023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Infinite Impulse Response Filters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C055-B074-A114-C763-6508750DA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Prof. Brian L. Evans and Dan Jacobellis</a:t>
            </a:r>
          </a:p>
          <a:p>
            <a:pPr marL="0" indent="0" algn="ctr">
              <a:buNone/>
            </a:pPr>
            <a:r>
              <a:rPr lang="en-US" dirty="0"/>
              <a:t>Dept. of Electrical and Computer Engineering</a:t>
            </a:r>
          </a:p>
          <a:p>
            <a:pPr marL="0" indent="0" algn="ctr">
              <a:buNone/>
            </a:pPr>
            <a:r>
              <a:rPr lang="en-US" dirty="0"/>
              <a:t>The University of Texas at Austin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0" i="1" dirty="0"/>
              <a:t>Lecture 6                            http://users.ece.utexas.edu/~bevans/courses/realtime</a:t>
            </a:r>
            <a:endParaRPr lang="en-US" b="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B7E25-676C-1EBE-73A0-DF122B5F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6 - </a:t>
            </a:r>
            <a:fld id="{7E340FAE-3491-0346-9575-610900A1EEC1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635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6">
            <a:extLst>
              <a:ext uri="{FF2B5EF4-FFF2-40B4-BE49-F238E27FC236}">
                <a16:creationId xmlns:a16="http://schemas.microsoft.com/office/drawing/2014/main" id="{74ED4605-7057-23A5-F061-7895DEA1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6 - </a:t>
            </a:r>
            <a:fld id="{C1086638-21B6-134C-9981-622954A32C91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18434" name="Rectangle 35">
            <a:extLst>
              <a:ext uri="{FF2B5EF4-FFF2-40B4-BE49-F238E27FC236}">
                <a16:creationId xmlns:a16="http://schemas.microsoft.com/office/drawing/2014/main" id="{C0AFD5AD-17F6-B733-BADA-7B6A4FB97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Many Equivalent Representations</a:t>
            </a:r>
          </a:p>
        </p:txBody>
      </p:sp>
      <p:sp>
        <p:nvSpPr>
          <p:cNvPr id="18435" name="Rectangle 36">
            <a:extLst>
              <a:ext uri="{FF2B5EF4-FFF2-40B4-BE49-F238E27FC236}">
                <a16:creationId xmlns:a16="http://schemas.microsoft.com/office/drawing/2014/main" id="{D04F4040-2400-D381-84FF-0C6BE46002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4076700" cy="5334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Difference equation</a:t>
            </a:r>
          </a:p>
        </p:txBody>
      </p:sp>
      <p:grpSp>
        <p:nvGrpSpPr>
          <p:cNvPr id="18438" name="Group 41">
            <a:extLst>
              <a:ext uri="{FF2B5EF4-FFF2-40B4-BE49-F238E27FC236}">
                <a16:creationId xmlns:a16="http://schemas.microsoft.com/office/drawing/2014/main" id="{50AC3F26-C7E7-D513-B659-20D865D7C0E2}"/>
              </a:ext>
            </a:extLst>
          </p:cNvPr>
          <p:cNvGrpSpPr>
            <a:grpSpLocks/>
          </p:cNvGrpSpPr>
          <p:nvPr/>
        </p:nvGrpSpPr>
        <p:grpSpPr bwMode="auto">
          <a:xfrm>
            <a:off x="4610100" y="2123512"/>
            <a:ext cx="4038600" cy="1447800"/>
            <a:chOff x="2976" y="1536"/>
            <a:chExt cx="2544" cy="912"/>
          </a:xfrm>
        </p:grpSpPr>
        <p:sp>
          <p:nvSpPr>
            <p:cNvPr id="18446" name="Oval 5">
              <a:extLst>
                <a:ext uri="{FF2B5EF4-FFF2-40B4-BE49-F238E27FC236}">
                  <a16:creationId xmlns:a16="http://schemas.microsoft.com/office/drawing/2014/main" id="{63F9051E-A40D-524B-D2F4-EFCA0A6E8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sym typeface="Symbol" pitchFamily="2" charset="2"/>
                </a:rPr>
                <a:t></a:t>
              </a: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8447" name="Rectangle 6">
              <a:extLst>
                <a:ext uri="{FF2B5EF4-FFF2-40B4-BE49-F238E27FC236}">
                  <a16:creationId xmlns:a16="http://schemas.microsoft.com/office/drawing/2014/main" id="{680AE618-3760-0150-A6C4-31DB471F7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3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 i="1">
                  <a:solidFill>
                    <a:schemeClr val="tx1"/>
                  </a:solidFill>
                </a:rPr>
                <a:t>x</a:t>
              </a:r>
              <a:r>
                <a:rPr lang="en-US" altLang="en-US" sz="1800" b="0">
                  <a:solidFill>
                    <a:schemeClr val="tx1"/>
                  </a:solidFill>
                </a:rPr>
                <a:t>[</a:t>
              </a:r>
              <a:r>
                <a:rPr lang="en-US" altLang="en-US" sz="1800" b="0" i="1">
                  <a:solidFill>
                    <a:schemeClr val="tx1"/>
                  </a:solidFill>
                </a:rPr>
                <a:t>n</a:t>
              </a:r>
              <a:r>
                <a:rPr lang="en-US" altLang="en-US" sz="1800" b="0">
                  <a:solidFill>
                    <a:schemeClr val="tx1"/>
                  </a:solidFill>
                </a:rPr>
                <a:t>]</a:t>
              </a: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8448" name="Rectangle 7">
              <a:extLst>
                <a:ext uri="{FF2B5EF4-FFF2-40B4-BE49-F238E27FC236}">
                  <a16:creationId xmlns:a16="http://schemas.microsoft.com/office/drawing/2014/main" id="{95C7B60C-3378-A906-FA3F-FCD291F66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53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 i="1">
                  <a:solidFill>
                    <a:schemeClr val="tx1"/>
                  </a:solidFill>
                </a:rPr>
                <a:t>y</a:t>
              </a:r>
              <a:r>
                <a:rPr lang="en-US" altLang="en-US" sz="1800" b="0">
                  <a:solidFill>
                    <a:schemeClr val="tx1"/>
                  </a:solidFill>
                </a:rPr>
                <a:t>[</a:t>
              </a:r>
              <a:r>
                <a:rPr lang="en-US" altLang="en-US" sz="1800" b="0" i="1">
                  <a:solidFill>
                    <a:schemeClr val="tx1"/>
                  </a:solidFill>
                </a:rPr>
                <a:t>n</a:t>
              </a:r>
              <a:r>
                <a:rPr lang="en-US" altLang="en-US" sz="1800" b="0">
                  <a:solidFill>
                    <a:schemeClr val="tx1"/>
                  </a:solidFill>
                </a:rPr>
                <a:t>]</a:t>
              </a: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8449" name="Rectangle 8">
              <a:extLst>
                <a:ext uri="{FF2B5EF4-FFF2-40B4-BE49-F238E27FC236}">
                  <a16:creationId xmlns:a16="http://schemas.microsoft.com/office/drawing/2014/main" id="{716F1D5B-CC92-0B57-6785-65593C9EC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824"/>
              <a:ext cx="4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</a:rPr>
                <a:t>Unit</a:t>
              </a:r>
              <a:br>
                <a:rPr lang="en-US" altLang="en-US" sz="1800" b="0" dirty="0">
                  <a:solidFill>
                    <a:schemeClr val="tx1"/>
                  </a:solidFill>
                </a:rPr>
              </a:br>
              <a:r>
                <a:rPr lang="en-US" altLang="en-US" sz="1800" b="0" dirty="0">
                  <a:solidFill>
                    <a:schemeClr val="tx1"/>
                  </a:solidFill>
                </a:rPr>
                <a:t>Delay</a:t>
              </a:r>
            </a:p>
          </p:txBody>
        </p:sp>
        <p:sp>
          <p:nvSpPr>
            <p:cNvPr id="18451" name="AutoShape 10">
              <a:extLst>
                <a:ext uri="{FF2B5EF4-FFF2-40B4-BE49-F238E27FC236}">
                  <a16:creationId xmlns:a16="http://schemas.microsoft.com/office/drawing/2014/main" id="{DBAF7EEB-4A64-9E30-9BE3-AFDC71B50F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984" y="2064"/>
              <a:ext cx="384" cy="384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</a:rPr>
                <a:t>0.9  </a:t>
              </a:r>
              <a:endParaRPr lang="en-US" altLang="en-US" sz="2400" b="0" dirty="0">
                <a:solidFill>
                  <a:schemeClr val="tx1"/>
                </a:solidFill>
              </a:endParaRPr>
            </a:p>
          </p:txBody>
        </p:sp>
        <p:cxnSp>
          <p:nvCxnSpPr>
            <p:cNvPr id="18453" name="AutoShape 13">
              <a:extLst>
                <a:ext uri="{FF2B5EF4-FFF2-40B4-BE49-F238E27FC236}">
                  <a16:creationId xmlns:a16="http://schemas.microsoft.com/office/drawing/2014/main" id="{24079148-2131-7CB2-D7E6-2CA6974ECB98}"/>
                </a:ext>
              </a:extLst>
            </p:cNvPr>
            <p:cNvCxnSpPr>
              <a:cxnSpLocks noChangeShapeType="1"/>
              <a:stCxn id="18446" idx="6"/>
              <a:endCxn id="18448" idx="1"/>
            </p:cNvCxnSpPr>
            <p:nvPr/>
          </p:nvCxnSpPr>
          <p:spPr bwMode="auto">
            <a:xfrm>
              <a:off x="3888" y="1704"/>
              <a:ext cx="12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4" name="AutoShape 14">
              <a:extLst>
                <a:ext uri="{FF2B5EF4-FFF2-40B4-BE49-F238E27FC236}">
                  <a16:creationId xmlns:a16="http://schemas.microsoft.com/office/drawing/2014/main" id="{987AC7AB-724F-A147-02F4-6BE1091B8DD5}"/>
                </a:ext>
              </a:extLst>
            </p:cNvPr>
            <p:cNvCxnSpPr>
              <a:cxnSpLocks noChangeShapeType="1"/>
              <a:stCxn id="18446" idx="6"/>
              <a:endCxn id="18449" idx="0"/>
            </p:cNvCxnSpPr>
            <p:nvPr/>
          </p:nvCxnSpPr>
          <p:spPr bwMode="auto">
            <a:xfrm>
              <a:off x="3888" y="1704"/>
              <a:ext cx="960" cy="1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6" name="AutoShape 16">
              <a:extLst>
                <a:ext uri="{FF2B5EF4-FFF2-40B4-BE49-F238E27FC236}">
                  <a16:creationId xmlns:a16="http://schemas.microsoft.com/office/drawing/2014/main" id="{D648DE59-E142-FE98-69BE-BB9D7AB112B5}"/>
                </a:ext>
              </a:extLst>
            </p:cNvPr>
            <p:cNvCxnSpPr>
              <a:cxnSpLocks noChangeShapeType="1"/>
              <a:stCxn id="18449" idx="2"/>
              <a:endCxn id="18451" idx="2"/>
            </p:cNvCxnSpPr>
            <p:nvPr/>
          </p:nvCxnSpPr>
          <p:spPr bwMode="auto">
            <a:xfrm rot="5400000">
              <a:off x="4560" y="1967"/>
              <a:ext cx="95" cy="4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8" name="AutoShape 18">
              <a:extLst>
                <a:ext uri="{FF2B5EF4-FFF2-40B4-BE49-F238E27FC236}">
                  <a16:creationId xmlns:a16="http://schemas.microsoft.com/office/drawing/2014/main" id="{E086A3CE-FDCC-D7A9-94F8-AACA1E349F1A}"/>
                </a:ext>
              </a:extLst>
            </p:cNvPr>
            <p:cNvCxnSpPr>
              <a:cxnSpLocks noChangeShapeType="1"/>
              <a:stCxn id="18451" idx="0"/>
              <a:endCxn id="18446" idx="5"/>
            </p:cNvCxnSpPr>
            <p:nvPr/>
          </p:nvCxnSpPr>
          <p:spPr bwMode="auto">
            <a:xfrm flipH="1" flipV="1">
              <a:off x="3839" y="1823"/>
              <a:ext cx="144" cy="4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0" name="Text Box 23">
              <a:extLst>
                <a:ext uri="{FF2B5EF4-FFF2-40B4-BE49-F238E27FC236}">
                  <a16:creationId xmlns:a16="http://schemas.microsoft.com/office/drawing/2014/main" id="{9060AC60-4480-918D-8724-3073A8EE1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216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0" i="1">
                  <a:solidFill>
                    <a:schemeClr val="tx1"/>
                  </a:solidFill>
                </a:rPr>
                <a:t>y</a:t>
              </a:r>
              <a:r>
                <a:rPr lang="en-US" altLang="en-US" sz="1800" b="0">
                  <a:solidFill>
                    <a:schemeClr val="tx1"/>
                  </a:solidFill>
                </a:rPr>
                <a:t>[</a:t>
              </a:r>
              <a:r>
                <a:rPr lang="en-US" altLang="en-US" sz="1800" b="0" i="1">
                  <a:solidFill>
                    <a:schemeClr val="tx1"/>
                  </a:solidFill>
                </a:rPr>
                <a:t>n</a:t>
              </a:r>
              <a:r>
                <a:rPr lang="en-US" altLang="en-US" sz="1800" b="0">
                  <a:solidFill>
                    <a:schemeClr val="tx1"/>
                  </a:solidFill>
                </a:rPr>
                <a:t>-1]</a:t>
              </a:r>
            </a:p>
          </p:txBody>
        </p:sp>
        <p:sp>
          <p:nvSpPr>
            <p:cNvPr id="18462" name="Line 30">
              <a:extLst>
                <a:ext uri="{FF2B5EF4-FFF2-40B4-BE49-F238E27FC236}">
                  <a16:creationId xmlns:a16="http://schemas.microsoft.com/office/drawing/2014/main" id="{6D5AF6F2-A74F-1B28-CCD5-06FDFC0C5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440" name="Text Box 39">
                <a:extLst>
                  <a:ext uri="{FF2B5EF4-FFF2-40B4-BE49-F238E27FC236}">
                    <a16:creationId xmlns:a16="http://schemas.microsoft.com/office/drawing/2014/main" id="{CFFB573F-F7FA-C787-8C7A-03467A8950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6172200"/>
                <a:ext cx="2284412" cy="40640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Pole at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endParaRPr lang="en-US" alt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440" name="Text Box 39">
                <a:extLst>
                  <a:ext uri="{FF2B5EF4-FFF2-40B4-BE49-F238E27FC236}">
                    <a16:creationId xmlns:a16="http://schemas.microsoft.com/office/drawing/2014/main" id="{CFFB573F-F7FA-C787-8C7A-03467A895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6172200"/>
                <a:ext cx="2284412" cy="406400"/>
              </a:xfrm>
              <a:prstGeom prst="rect">
                <a:avLst/>
              </a:prstGeom>
              <a:blipFill>
                <a:blip r:embed="rId3"/>
                <a:stretch>
                  <a:fillRect t="-7353" b="-220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1" name="Line 40">
            <a:extLst>
              <a:ext uri="{FF2B5EF4-FFF2-40B4-BE49-F238E27FC236}">
                <a16:creationId xmlns:a16="http://schemas.microsoft.com/office/drawing/2014/main" id="{0E0BA02E-AF48-6FE8-4283-D6E48526AC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6324600"/>
            <a:ext cx="457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E32ABB6F-DFEB-54AF-8CA5-9BBF12068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14800"/>
            <a:ext cx="40767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Transfer function</a:t>
            </a:r>
          </a:p>
          <a:p>
            <a:pPr lvl="1">
              <a:buFontTx/>
              <a:buNone/>
            </a:pPr>
            <a:r>
              <a:rPr lang="en-US" altLang="en-US" dirty="0"/>
              <a:t>Assumes LTI system</a:t>
            </a:r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94CC845B-60B4-7596-26C1-F0F6738B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448" y="3569726"/>
            <a:ext cx="464355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Poles and zeros in z-plane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095057-7097-3568-ACBE-51C170E71005}"/>
                  </a:ext>
                </a:extLst>
              </p:cNvPr>
              <p:cNvSpPr txBox="1"/>
              <p:nvPr/>
            </p:nvSpPr>
            <p:spPr>
              <a:xfrm>
                <a:off x="609600" y="1986905"/>
                <a:ext cx="3675063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+0.9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  <a:p>
                <a:pPr algn="ctr"/>
                <a:r>
                  <a:rPr lang="en-US" dirty="0"/>
                  <a:t>Recursive computation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[−1]</m:t>
                    </m:r>
                  </m:oMath>
                </a14:m>
                <a:r>
                  <a:rPr lang="en-US" dirty="0"/>
                  <a:t>. For the filter to be LTI,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095057-7097-3568-ACBE-51C170E71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86905"/>
                <a:ext cx="3675063" cy="1938992"/>
              </a:xfrm>
              <a:prstGeom prst="rect">
                <a:avLst/>
              </a:prstGeom>
              <a:blipFill>
                <a:blip r:embed="rId4"/>
                <a:stretch>
                  <a:fillRect l="-829" r="-663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56822A-B3DA-2698-90B3-DAAC4864FF1E}"/>
                  </a:ext>
                </a:extLst>
              </p:cNvPr>
              <p:cNvSpPr txBox="1"/>
              <p:nvPr/>
            </p:nvSpPr>
            <p:spPr>
              <a:xfrm>
                <a:off x="-38100" y="5410200"/>
                <a:ext cx="4572000" cy="1243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𝑌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(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𝑧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)=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𝑋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(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𝑧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)+0.9</m:t>
                      </m:r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𝑧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−1</m:t>
                          </m:r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𝑌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(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𝑧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1−0.9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56822A-B3DA-2698-90B3-DAAC4864F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" y="5410200"/>
                <a:ext cx="4572000" cy="12439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6">
            <a:extLst>
              <a:ext uri="{FF2B5EF4-FFF2-40B4-BE49-F238E27FC236}">
                <a16:creationId xmlns:a16="http://schemas.microsoft.com/office/drawing/2014/main" id="{2D2F353D-9C4F-C652-47F0-F5038F618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205" y="1468447"/>
            <a:ext cx="40767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Block diagram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CCAED6-E8C6-1130-B93D-B47414689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686" y="3824378"/>
            <a:ext cx="4039393" cy="236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9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40" grpId="0" animBg="1"/>
      <p:bldP spid="18440" grpId="1" animBg="1"/>
      <p:bldP spid="18441" grpId="0" animBg="1"/>
      <p:bldP spid="29" grpId="0"/>
      <p:bldP spid="29" grpId="1"/>
      <p:bldP spid="30" grpId="0"/>
      <p:bldP spid="30" grpId="1"/>
      <p:bldP spid="3" grpId="0"/>
      <p:bldP spid="5" grpId="0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73AA2F9-2108-D492-47FA-AB5B24163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General Form of IIR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CD2A45-B644-DA34-41CC-5E88DF406EC6}"/>
                  </a:ext>
                </a:extLst>
              </p:cNvPr>
              <p:cNvSpPr txBox="1"/>
              <p:nvPr/>
            </p:nvSpPr>
            <p:spPr>
              <a:xfrm>
                <a:off x="1600200" y="1350409"/>
                <a:ext cx="5943600" cy="1513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limLow>
                        <m:limLowPr>
                          <m:ctrlPr>
                            <a:rPr lang="en-US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𝑘</m:t>
                                  </m:r>
                                  <m:r>
                                    <a:rPr lang="en-US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𝑥</m:t>
                                  </m:r>
                                  <m:r>
                                    <a:rPr lang="en-US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[</m:t>
                                  </m:r>
                                  <m:r>
                                    <a:rPr lang="en-US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𝑛</m:t>
                                  </m:r>
                                  <m:r>
                                    <a:rPr lang="en-US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−</m:t>
                                  </m:r>
                                  <m:r>
                                    <a:rPr lang="en-US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𝑘</m:t>
                                  </m:r>
                                  <m:r>
                                    <a:rPr lang="en-US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feedforward</m:t>
                          </m:r>
                        </m:lim>
                      </m:limLow>
                      <m:r>
                        <a:rPr lang="en-US" alt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limLow>
                        <m:limLowPr>
                          <m:ctrlPr>
                            <a:rPr lang="en-US" alt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𝑘</m:t>
                                  </m:r>
                                  <m:r>
                                    <a:rPr lang="en-US" alt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𝑦</m:t>
                                  </m:r>
                                  <m:r>
                                    <a:rPr lang="en-US" alt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[</m:t>
                                  </m:r>
                                  <m:r>
                                    <a:rPr lang="en-US" alt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𝑛</m:t>
                                  </m:r>
                                  <m:r>
                                    <a:rPr lang="en-US" alt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−</m:t>
                                  </m:r>
                                  <m:r>
                                    <a:rPr lang="en-US" alt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𝑘</m:t>
                                  </m:r>
                                  <m:r>
                                    <a:rPr lang="en-US" alt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altLang="en-US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feed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back</m:t>
                          </m:r>
                        </m:lim>
                      </m:limLow>
                    </m:oMath>
                  </m:oMathPara>
                </a14:m>
                <a:endParaRPr lang="en-US" altLang="en-US" sz="2400" dirty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CD2A45-B644-DA34-41CC-5E88DF406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350409"/>
                <a:ext cx="5943600" cy="1513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8BE546-444B-C52F-CE02-DCF0BE2FCC89}"/>
                  </a:ext>
                </a:extLst>
              </p:cNvPr>
              <p:cNvSpPr txBox="1"/>
              <p:nvPr/>
            </p:nvSpPr>
            <p:spPr>
              <a:xfrm>
                <a:off x="228600" y="3123262"/>
                <a:ext cx="40386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indent="0" algn="just">
                  <a:lnSpc>
                    <a:spcPct val="90000"/>
                  </a:lnSpc>
                  <a:buNone/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Feedback terms are </a:t>
                </a:r>
                <a:r>
                  <a:rPr lang="en-US" altLang="en-US" b="1" dirty="0">
                    <a:ea typeface="ＭＳ Ｐゴシック" panose="020B0600070205080204" pitchFamily="34" charset="-128"/>
                  </a:rPr>
                  <a:t>subtracted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correspond to </a:t>
                </a:r>
                <a:r>
                  <a:rPr lang="en-US" altLang="en-US" dirty="0">
                    <a:solidFill>
                      <a:schemeClr val="accent2"/>
                    </a:solidFill>
                    <a:ea typeface="ＭＳ Ｐゴシック" panose="020B0600070205080204" pitchFamily="34" charset="-128"/>
                  </a:rPr>
                  <a:t>denominator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coefficients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correspond to </a:t>
                </a:r>
                <a:r>
                  <a:rPr lang="en-US" altLang="en-US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numerator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coefficients in transfer function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8BE546-444B-C52F-CE02-DCF0BE2FC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23262"/>
                <a:ext cx="4038600" cy="1754326"/>
              </a:xfrm>
              <a:prstGeom prst="rect">
                <a:avLst/>
              </a:prstGeom>
              <a:blipFill>
                <a:blip r:embed="rId4"/>
                <a:stretch>
                  <a:fillRect l="-2417" t="-4861" r="-2266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9D916C-67CA-7160-7490-B9BE5410F878}"/>
                  </a:ext>
                </a:extLst>
              </p:cNvPr>
              <p:cNvSpPr txBox="1"/>
              <p:nvPr/>
            </p:nvSpPr>
            <p:spPr>
              <a:xfrm>
                <a:off x="43544" y="5334000"/>
                <a:ext cx="4708070" cy="894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𝐻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𝑧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𝑁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𝑁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9D916C-67CA-7160-7490-B9BE5410F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4" y="5334000"/>
                <a:ext cx="4708070" cy="8940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phic 1">
            <a:extLst>
              <a:ext uri="{FF2B5EF4-FFF2-40B4-BE49-F238E27FC236}">
                <a16:creationId xmlns:a16="http://schemas.microsoft.com/office/drawing/2014/main" id="{AC677EF6-AD40-A9F7-7482-B21FF9D406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6943" y="3123262"/>
            <a:ext cx="4801762" cy="3385566"/>
          </a:xfrm>
          <a:prstGeom prst="rect">
            <a:avLst/>
          </a:prstGeom>
        </p:spPr>
      </p:pic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87EC18E9-F34A-18B3-328F-807D4C8D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</a:rPr>
              <a:t>6 - </a:t>
            </a:r>
            <a:fld id="{2E4736EC-E1F2-9649-B8D8-8208058FCD9A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5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73AA2F9-2108-D492-47FA-AB5B24163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First Order IIR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B3DD1A70-B77B-6EE6-10FA-06B866AD97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410283"/>
                <a:ext cx="4648200" cy="3675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CC00CC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b="1">
                    <a:solidFill>
                      <a:srgbClr val="6600FF"/>
                    </a:solidFill>
                    <a:latin typeface="+mn-lt"/>
                    <a:ea typeface="ＭＳ Ｐゴシック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kern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ker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en-US" i="1" ker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en-US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en-US" kern="0" dirty="0"/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en-US" kern="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kern="0" dirty="0">
                    <a:ea typeface="ＭＳ Ｐゴシック" panose="020B0600070205080204" pitchFamily="34" charset="-128"/>
                  </a:rPr>
                  <a:t>Single zero at </a:t>
                </a:r>
                <a14:m>
                  <m:oMath xmlns:m="http://schemas.openxmlformats.org/officeDocument/2006/math">
                    <m:r>
                      <a:rPr lang="en-US" altLang="en-US" b="0" i="1" kern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𝑧</m:t>
                    </m:r>
                    <m:r>
                      <a:rPr lang="en-US" altLang="en-US" b="0" i="1" kern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=−</m:t>
                    </m:r>
                    <m:sSub>
                      <m:sSubPr>
                        <m:ctrlPr>
                          <a:rPr lang="en-US" altLang="en-US" b="0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b="0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𝑏</m:t>
                        </m:r>
                      </m:e>
                      <m:sub>
                        <m:r>
                          <a:rPr lang="en-US" altLang="en-US" b="0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altLang="en-US" b="0" i="1" kern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/</m:t>
                    </m:r>
                    <m:sSub>
                      <m:sSubPr>
                        <m:ctrlPr>
                          <a:rPr lang="en-US" altLang="en-US" b="0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b="0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𝑏</m:t>
                        </m:r>
                      </m:e>
                      <m:sub>
                        <m:r>
                          <a:rPr lang="en-US" altLang="en-US" b="0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kern="0" dirty="0">
                    <a:ea typeface="ＭＳ Ｐゴシック" panose="020B0600070205080204" pitchFamily="34" charset="-128"/>
                  </a:rPr>
                  <a:t> and a single pole at </a:t>
                </a:r>
                <a14:m>
                  <m:oMath xmlns:m="http://schemas.openxmlformats.org/officeDocument/2006/math">
                    <m:r>
                      <a:rPr lang="en-US" altLang="en-US" b="0" i="1" kern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𝑧</m:t>
                    </m:r>
                    <m:r>
                      <a:rPr lang="en-US" altLang="en-US" b="0" i="1" kern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sSub>
                      <m:sSubPr>
                        <m:ctrlPr>
                          <a:rPr lang="en-US" altLang="en-US" b="0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b="0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𝑎</m:t>
                        </m:r>
                      </m:e>
                      <m:sub>
                        <m:r>
                          <a:rPr lang="en-US" altLang="en-US" b="0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i="1" kern="0" dirty="0">
                  <a:ea typeface="ＭＳ Ｐゴシック" panose="020B0600070205080204" pitchFamily="34" charset="-128"/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en-US" i="1" kern="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kern="0" dirty="0">
                    <a:ea typeface="ＭＳ Ｐゴシック" panose="020B0600070205080204" pitchFamily="34" charset="-128"/>
                  </a:rPr>
                  <a:t>If coefficients are real, pole and zero locations are limited to real axis in the z-plane</a:t>
                </a: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B3DD1A70-B77B-6EE6-10FA-06B866AD9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410283"/>
                <a:ext cx="4648200" cy="3675009"/>
              </a:xfrm>
              <a:prstGeom prst="rect">
                <a:avLst/>
              </a:prstGeom>
              <a:blipFill>
                <a:blip r:embed="rId3"/>
                <a:stretch>
                  <a:fillRect r="-9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C7027F-1F36-C101-F0EF-AD6A5F153562}"/>
                  </a:ext>
                </a:extLst>
              </p:cNvPr>
              <p:cNvSpPr txBox="1"/>
              <p:nvPr/>
            </p:nvSpPr>
            <p:spPr>
              <a:xfrm>
                <a:off x="5269824" y="1514223"/>
                <a:ext cx="3440789" cy="1089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𝑏</m:t>
                          </m:r>
                        </m:e>
                        <m:sub>
                          <m:r>
                            <a:rPr lang="en-US" altLang="en-US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0</m:t>
                          </m:r>
                        </m:sub>
                      </m:sSub>
                      <m:r>
                        <a:rPr lang="en-US" altLang="en-US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en-US" b="0" i="1" kern="0" dirty="0">
                  <a:solidFill>
                    <a:srgbClr val="FF0000"/>
                  </a:solidFill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lvl="1" algn="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en-US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+</m:t>
                      </m:r>
                      <m:sSub>
                        <m:sSubPr>
                          <m:ctrlPr>
                            <a:rPr lang="en-US" altLang="en-US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𝑏</m:t>
                          </m:r>
                        </m:e>
                        <m:sub>
                          <m:r>
                            <a:rPr lang="en-US" altLang="en-US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  <m:r>
                            <a:rPr lang="en-US" altLang="en-US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en-US" b="0" i="1" kern="0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en-US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sSub>
                        <m:sSubPr>
                          <m:ctrlPr>
                            <a:rPr lang="en-US" altLang="en-US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US" altLang="en-US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  <m:r>
                            <a:rPr lang="en-US" altLang="en-US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en-US" b="0" i="1" kern="0" dirty="0">
                  <a:solidFill>
                    <a:schemeClr val="accent2"/>
                  </a:solidFill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C7027F-1F36-C101-F0EF-AD6A5F153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824" y="1514223"/>
                <a:ext cx="3440789" cy="1089529"/>
              </a:xfrm>
              <a:prstGeom prst="rect">
                <a:avLst/>
              </a:prstGeom>
              <a:blipFill>
                <a:blip r:embed="rId4"/>
                <a:stretch>
                  <a:fillRect b="-5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93" name="Group 19492">
            <a:extLst>
              <a:ext uri="{FF2B5EF4-FFF2-40B4-BE49-F238E27FC236}">
                <a16:creationId xmlns:a16="http://schemas.microsoft.com/office/drawing/2014/main" id="{43FA7CD1-5330-66B3-2D95-028F4901DD45}"/>
              </a:ext>
            </a:extLst>
          </p:cNvPr>
          <p:cNvGrpSpPr/>
          <p:nvPr/>
        </p:nvGrpSpPr>
        <p:grpSpPr>
          <a:xfrm>
            <a:off x="136525" y="1066800"/>
            <a:ext cx="5273675" cy="2171700"/>
            <a:chOff x="5054600" y="326571"/>
            <a:chExt cx="5273675" cy="2171700"/>
          </a:xfrm>
        </p:grpSpPr>
        <p:grpSp>
          <p:nvGrpSpPr>
            <p:cNvPr id="24" name="Group 107">
              <a:extLst>
                <a:ext uri="{FF2B5EF4-FFF2-40B4-BE49-F238E27FC236}">
                  <a16:creationId xmlns:a16="http://schemas.microsoft.com/office/drawing/2014/main" id="{528D6EC5-24BB-F6A2-90CD-62A7FEE75D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4600" y="326571"/>
              <a:ext cx="5273675" cy="2171700"/>
              <a:chOff x="688" y="792"/>
              <a:chExt cx="3322" cy="1368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9C410118-A3BB-1DD6-24F8-A154CF987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933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chemeClr val="tx1"/>
                    </a:solidFill>
                    <a:sym typeface="Symbol" pitchFamily="2" charset="2"/>
                  </a:rPr>
                  <a:t></a:t>
                </a:r>
                <a:endParaRPr lang="en-US" altLang="en-US" sz="2400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6">
                <a:extLst>
                  <a:ext uri="{FF2B5EF4-FFF2-40B4-BE49-F238E27FC236}">
                    <a16:creationId xmlns:a16="http://schemas.microsoft.com/office/drawing/2014/main" id="{6B2AF613-5AF7-2691-C970-54F947216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2" y="792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 b="0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en-US" sz="1800" b="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en-US" sz="1800" b="0" i="1" dirty="0">
                    <a:solidFill>
                      <a:schemeClr val="tx1"/>
                    </a:solidFill>
                  </a:rPr>
                  <a:t>n</a:t>
                </a:r>
                <a:r>
                  <a:rPr lang="en-US" altLang="en-US" sz="1800" b="0" dirty="0">
                    <a:solidFill>
                      <a:schemeClr val="tx1"/>
                    </a:solidFill>
                  </a:rPr>
                  <a:t>]</a:t>
                </a:r>
                <a:endParaRPr lang="en-US" altLang="en-US" sz="2400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Line 19">
                <a:extLst>
                  <a:ext uri="{FF2B5EF4-FFF2-40B4-BE49-F238E27FC236}">
                    <a16:creationId xmlns:a16="http://schemas.microsoft.com/office/drawing/2014/main" id="{1126B307-8D5E-F2F6-76A4-12D78F494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2" y="1104"/>
                <a:ext cx="9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33">
                <a:extLst>
                  <a:ext uri="{FF2B5EF4-FFF2-40B4-BE49-F238E27FC236}">
                    <a16:creationId xmlns:a16="http://schemas.microsoft.com/office/drawing/2014/main" id="{6E8DD1CD-7C3A-67BB-6792-5B49EA793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3" y="816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0" i="1" dirty="0">
                    <a:solidFill>
                      <a:schemeClr val="tx1"/>
                    </a:solidFill>
                  </a:rPr>
                  <a:t>y</a:t>
                </a:r>
                <a:r>
                  <a:rPr lang="en-US" altLang="en-US" sz="1800" b="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en-US" sz="1800" b="0" i="1" dirty="0">
                    <a:solidFill>
                      <a:schemeClr val="tx1"/>
                    </a:solidFill>
                  </a:rPr>
                  <a:t>n</a:t>
                </a:r>
                <a:r>
                  <a:rPr lang="en-US" altLang="en-US" sz="1800" b="0" dirty="0">
                    <a:solidFill>
                      <a:schemeClr val="tx1"/>
                    </a:solidFill>
                  </a:rPr>
                  <a:t>]</a:t>
                </a:r>
              </a:p>
            </p:txBody>
          </p:sp>
          <p:sp>
            <p:nvSpPr>
              <p:cNvPr id="29" name="Line 62">
                <a:extLst>
                  <a:ext uri="{FF2B5EF4-FFF2-40B4-BE49-F238E27FC236}">
                    <a16:creationId xmlns:a16="http://schemas.microsoft.com/office/drawing/2014/main" id="{B2C757BA-71C9-D119-30AB-E880C4648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8" y="1104"/>
                <a:ext cx="1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63">
                <a:extLst>
                  <a:ext uri="{FF2B5EF4-FFF2-40B4-BE49-F238E27FC236}">
                    <a16:creationId xmlns:a16="http://schemas.microsoft.com/office/drawing/2014/main" id="{E5DD3A62-E092-81DC-75A9-03F8F5C58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1269"/>
                <a:ext cx="240" cy="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70">
                <a:extLst>
                  <a:ext uri="{FF2B5EF4-FFF2-40B4-BE49-F238E27FC236}">
                    <a16:creationId xmlns:a16="http://schemas.microsoft.com/office/drawing/2014/main" id="{56CC1B38-2A00-FD15-468B-A509D30A3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" y="1104"/>
                <a:ext cx="13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90">
                <a:extLst>
                  <a:ext uri="{FF2B5EF4-FFF2-40B4-BE49-F238E27FC236}">
                    <a16:creationId xmlns:a16="http://schemas.microsoft.com/office/drawing/2014/main" id="{148283CA-C5FC-20B5-F96A-D08E1F6F8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96" y="1259"/>
                <a:ext cx="192" cy="7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17">
                <a:extLst>
                  <a:ext uri="{FF2B5EF4-FFF2-40B4-BE49-F238E27FC236}">
                    <a16:creationId xmlns:a16="http://schemas.microsoft.com/office/drawing/2014/main" id="{15CEC9FC-8F81-152A-A9BD-6895568FEC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8" y="187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0" i="1">
                    <a:solidFill>
                      <a:schemeClr val="tx1"/>
                    </a:solidFill>
                  </a:rPr>
                  <a:t>x</a:t>
                </a:r>
                <a:r>
                  <a:rPr lang="en-US" altLang="en-US" sz="1800" b="0">
                    <a:solidFill>
                      <a:schemeClr val="tx1"/>
                    </a:solidFill>
                  </a:rPr>
                  <a:t>[</a:t>
                </a:r>
                <a:r>
                  <a:rPr lang="en-US" altLang="en-US" sz="1800" b="0" i="1">
                    <a:solidFill>
                      <a:schemeClr val="tx1"/>
                    </a:solidFill>
                  </a:rPr>
                  <a:t>n</a:t>
                </a:r>
                <a:r>
                  <a:rPr lang="en-US" altLang="en-US" sz="1800" b="0">
                    <a:solidFill>
                      <a:schemeClr val="tx1"/>
                    </a:solidFill>
                  </a:rPr>
                  <a:t>-1]</a:t>
                </a:r>
              </a:p>
            </p:txBody>
          </p:sp>
          <p:grpSp>
            <p:nvGrpSpPr>
              <p:cNvPr id="41" name="Group 47">
                <a:extLst>
                  <a:ext uri="{FF2B5EF4-FFF2-40B4-BE49-F238E27FC236}">
                    <a16:creationId xmlns:a16="http://schemas.microsoft.com/office/drawing/2014/main" id="{2A5BDBA0-BD94-9C75-AE5C-2E86AF7AB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90" y="1769"/>
                <a:ext cx="424" cy="384"/>
                <a:chOff x="3466" y="1529"/>
                <a:chExt cx="424" cy="384"/>
              </a:xfrm>
            </p:grpSpPr>
            <p:sp>
              <p:nvSpPr>
                <p:cNvPr id="19486" name="AutoShape 27">
                  <a:extLst>
                    <a:ext uri="{FF2B5EF4-FFF2-40B4-BE49-F238E27FC236}">
                      <a16:creationId xmlns:a16="http://schemas.microsoft.com/office/drawing/2014/main" id="{CAE39C11-0960-785E-A182-ECCD7F82A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H="1">
                  <a:off x="3506" y="1529"/>
                  <a:ext cx="384" cy="384"/>
                </a:xfrm>
                <a:prstGeom prst="flowChartExtra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rgbClr val="CC00CC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4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87" name="Text Box 28">
                  <a:extLst>
                    <a:ext uri="{FF2B5EF4-FFF2-40B4-BE49-F238E27FC236}">
                      <a16:creationId xmlns:a16="http://schemas.microsoft.com/office/drawing/2014/main" id="{B7FB48FC-5CA0-CC50-A1C2-BEDF8FCB95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66" y="1592"/>
                  <a:ext cx="33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rgbClr val="CC00CC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800" b="0" i="1">
                      <a:solidFill>
                        <a:schemeClr val="tx1"/>
                      </a:solidFill>
                    </a:rPr>
                    <a:t>b</a:t>
                  </a:r>
                  <a:r>
                    <a:rPr lang="en-US" altLang="en-US" sz="1800" b="0" baseline="-250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42" name="Group 48">
                <a:extLst>
                  <a:ext uri="{FF2B5EF4-FFF2-40B4-BE49-F238E27FC236}">
                    <a16:creationId xmlns:a16="http://schemas.microsoft.com/office/drawing/2014/main" id="{10E1587F-9E58-4304-1C89-54FD035DD1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4" y="912"/>
                <a:ext cx="432" cy="384"/>
                <a:chOff x="3460" y="984"/>
                <a:chExt cx="432" cy="384"/>
              </a:xfrm>
            </p:grpSpPr>
            <p:sp>
              <p:nvSpPr>
                <p:cNvPr id="19484" name="AutoShape 34">
                  <a:extLst>
                    <a:ext uri="{FF2B5EF4-FFF2-40B4-BE49-F238E27FC236}">
                      <a16:creationId xmlns:a16="http://schemas.microsoft.com/office/drawing/2014/main" id="{6EBFC477-5D58-B510-E6CF-6AF11B5AC5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H="1">
                  <a:off x="3508" y="984"/>
                  <a:ext cx="384" cy="384"/>
                </a:xfrm>
                <a:prstGeom prst="flowChartExtra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rgbClr val="CC00CC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4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85" name="Text Box 35">
                  <a:extLst>
                    <a:ext uri="{FF2B5EF4-FFF2-40B4-BE49-F238E27FC236}">
                      <a16:creationId xmlns:a16="http://schemas.microsoft.com/office/drawing/2014/main" id="{7724EE79-70B9-3291-4D3D-DA113EDD33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60" y="1056"/>
                  <a:ext cx="33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rgbClr val="CC00CC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800" b="0" i="1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altLang="en-US" sz="1800" b="0" baseline="-25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43" name="Rectangle 38">
                <a:extLst>
                  <a:ext uri="{FF2B5EF4-FFF2-40B4-BE49-F238E27FC236}">
                    <a16:creationId xmlns:a16="http://schemas.microsoft.com/office/drawing/2014/main" id="{FF012FB8-ED7D-02F7-0D55-2D048AC5D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" y="1488"/>
                <a:ext cx="48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 b="0" dirty="0">
                    <a:solidFill>
                      <a:schemeClr val="tx1"/>
                    </a:solidFill>
                  </a:rPr>
                  <a:t>Unit</a:t>
                </a:r>
                <a:br>
                  <a:rPr lang="en-US" altLang="en-US" sz="1800" b="0" dirty="0">
                    <a:solidFill>
                      <a:schemeClr val="tx1"/>
                    </a:solidFill>
                  </a:rPr>
                </a:br>
                <a:r>
                  <a:rPr lang="en-US" altLang="en-US" sz="1800" b="0" dirty="0">
                    <a:solidFill>
                      <a:schemeClr val="tx1"/>
                    </a:solidFill>
                  </a:rPr>
                  <a:t>Delay</a:t>
                </a:r>
              </a:p>
            </p:txBody>
          </p:sp>
          <p:sp>
            <p:nvSpPr>
              <p:cNvPr id="46" name="Line 50">
                <a:extLst>
                  <a:ext uri="{FF2B5EF4-FFF2-40B4-BE49-F238E27FC236}">
                    <a16:creationId xmlns:a16="http://schemas.microsoft.com/office/drawing/2014/main" id="{869FA134-EE20-D4F7-2C51-DADE56811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6" y="110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52">
                <a:extLst>
                  <a:ext uri="{FF2B5EF4-FFF2-40B4-BE49-F238E27FC236}">
                    <a16:creationId xmlns:a16="http://schemas.microsoft.com/office/drawing/2014/main" id="{3828D84A-60CD-FCDA-C3E8-B87748ADCF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6" y="196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" name="Group 44">
                <a:extLst>
                  <a:ext uri="{FF2B5EF4-FFF2-40B4-BE49-F238E27FC236}">
                    <a16:creationId xmlns:a16="http://schemas.microsoft.com/office/drawing/2014/main" id="{0A0CCFBF-E002-4985-3A5A-9A78384068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1776"/>
                <a:ext cx="432" cy="384"/>
                <a:chOff x="1872" y="1536"/>
                <a:chExt cx="432" cy="384"/>
              </a:xfrm>
            </p:grpSpPr>
            <p:sp>
              <p:nvSpPr>
                <p:cNvPr id="19480" name="AutoShape 9">
                  <a:extLst>
                    <a:ext uri="{FF2B5EF4-FFF2-40B4-BE49-F238E27FC236}">
                      <a16:creationId xmlns:a16="http://schemas.microsoft.com/office/drawing/2014/main" id="{E01E8626-DA01-49AA-C447-8C7B37BAD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872" y="1536"/>
                  <a:ext cx="384" cy="384"/>
                </a:xfrm>
                <a:prstGeom prst="flowChartExtra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rgbClr val="CC00CC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1800" b="0" baseline="-25000">
                    <a:solidFill>
                      <a:schemeClr val="tx1"/>
                    </a:solidFill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4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81" name="Text Box 25">
                  <a:extLst>
                    <a:ext uri="{FF2B5EF4-FFF2-40B4-BE49-F238E27FC236}">
                      <a16:creationId xmlns:a16="http://schemas.microsoft.com/office/drawing/2014/main" id="{11C5C78C-3031-34D9-D787-0A736FE26E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1584"/>
                  <a:ext cx="33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rgbClr val="CC00CC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800" b="0" i="1" dirty="0">
                      <a:solidFill>
                        <a:schemeClr val="tx1"/>
                      </a:solidFill>
                    </a:rPr>
                    <a:t>a</a:t>
                  </a:r>
                  <a:r>
                    <a:rPr lang="en-US" altLang="en-US" sz="1800" b="0" baseline="-25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63" name="Text Box 71">
                <a:extLst>
                  <a:ext uri="{FF2B5EF4-FFF2-40B4-BE49-F238E27FC236}">
                    <a16:creationId xmlns:a16="http://schemas.microsoft.com/office/drawing/2014/main" id="{05EEA58D-4848-884D-D80D-8E81DE54B7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0" y="1817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0" i="1" dirty="0">
                    <a:solidFill>
                      <a:schemeClr val="tx1"/>
                    </a:solidFill>
                  </a:rPr>
                  <a:t>y</a:t>
                </a:r>
                <a:r>
                  <a:rPr lang="en-US" altLang="en-US" sz="1800" b="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en-US" sz="1800" b="0" i="1" dirty="0">
                    <a:solidFill>
                      <a:schemeClr val="tx1"/>
                    </a:solidFill>
                  </a:rPr>
                  <a:t>n</a:t>
                </a:r>
                <a:r>
                  <a:rPr lang="en-US" altLang="en-US" sz="1800" b="0" dirty="0">
                    <a:solidFill>
                      <a:schemeClr val="tx1"/>
                    </a:solidFill>
                  </a:rPr>
                  <a:t>-1]</a:t>
                </a:r>
              </a:p>
            </p:txBody>
          </p:sp>
          <p:sp>
            <p:nvSpPr>
              <p:cNvPr id="19458" name="Rectangle 73">
                <a:extLst>
                  <a:ext uri="{FF2B5EF4-FFF2-40B4-BE49-F238E27FC236}">
                    <a16:creationId xmlns:a16="http://schemas.microsoft.com/office/drawing/2014/main" id="{870B8A30-214E-65EE-7FCD-815239FBE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48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 b="0">
                    <a:solidFill>
                      <a:schemeClr val="tx1"/>
                    </a:solidFill>
                  </a:rPr>
                  <a:t>Unit</a:t>
                </a:r>
                <a:br>
                  <a:rPr lang="en-US" altLang="en-US" sz="1800" b="0">
                    <a:solidFill>
                      <a:schemeClr val="tx1"/>
                    </a:solidFill>
                  </a:rPr>
                </a:br>
                <a:r>
                  <a:rPr lang="en-US" altLang="en-US" sz="1800" b="0">
                    <a:solidFill>
                      <a:schemeClr val="tx1"/>
                    </a:solidFill>
                  </a:rPr>
                  <a:t>Delay</a:t>
                </a:r>
              </a:p>
            </p:txBody>
          </p:sp>
          <p:sp>
            <p:nvSpPr>
              <p:cNvPr id="19462" name="Line 77">
                <a:extLst>
                  <a:ext uri="{FF2B5EF4-FFF2-40B4-BE49-F238E27FC236}">
                    <a16:creationId xmlns:a16="http://schemas.microsoft.com/office/drawing/2014/main" id="{01694F65-E387-501A-7405-CDFCAB40C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3" y="1968"/>
                <a:ext cx="4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3" name="Line 93">
                <a:extLst>
                  <a:ext uri="{FF2B5EF4-FFF2-40B4-BE49-F238E27FC236}">
                    <a16:creationId xmlns:a16="http://schemas.microsoft.com/office/drawing/2014/main" id="{8D81CA77-C310-E631-39EB-8F71BFF45B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10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90" name="Line 51">
              <a:extLst>
                <a:ext uri="{FF2B5EF4-FFF2-40B4-BE49-F238E27FC236}">
                  <a16:creationId xmlns:a16="http://schemas.microsoft.com/office/drawing/2014/main" id="{C8AAB3AE-5198-48AE-40F0-808BD251A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5000" y="1964871"/>
              <a:ext cx="0" cy="229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Line 51">
              <a:extLst>
                <a:ext uri="{FF2B5EF4-FFF2-40B4-BE49-F238E27FC236}">
                  <a16:creationId xmlns:a16="http://schemas.microsoft.com/office/drawing/2014/main" id="{CA1D65E6-48FF-9E4F-7728-5C3057265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2800" y="1964871"/>
              <a:ext cx="0" cy="229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5" name="Group 19494">
            <a:extLst>
              <a:ext uri="{FF2B5EF4-FFF2-40B4-BE49-F238E27FC236}">
                <a16:creationId xmlns:a16="http://schemas.microsoft.com/office/drawing/2014/main" id="{1320FAFE-5D75-9223-AD8F-A4BDFB23B9F4}"/>
              </a:ext>
            </a:extLst>
          </p:cNvPr>
          <p:cNvGrpSpPr/>
          <p:nvPr/>
        </p:nvGrpSpPr>
        <p:grpSpPr>
          <a:xfrm>
            <a:off x="4631418" y="3062102"/>
            <a:ext cx="4724400" cy="3675012"/>
            <a:chOff x="4631418" y="3062102"/>
            <a:chExt cx="4724400" cy="367501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056C018-2970-758F-525F-F15BA68276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00"/>
            <a:stretch/>
          </p:blipFill>
          <p:spPr>
            <a:xfrm>
              <a:off x="4631418" y="3062102"/>
              <a:ext cx="4724400" cy="3675012"/>
            </a:xfrm>
            <a:prstGeom prst="rect">
              <a:avLst/>
            </a:prstGeom>
          </p:spPr>
        </p:pic>
        <p:pic>
          <p:nvPicPr>
            <p:cNvPr id="19492" name="Picture 19491">
              <a:extLst>
                <a:ext uri="{FF2B5EF4-FFF2-40B4-BE49-F238E27FC236}">
                  <a16:creationId xmlns:a16="http://schemas.microsoft.com/office/drawing/2014/main" id="{3D684E8C-B864-0A12-10C7-E6E80F6D6D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7392" t="5311" r="32258" b="79170"/>
            <a:stretch/>
          </p:blipFill>
          <p:spPr>
            <a:xfrm>
              <a:off x="5410200" y="5220761"/>
              <a:ext cx="1433851" cy="717385"/>
            </a:xfrm>
            <a:prstGeom prst="rect">
              <a:avLst/>
            </a:prstGeom>
          </p:spPr>
        </p:pic>
      </p:grpSp>
      <p:sp>
        <p:nvSpPr>
          <p:cNvPr id="19494" name="Slide Number Placeholder 6">
            <a:extLst>
              <a:ext uri="{FF2B5EF4-FFF2-40B4-BE49-F238E27FC236}">
                <a16:creationId xmlns:a16="http://schemas.microsoft.com/office/drawing/2014/main" id="{A2C1D03C-92C0-5DF7-1FBF-D10DF74E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22875" y="6508514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</a:rPr>
              <a:t>6 - </a:t>
            </a:r>
            <a:fld id="{2E4736EC-E1F2-9649-B8D8-8208058FCD9A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2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73AA2F9-2108-D492-47FA-AB5B24163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Second Order (Biquad) IIR Filter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5398AA28-3433-677B-2560-FF184DDF9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1" y="1447801"/>
            <a:ext cx="51816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Biquad: short for </a:t>
            </a:r>
            <a:r>
              <a:rPr lang="en-US" altLang="en-US" i="1" dirty="0">
                <a:ea typeface="ＭＳ Ｐゴシック" panose="020B0600070205080204" pitchFamily="34" charset="-128"/>
              </a:rPr>
              <a:t>biquadratic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Transfer function is ratio of two quadratic polynomials</a:t>
            </a:r>
          </a:p>
        </p:txBody>
      </p:sp>
      <p:sp>
        <p:nvSpPr>
          <p:cNvPr id="19463" name="Slide Number Placeholder 6">
            <a:extLst>
              <a:ext uri="{FF2B5EF4-FFF2-40B4-BE49-F238E27FC236}">
                <a16:creationId xmlns:a16="http://schemas.microsoft.com/office/drawing/2014/main" id="{B893334D-41C9-E792-63F5-D65EE4A1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</a:rPr>
              <a:t>6 - </a:t>
            </a:r>
            <a:fld id="{2E4736EC-E1F2-9649-B8D8-8208058FCD9A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b="0" dirty="0">
              <a:solidFill>
                <a:schemeClr val="tx1"/>
              </a:solidFill>
            </a:endParaRPr>
          </a:p>
        </p:txBody>
      </p:sp>
      <p:pic>
        <p:nvPicPr>
          <p:cNvPr id="19757" name="Graphic 19756">
            <a:extLst>
              <a:ext uri="{FF2B5EF4-FFF2-40B4-BE49-F238E27FC236}">
                <a16:creationId xmlns:a16="http://schemas.microsoft.com/office/drawing/2014/main" id="{75639FA8-720F-AF90-752B-E6246DD93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" y="2903723"/>
            <a:ext cx="7826829" cy="36494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759" name="TextBox 19758">
                <a:extLst>
                  <a:ext uri="{FF2B5EF4-FFF2-40B4-BE49-F238E27FC236}">
                    <a16:creationId xmlns:a16="http://schemas.microsoft.com/office/drawing/2014/main" id="{EA11331D-1960-3382-EF5C-3B8BDCA6BCF1}"/>
                  </a:ext>
                </a:extLst>
              </p:cNvPr>
              <p:cNvSpPr txBox="1"/>
              <p:nvPr/>
            </p:nvSpPr>
            <p:spPr>
              <a:xfrm>
                <a:off x="4800600" y="1801930"/>
                <a:ext cx="4572000" cy="915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𝐻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𝑧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759" name="TextBox 19758">
                <a:extLst>
                  <a:ext uri="{FF2B5EF4-FFF2-40B4-BE49-F238E27FC236}">
                    <a16:creationId xmlns:a16="http://schemas.microsoft.com/office/drawing/2014/main" id="{EA11331D-1960-3382-EF5C-3B8BDCA6B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801930"/>
                <a:ext cx="4572000" cy="9155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60" name="Text Box 39">
            <a:extLst>
              <a:ext uri="{FF2B5EF4-FFF2-40B4-BE49-F238E27FC236}">
                <a16:creationId xmlns:a16="http://schemas.microsoft.com/office/drawing/2014/main" id="{5AADB45D-A5AE-3CFC-3750-52DA2775B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8129" y="3847121"/>
            <a:ext cx="2209800" cy="52322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Direct form 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0" grpId="0" animBg="1"/>
      <p:bldP spid="1976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73AA2F9-2108-D492-47FA-AB5B24163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Biquad in Direct form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8" name="Rectangle 3">
                <a:extLst>
                  <a:ext uri="{FF2B5EF4-FFF2-40B4-BE49-F238E27FC236}">
                    <a16:creationId xmlns:a16="http://schemas.microsoft.com/office/drawing/2014/main" id="{5398AA28-3433-677B-2560-FF184DDF9D5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10985" y="1255808"/>
                <a:ext cx="7522029" cy="898525"/>
              </a:xfrm>
            </p:spPr>
            <p:txBody>
              <a:bodyPr/>
              <a:lstStyle/>
              <a:p>
                <a:pPr marL="457200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𝑧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𝐶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19458" name="Rectangle 3">
                <a:extLst>
                  <a:ext uri="{FF2B5EF4-FFF2-40B4-BE49-F238E27FC236}">
                    <a16:creationId xmlns:a16="http://schemas.microsoft.com/office/drawing/2014/main" id="{5398AA28-3433-677B-2560-FF184DDF9D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0985" y="1255808"/>
                <a:ext cx="7522029" cy="8985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AAC179A-2A4B-A9D4-54C9-463CF6BAFDB6}"/>
              </a:ext>
            </a:extLst>
          </p:cNvPr>
          <p:cNvGrpSpPr>
            <a:grpSpLocks/>
          </p:cNvGrpSpPr>
          <p:nvPr/>
        </p:nvGrpSpPr>
        <p:grpSpPr bwMode="auto">
          <a:xfrm>
            <a:off x="2002814" y="5858669"/>
            <a:ext cx="5729287" cy="779462"/>
            <a:chOff x="836222" y="5110402"/>
            <a:chExt cx="6385458" cy="979106"/>
          </a:xfrm>
        </p:grpSpPr>
        <p:sp>
          <p:nvSpPr>
            <p:cNvPr id="19471" name="TextBox 1">
              <a:extLst>
                <a:ext uri="{FF2B5EF4-FFF2-40B4-BE49-F238E27FC236}">
                  <a16:creationId xmlns:a16="http://schemas.microsoft.com/office/drawing/2014/main" id="{2DFB4F8E-0C83-8F38-345B-4FD324756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850" y="5334000"/>
              <a:ext cx="1162266" cy="735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All-pole IIR Filter</a:t>
              </a:r>
            </a:p>
          </p:txBody>
        </p:sp>
        <p:cxnSp>
          <p:nvCxnSpPr>
            <p:cNvPr id="19472" name="Straight Arrow Connector 3">
              <a:extLst>
                <a:ext uri="{FF2B5EF4-FFF2-40B4-BE49-F238E27FC236}">
                  <a16:creationId xmlns:a16="http://schemas.microsoft.com/office/drawing/2014/main" id="{D166F796-C8DC-B2B8-1641-2FA8E1FE34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95300" y="5638800"/>
              <a:ext cx="515588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Straight Arrow Connector 46">
              <a:extLst>
                <a:ext uri="{FF2B5EF4-FFF2-40B4-BE49-F238E27FC236}">
                  <a16:creationId xmlns:a16="http://schemas.microsoft.com/office/drawing/2014/main" id="{3C872D6D-83C8-AD57-92A1-2506C9B181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71700" y="5638800"/>
              <a:ext cx="9906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4" name="Rectangle 6">
              <a:extLst>
                <a:ext uri="{FF2B5EF4-FFF2-40B4-BE49-F238E27FC236}">
                  <a16:creationId xmlns:a16="http://schemas.microsoft.com/office/drawing/2014/main" id="{6E4C6140-8767-B239-C134-7764B7250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22" y="5334000"/>
              <a:ext cx="509155" cy="50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 i="1">
                  <a:solidFill>
                    <a:schemeClr val="tx1"/>
                  </a:solidFill>
                </a:rPr>
                <a:t>x</a:t>
              </a:r>
              <a:r>
                <a:rPr lang="en-US" altLang="en-US" sz="1800" b="0">
                  <a:solidFill>
                    <a:schemeClr val="tx1"/>
                  </a:solidFill>
                </a:rPr>
                <a:t>[</a:t>
              </a:r>
              <a:r>
                <a:rPr lang="en-US" altLang="en-US" sz="1800" b="0" i="1">
                  <a:solidFill>
                    <a:schemeClr val="tx1"/>
                  </a:solidFill>
                </a:rPr>
                <a:t>n</a:t>
              </a:r>
              <a:r>
                <a:rPr lang="en-US" altLang="en-US" sz="1800" b="0">
                  <a:solidFill>
                    <a:schemeClr val="tx1"/>
                  </a:solidFill>
                </a:rPr>
                <a:t>]</a:t>
              </a: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9475" name="Rectangle 22">
              <a:extLst>
                <a:ext uri="{FF2B5EF4-FFF2-40B4-BE49-F238E27FC236}">
                  <a16:creationId xmlns:a16="http://schemas.microsoft.com/office/drawing/2014/main" id="{FF2BF053-80D1-DD1A-3AF9-EFA07357A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340" y="5110402"/>
              <a:ext cx="509155" cy="50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 i="1">
                  <a:solidFill>
                    <a:schemeClr val="tx1"/>
                  </a:solidFill>
                </a:rPr>
                <a:t>v</a:t>
              </a:r>
              <a:r>
                <a:rPr lang="en-US" altLang="en-US" sz="1800" b="0">
                  <a:solidFill>
                    <a:schemeClr val="tx1"/>
                  </a:solidFill>
                </a:rPr>
                <a:t>[</a:t>
              </a:r>
              <a:r>
                <a:rPr lang="en-US" altLang="en-US" sz="1800" b="0" i="1">
                  <a:solidFill>
                    <a:schemeClr val="tx1"/>
                  </a:solidFill>
                </a:rPr>
                <a:t>n</a:t>
              </a:r>
              <a:r>
                <a:rPr lang="en-US" altLang="en-US" sz="1800" b="0">
                  <a:solidFill>
                    <a:schemeClr val="tx1"/>
                  </a:solidFill>
                </a:rPr>
                <a:t>]</a:t>
              </a: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9476" name="TextBox 49">
              <a:extLst>
                <a:ext uri="{FF2B5EF4-FFF2-40B4-BE49-F238E27FC236}">
                  <a16:creationId xmlns:a16="http://schemas.microsoft.com/office/drawing/2014/main" id="{9BD4D438-E342-D319-FF2A-9F5D26B55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7249" y="5315634"/>
              <a:ext cx="1162266" cy="7738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 </a:t>
              </a:r>
              <a:r>
                <a:rPr lang="en-US" altLang="en-US" sz="1600" b="0">
                  <a:solidFill>
                    <a:schemeClr val="tx1"/>
                  </a:solidFill>
                </a:rPr>
                <a:t>FIR Filter</a:t>
              </a:r>
              <a:endParaRPr lang="en-US" altLang="en-US" sz="1800" b="0">
                <a:solidFill>
                  <a:schemeClr val="tx1"/>
                </a:solidFill>
              </a:endParaRPr>
            </a:p>
          </p:txBody>
        </p:sp>
        <p:cxnSp>
          <p:nvCxnSpPr>
            <p:cNvPr id="19477" name="Straight Arrow Connector 50">
              <a:extLst>
                <a:ext uri="{FF2B5EF4-FFF2-40B4-BE49-F238E27FC236}">
                  <a16:creationId xmlns:a16="http://schemas.microsoft.com/office/drawing/2014/main" id="{19CB8DE4-7310-0690-1E02-0882346898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28528" y="5638800"/>
              <a:ext cx="1236547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8" name="Text Box 40">
              <a:extLst>
                <a:ext uri="{FF2B5EF4-FFF2-40B4-BE49-F238E27FC236}">
                  <a16:creationId xmlns:a16="http://schemas.microsoft.com/office/drawing/2014/main" id="{3D650147-D5C8-FDED-4B6C-28FFDEA03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4316" y="5444387"/>
              <a:ext cx="727364" cy="347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0" i="1">
                  <a:solidFill>
                    <a:schemeClr val="tx1"/>
                  </a:solidFill>
                </a:rPr>
                <a:t>y</a:t>
              </a:r>
              <a:r>
                <a:rPr lang="en-US" altLang="en-US" sz="1800" b="0">
                  <a:solidFill>
                    <a:schemeClr val="tx1"/>
                  </a:solidFill>
                </a:rPr>
                <a:t>[</a:t>
              </a:r>
              <a:r>
                <a:rPr lang="en-US" altLang="en-US" sz="1800" b="0" i="1">
                  <a:solidFill>
                    <a:schemeClr val="tx1"/>
                  </a:solidFill>
                </a:rPr>
                <a:t>n</a:t>
              </a:r>
              <a:r>
                <a:rPr lang="en-US" altLang="en-US" sz="1800" b="0">
                  <a:solidFill>
                    <a:schemeClr val="tx1"/>
                  </a:solidFill>
                </a:rPr>
                <a:t>]</a:t>
              </a:r>
            </a:p>
          </p:txBody>
        </p:sp>
      </p:grpSp>
      <p:sp>
        <p:nvSpPr>
          <p:cNvPr id="19463" name="Slide Number Placeholder 6">
            <a:extLst>
              <a:ext uri="{FF2B5EF4-FFF2-40B4-BE49-F238E27FC236}">
                <a16:creationId xmlns:a16="http://schemas.microsoft.com/office/drawing/2014/main" id="{B893334D-41C9-E792-63F5-D65EE4A1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</a:rPr>
              <a:t>6 - </a:t>
            </a:r>
            <a:fld id="{2E4736EC-E1F2-9649-B8D8-8208058FCD9A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b="0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241C76F-6DAF-B400-29AE-B24B5098F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406" y="2251753"/>
            <a:ext cx="8043630" cy="336651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BA0788C-16D8-32C8-9D94-06FA84943DA3}"/>
              </a:ext>
            </a:extLst>
          </p:cNvPr>
          <p:cNvGrpSpPr/>
          <p:nvPr/>
        </p:nvGrpSpPr>
        <p:grpSpPr>
          <a:xfrm>
            <a:off x="1447800" y="2286000"/>
            <a:ext cx="6459856" cy="3566468"/>
            <a:chOff x="1447800" y="2246382"/>
            <a:chExt cx="6459856" cy="356646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2E4D55-BE28-B1B9-8C5F-C8D1BF10E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246382"/>
              <a:ext cx="3774231" cy="3566468"/>
            </a:xfrm>
            <a:prstGeom prst="ellipse">
              <a:avLst/>
            </a:prstGeom>
            <a:noFill/>
            <a:ln w="15875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D240D9F-D625-7CE3-7412-DBE1A182F982}"/>
                </a:ext>
              </a:extLst>
            </p:cNvPr>
            <p:cNvGrpSpPr/>
            <p:nvPr/>
          </p:nvGrpSpPr>
          <p:grpSpPr>
            <a:xfrm>
              <a:off x="1583798" y="2246382"/>
              <a:ext cx="6323858" cy="3566468"/>
              <a:chOff x="1583798" y="2246382"/>
              <a:chExt cx="6323858" cy="35664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2AC53C1-846D-05A0-16D2-30DB9CD82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4369" y="2246382"/>
                <a:ext cx="3774231" cy="3566468"/>
              </a:xfrm>
              <a:prstGeom prst="ellipse">
                <a:avLst/>
              </a:prstGeom>
              <a:noFill/>
              <a:ln w="15875" algn="ctr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5A7752-5DAD-0157-5142-ABB1762F9B13}"/>
                  </a:ext>
                </a:extLst>
              </p:cNvPr>
              <p:cNvSpPr txBox="1"/>
              <p:nvPr/>
            </p:nvSpPr>
            <p:spPr>
              <a:xfrm>
                <a:off x="1583798" y="3918506"/>
                <a:ext cx="142991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i="1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All-pole IIR filter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EFB08BD-ADD0-46FF-171D-2472629E7B6C}"/>
                  </a:ext>
                </a:extLst>
              </p:cNvPr>
              <p:cNvSpPr txBox="1"/>
              <p:nvPr/>
            </p:nvSpPr>
            <p:spPr>
              <a:xfrm>
                <a:off x="6705600" y="4029616"/>
                <a:ext cx="120205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2"/>
                    </a:solidFill>
                    <a:ea typeface="ＭＳ Ｐゴシック" panose="020B0600070205080204" pitchFamily="34" charset="-128"/>
                  </a:rPr>
                  <a:t>FIR Filter</a:t>
                </a:r>
                <a:endParaRPr lang="en-US" i="1" dirty="0">
                  <a:solidFill>
                    <a:schemeClr val="accent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20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73AA2F9-2108-D492-47FA-AB5B24163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Second Order (Biquad) IIR Filter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5398AA28-3433-677B-2560-FF184DDF9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1" y="5964919"/>
            <a:ext cx="4876799" cy="588281"/>
          </a:xfrm>
        </p:spPr>
        <p:txBody>
          <a:bodyPr/>
          <a:lstStyle/>
          <a:p>
            <a:pPr lvl="1" algn="just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Example:  </a:t>
            </a:r>
            <a:r>
              <a:rPr lang="en-US" altLang="en-US" dirty="0" err="1">
                <a:ea typeface="ＭＳ Ｐゴシック" panose="020B0600070205080204" pitchFamily="34" charset="-128"/>
              </a:rPr>
              <a:t>bandstop</a:t>
            </a:r>
            <a:r>
              <a:rPr lang="en-US" altLang="en-US" dirty="0">
                <a:ea typeface="ＭＳ Ｐゴシック" panose="020B0600070205080204" pitchFamily="34" charset="-128"/>
              </a:rPr>
              <a:t> filter</a:t>
            </a:r>
          </a:p>
        </p:txBody>
      </p:sp>
      <p:sp>
        <p:nvSpPr>
          <p:cNvPr id="19463" name="Slide Number Placeholder 6">
            <a:extLst>
              <a:ext uri="{FF2B5EF4-FFF2-40B4-BE49-F238E27FC236}">
                <a16:creationId xmlns:a16="http://schemas.microsoft.com/office/drawing/2014/main" id="{B893334D-41C9-E792-63F5-D65EE4A1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</a:rPr>
              <a:t>6 - </a:t>
            </a:r>
            <a:fld id="{2E4736EC-E1F2-9649-B8D8-8208058FCD9A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ED69A65-B30B-6651-EAC7-3C4F3AB4FD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1366157"/>
                <a:ext cx="4495800" cy="182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CC00CC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b="1">
                    <a:solidFill>
                      <a:srgbClr val="6600FF"/>
                    </a:solidFill>
                    <a:latin typeface="+mn-lt"/>
                    <a:ea typeface="ＭＳ Ｐゴシック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lvl="1" indent="0">
                  <a:lnSpc>
                    <a:spcPct val="90000"/>
                  </a:lnSpc>
                  <a:spcAft>
                    <a:spcPts val="12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kern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𝐻</m:t>
                      </m:r>
                      <m:d>
                        <m:dPr>
                          <m:ctrlPr>
                            <a:rPr lang="en-US" altLang="en-US" i="1" ker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i="1" ker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𝑧</m:t>
                          </m:r>
                        </m:e>
                      </m:d>
                      <m:r>
                        <a:rPr lang="en-US" altLang="en-US" i="1" ker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ker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en-US" i="1" ker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en-US" i="1" ker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en-US" i="1" kern="0" dirty="0">
                  <a:solidFill>
                    <a:schemeClr val="accent2"/>
                  </a:solidFill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marL="457200" lvl="1" indent="0" algn="r">
                  <a:lnSpc>
                    <a:spcPct val="90000"/>
                  </a:lnSpc>
                  <a:spcAft>
                    <a:spcPts val="12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en-US" i="1" kern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i="1" kern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𝐶</m:t>
                      </m:r>
                      <m:f>
                        <m:fPr>
                          <m:ctrlPr>
                            <a:rPr lang="en-US" altLang="en-US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en-US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US" altLang="en-US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  <m:r>
                                <a:rPr lang="en-US" altLang="en-US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en-US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en-US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US" altLang="en-US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  <m:r>
                                <a:rPr lang="en-US" altLang="en-US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en-US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en-US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US" altLang="en-US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  <m:r>
                                <a:rPr lang="en-US" altLang="en-US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i="1" kern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 kern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en-US" i="1" kern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en-US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US" altLang="en-US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  <m:r>
                                <a:rPr lang="en-US" altLang="en-US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i="1" kern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 kern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en-US" i="1" kern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en-US" kern="0" dirty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ED69A65-B30B-6651-EAC7-3C4F3AB4F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366157"/>
                <a:ext cx="4495800" cy="1828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2C6A708A-8C5D-1C9D-B537-2417AEADED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" y="3301319"/>
                <a:ext cx="8991600" cy="990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CC00CC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b="1">
                    <a:solidFill>
                      <a:srgbClr val="6600FF"/>
                    </a:solidFill>
                    <a:latin typeface="+mn-lt"/>
                    <a:ea typeface="ＭＳ Ｐゴシック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lvl="1" indent="0">
                  <a:lnSpc>
                    <a:spcPct val="90000"/>
                  </a:lnSpc>
                  <a:spcAft>
                    <a:spcPts val="12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𝑧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𝑧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en-US" b="0" i="0" kern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,  </m:t>
                      </m:r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en-US" kern="0" dirty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2C6A708A-8C5D-1C9D-B537-2417AEADE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3301319"/>
                <a:ext cx="8991600" cy="99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51925161-EC5A-7441-D51A-E87D5C6F0B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1" y="1447800"/>
                <a:ext cx="4876799" cy="160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CC00CC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b="1">
                    <a:solidFill>
                      <a:srgbClr val="6600FF"/>
                    </a:solidFill>
                    <a:latin typeface="+mn-lt"/>
                    <a:ea typeface="ＭＳ Ｐゴシック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kern="0" dirty="0">
                    <a:ea typeface="ＭＳ Ｐゴシック" panose="020B0600070205080204" pitchFamily="34" charset="-128"/>
                  </a:rPr>
                  <a:t>Biquad poles and zeros</a:t>
                </a:r>
              </a:p>
              <a:p>
                <a:pPr lvl="1" algn="just">
                  <a:lnSpc>
                    <a:spcPct val="90000"/>
                  </a:lnSpc>
                </a:pPr>
                <a:r>
                  <a:rPr lang="en-US" altLang="en-US" kern="0" dirty="0">
                    <a:ea typeface="ＭＳ Ｐゴシック" panose="020B0600070205080204" pitchFamily="34" charset="-128"/>
                  </a:rPr>
                  <a:t>If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𝑏</m:t>
                        </m:r>
                      </m:e>
                      <m:sub>
                        <m: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0</m:t>
                        </m:r>
                      </m:sub>
                    </m:sSub>
                    <m:r>
                      <a:rPr lang="en-US" altLang="en-US" i="1" kern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sSub>
                      <m:sSubPr>
                        <m:ctrlP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𝑏</m:t>
                        </m:r>
                      </m:e>
                      <m:sub>
                        <m: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  <m:r>
                      <a:rPr lang="en-US" altLang="en-US" i="1" kern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sSub>
                      <m:sSubPr>
                        <m:ctrlP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𝑏</m:t>
                        </m:r>
                      </m:e>
                      <m:sub>
                        <m: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b>
                    </m:sSub>
                    <m:r>
                      <a:rPr lang="en-US" altLang="en-US" i="1" kern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sSub>
                      <m:sSubPr>
                        <m:ctrlP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𝑎</m:t>
                        </m:r>
                      </m:e>
                      <m:sub>
                        <m: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  <m:r>
                      <a:rPr lang="en-US" altLang="en-US" i="1" kern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sSub>
                      <m:sSubPr>
                        <m:ctrlP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𝑎</m:t>
                        </m:r>
                      </m:e>
                      <m:sub>
                        <m: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kern="0" dirty="0">
                    <a:ea typeface="ＭＳ Ｐゴシック" panose="020B0600070205080204" pitchFamily="34" charset="-128"/>
                  </a:rPr>
                  <a:t> are real, then poles and zeros will be complex conjugate pairs</a:t>
                </a: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51925161-EC5A-7441-D51A-E87D5C6F0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1" y="1447800"/>
                <a:ext cx="4876799" cy="1600200"/>
              </a:xfrm>
              <a:prstGeom prst="rect">
                <a:avLst/>
              </a:prstGeom>
              <a:blipFill>
                <a:blip r:embed="rId5"/>
                <a:stretch>
                  <a:fillRect l="-2250" t="-6870" r="-1875" b="-45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3">
            <a:extLst>
              <a:ext uri="{FF2B5EF4-FFF2-40B4-BE49-F238E27FC236}">
                <a16:creationId xmlns:a16="http://schemas.microsoft.com/office/drawing/2014/main" id="{F402D51C-CB8A-0EA3-85CC-B794B006E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4495800"/>
            <a:ext cx="4876799" cy="1502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6600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algn="just">
              <a:lnSpc>
                <a:spcPct val="90000"/>
              </a:lnSpc>
            </a:pPr>
            <a:r>
              <a:rPr lang="en-US" altLang="en-US" kern="0" dirty="0">
                <a:ea typeface="ＭＳ Ｐゴシック" panose="020B0600070205080204" pitchFamily="34" charset="-128"/>
              </a:rPr>
              <a:t>Allowing complex poles and zeros provides more flexibility for designing filters compared to single order IIR filter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2AE5517-4984-6DB4-491F-11A84C24AE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859" t="25192" r="25808"/>
          <a:stretch/>
        </p:blipFill>
        <p:spPr>
          <a:xfrm>
            <a:off x="5562600" y="4291919"/>
            <a:ext cx="2819400" cy="23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  <p:bldP spid="3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C8FDECE7-50A6-4E00-2E4B-34594C991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Vocoder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81CC3A3-8E03-2EEB-55EF-31F664ADB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305800" cy="838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6600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Instead of representing speech by signal amplitude, represent based on filter parameters</a:t>
            </a:r>
          </a:p>
          <a:p>
            <a:pPr lvl="1">
              <a:lnSpc>
                <a:spcPct val="90000"/>
              </a:lnSpc>
              <a:defRPr/>
            </a:pPr>
            <a:endParaRPr lang="en-US" altLang="en-US" kern="0" dirty="0">
              <a:ea typeface="ＭＳ Ｐゴシック" panose="020B0600070205080204" pitchFamily="34" charset="-128"/>
            </a:endParaRPr>
          </a:p>
        </p:txBody>
      </p:sp>
      <p:sp>
        <p:nvSpPr>
          <p:cNvPr id="22536" name="Slide Number Placeholder 5">
            <a:extLst>
              <a:ext uri="{FF2B5EF4-FFF2-40B4-BE49-F238E27FC236}">
                <a16:creationId xmlns:a16="http://schemas.microsoft.com/office/drawing/2014/main" id="{923816F6-B60B-412B-CF16-221EC107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</a:rPr>
              <a:t>6 - </a:t>
            </a:r>
            <a:fld id="{277E68E0-861A-C946-8C39-77DF8885B872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b="0" dirty="0">
              <a:solidFill>
                <a:schemeClr val="tx1"/>
              </a:solidFill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610AEC3-A2AC-6686-E78B-839BBFCA4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799"/>
            <a:ext cx="4876800" cy="249554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6600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“Voice Encoder”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Originally developed for speech synthesis and for encoding speech for telecommunications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solidFill>
                  <a:schemeClr val="accent6"/>
                </a:solidFill>
                <a:ea typeface="ＭＳ Ｐゴシック" panose="020B060007020508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Video: speech synthesis (1939)</a:t>
            </a:r>
            <a:endParaRPr lang="en-US" altLang="en-US" kern="0" dirty="0">
              <a:solidFill>
                <a:schemeClr val="accent6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Use as a musical effect (lab #7)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3E9F7A5-7F70-6F81-8814-12F5B3EE0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52800"/>
            <a:ext cx="83058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6600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endParaRPr lang="en-US" altLang="en-US" kern="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Source-Filter model of speech production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Opening and closing of vocal folds produces many harmonically related frequencies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2B830-10C4-8CD9-B662-EA19C2F6F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2920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6600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Model vocal tract (including lips, teeth, </a:t>
            </a:r>
            <a:r>
              <a:rPr lang="en-US" altLang="en-US" kern="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kern="0" dirty="0">
                <a:ea typeface="ＭＳ Ｐゴシック" panose="020B0600070205080204" pitchFamily="34" charset="-128"/>
              </a:rPr>
              <a:t>) as LTI filter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Poles are especially important since they model </a:t>
            </a:r>
            <a:r>
              <a:rPr lang="en-US" altLang="en-US" b="1" kern="0" dirty="0">
                <a:ea typeface="ＭＳ Ｐゴシック" panose="020B0600070205080204" pitchFamily="34" charset="-128"/>
              </a:rPr>
              <a:t>resonances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EECE6CC-6F2C-6026-4158-92882621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43025"/>
            <a:ext cx="351015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8FE33AB-3F76-7391-8EC8-C71FD5CD6B98}"/>
              </a:ext>
            </a:extLst>
          </p:cNvPr>
          <p:cNvGrpSpPr/>
          <p:nvPr/>
        </p:nvGrpSpPr>
        <p:grpSpPr>
          <a:xfrm>
            <a:off x="5308502" y="1384087"/>
            <a:ext cx="3835498" cy="2362200"/>
            <a:chOff x="5714998" y="1181100"/>
            <a:chExt cx="3835498" cy="2362200"/>
          </a:xfrm>
        </p:grpSpPr>
        <p:pic>
          <p:nvPicPr>
            <p:cNvPr id="11266" name="Picture 2">
              <a:extLst>
                <a:ext uri="{FF2B5EF4-FFF2-40B4-BE49-F238E27FC236}">
                  <a16:creationId xmlns:a16="http://schemas.microsoft.com/office/drawing/2014/main" id="{8134FF4A-9F87-4A67-0637-254354E1B1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3" b="86170"/>
            <a:stretch/>
          </p:blipFill>
          <p:spPr bwMode="auto">
            <a:xfrm>
              <a:off x="5714999" y="1181100"/>
              <a:ext cx="3835497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0FEBECF-6245-294A-B306-9316905C8B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3" t="47873" b="-1"/>
            <a:stretch/>
          </p:blipFill>
          <p:spPr bwMode="auto">
            <a:xfrm>
              <a:off x="5714998" y="1676400"/>
              <a:ext cx="3835497" cy="186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529" name="Rectangle 2">
            <a:extLst>
              <a:ext uri="{FF2B5EF4-FFF2-40B4-BE49-F238E27FC236}">
                <a16:creationId xmlns:a16="http://schemas.microsoft.com/office/drawing/2014/main" id="{C8FDECE7-50A6-4E00-2E4B-34594C991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Chromagram</a:t>
            </a:r>
          </a:p>
        </p:txBody>
      </p:sp>
      <p:sp>
        <p:nvSpPr>
          <p:cNvPr id="22536" name="Slide Number Placeholder 5">
            <a:extLst>
              <a:ext uri="{FF2B5EF4-FFF2-40B4-BE49-F238E27FC236}">
                <a16:creationId xmlns:a16="http://schemas.microsoft.com/office/drawing/2014/main" id="{923816F6-B60B-412B-CF16-221EC107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</a:rPr>
              <a:t>6 - </a:t>
            </a:r>
            <a:fld id="{277E68E0-861A-C946-8C39-77DF8885B872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b="0" dirty="0">
              <a:solidFill>
                <a:schemeClr val="tx1"/>
              </a:solidFill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610AEC3-A2AC-6686-E78B-839BBFCA4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468225"/>
            <a:ext cx="5181602" cy="27989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6600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Map audio signal to notes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Musical notes are perceived as similar when their frequencies differ by an octave (factor of 2)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12-tone equal temperament divides each octave into 12 bins:</a:t>
            </a:r>
          </a:p>
          <a:p>
            <a:pPr marL="0" lvl="1" indent="0" algn="ctr">
              <a:lnSpc>
                <a:spcPct val="90000"/>
              </a:lnSpc>
              <a:buNone/>
              <a:defRPr/>
            </a:pPr>
            <a:r>
              <a:rPr lang="en-US" altLang="en-US" sz="1900" kern="0" dirty="0">
                <a:ea typeface="ＭＳ Ｐゴシック" panose="020B0600070205080204" pitchFamily="34" charset="-128"/>
              </a:rPr>
              <a:t>{C, C♯, D, D♯, E , F, F♯, G, G♯, A, A♯, B}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3E9F7A5-7F70-6F81-8814-12F5B3EE0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186913"/>
            <a:ext cx="5823000" cy="4696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6600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altLang="en-US" b="1" kern="0" dirty="0">
                <a:solidFill>
                  <a:schemeClr val="accent6"/>
                </a:solidFill>
                <a:ea typeface="ＭＳ Ｐゴシック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MATLAB code</a:t>
            </a:r>
            <a:r>
              <a:rPr lang="en-US" altLang="en-US" b="1" kern="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   </a:t>
            </a:r>
            <a:r>
              <a:rPr lang="en-US" altLang="en-US" b="1" kern="0" dirty="0">
                <a:ea typeface="ＭＳ Ｐゴシック" panose="020B0600070205080204" pitchFamily="34" charset="-128"/>
              </a:rPr>
              <a:t>(</a:t>
            </a:r>
            <a:r>
              <a:rPr lang="en-US" altLang="en-US" b="1" kern="0" dirty="0">
                <a:solidFill>
                  <a:schemeClr val="accent6"/>
                </a:solidFill>
                <a:ea typeface="ＭＳ Ｐゴシック" panose="020B0600070205080204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PDF</a:t>
            </a:r>
            <a:r>
              <a:rPr lang="en-US" altLang="en-US" b="1" kern="0" dirty="0">
                <a:ea typeface="ＭＳ Ｐゴシック" panose="020B0600070205080204" pitchFamily="34" charset="-128"/>
              </a:rPr>
              <a:t>,   </a:t>
            </a:r>
            <a:r>
              <a:rPr lang="en-US" altLang="en-US" b="1" kern="0" dirty="0">
                <a:solidFill>
                  <a:schemeClr val="accent6"/>
                </a:solidFill>
                <a:ea typeface="ＭＳ Ｐゴシック" panose="020B0600070205080204" pitchFamily="34" charset="-12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piano.wav</a:t>
            </a:r>
            <a:r>
              <a:rPr lang="en-US" altLang="en-US" b="1" kern="0" dirty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EEF573-1583-44C2-5750-C66EB895B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8305800" cy="2438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6600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endParaRPr lang="en-US" altLang="en-US" kern="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Use bank of IIR filters to extract each note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IIR filters provide much better frequency selection than FIR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Less delay on average compared to FIR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Only average energy is displayed, nonlinear phase is okay</a:t>
            </a:r>
          </a:p>
        </p:txBody>
      </p:sp>
    </p:spTree>
    <p:extLst>
      <p:ext uri="{BB962C8B-B14F-4D97-AF65-F5344CB8AC3E}">
        <p14:creationId xmlns:p14="http://schemas.microsoft.com/office/powerpoint/2010/main" val="2492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014BFA71-A189-8128-6E2F-E3AC7676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6 - </a:t>
            </a:r>
            <a:fld id="{C95362CC-D37B-1E49-B073-E77260792D6A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23554" name="Rectangle 2050">
            <a:extLst>
              <a:ext uri="{FF2B5EF4-FFF2-40B4-BE49-F238E27FC236}">
                <a16:creationId xmlns:a16="http://schemas.microsoft.com/office/drawing/2014/main" id="{D18A8F02-D72A-49C1-3DD5-E1E84C63A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IIR Biquad Frequency Responses</a:t>
            </a:r>
          </a:p>
        </p:txBody>
      </p:sp>
      <p:sp>
        <p:nvSpPr>
          <p:cNvPr id="23555" name="Rectangle 2051">
            <a:extLst>
              <a:ext uri="{FF2B5EF4-FFF2-40B4-BE49-F238E27FC236}">
                <a16:creationId xmlns:a16="http://schemas.microsoft.com/office/drawing/2014/main" id="{A78033F2-AFFB-0C89-9009-7E99EE1BE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4495800" cy="2743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Magnitude response</a:t>
            </a:r>
          </a:p>
          <a:p>
            <a:pPr marL="457200" lvl="1" indent="0">
              <a:spcBef>
                <a:spcPct val="0"/>
              </a:spcBef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Zeros </a:t>
            </a:r>
            <a:r>
              <a:rPr lang="en-US" altLang="en-US" i="1">
                <a:ea typeface="ＭＳ Ｐゴシック" panose="020B0600070205080204" pitchFamily="34" charset="-128"/>
              </a:rPr>
              <a:t>z</a:t>
            </a:r>
            <a:r>
              <a:rPr lang="en-US" altLang="en-US" baseline="-25000">
                <a:ea typeface="ＭＳ Ｐゴシック" panose="020B0600070205080204" pitchFamily="34" charset="-128"/>
              </a:rPr>
              <a:t>0</a:t>
            </a:r>
            <a:r>
              <a:rPr lang="en-US" altLang="en-US">
                <a:ea typeface="ＭＳ Ｐゴシック" panose="020B0600070205080204" pitchFamily="34" charset="-128"/>
              </a:rPr>
              <a:t> &amp; </a:t>
            </a:r>
            <a:r>
              <a:rPr lang="en-US" altLang="en-US" i="1">
                <a:ea typeface="ＭＳ Ｐゴシック" panose="020B0600070205080204" pitchFamily="34" charset="-128"/>
              </a:rPr>
              <a:t>z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 and poles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0</a:t>
            </a:r>
            <a:r>
              <a:rPr lang="en-US" altLang="en-US">
                <a:ea typeface="ＭＳ Ｐゴシック" panose="020B0600070205080204" pitchFamily="34" charset="-128"/>
              </a:rPr>
              <a:t> &amp;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marL="457200" lvl="1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|</a:t>
            </a:r>
            <a:r>
              <a:rPr lang="en-US" altLang="en-US" i="1">
                <a:ea typeface="ＭＳ Ｐゴシック" panose="020B0600070205080204" pitchFamily="34" charset="-128"/>
              </a:rPr>
              <a:t>a</a:t>
            </a:r>
            <a:r>
              <a:rPr lang="en-US" altLang="en-US">
                <a:ea typeface="ＭＳ Ｐゴシック" panose="020B0600070205080204" pitchFamily="34" charset="-128"/>
              </a:rPr>
              <a:t> – 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| is distance between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complex numbers </a:t>
            </a:r>
            <a:r>
              <a:rPr lang="en-US" altLang="en-US" i="1">
                <a:ea typeface="ＭＳ Ｐゴシック" panose="020B0600070205080204" pitchFamily="34" charset="-128"/>
              </a:rPr>
              <a:t>a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</a:p>
          <a:p>
            <a:pPr marL="457200" lvl="1" indent="0">
              <a:buFontTx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|e</a:t>
            </a:r>
            <a:r>
              <a:rPr lang="en-US" altLang="en-US" i="1" baseline="30000">
                <a:ea typeface="ＭＳ Ｐゴシック" panose="020B0600070205080204" pitchFamily="34" charset="-128"/>
              </a:rPr>
              <a:t>j</a:t>
            </a:r>
            <a:r>
              <a:rPr lang="en-US" altLang="en-US" i="1" baseline="30000">
                <a:ea typeface="ＭＳ Ｐゴシック" panose="020B0600070205080204" pitchFamily="34" charset="-128"/>
                <a:sym typeface="Symbol" pitchFamily="2" charset="2"/>
              </a:rPr>
              <a:t>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</a:rPr>
              <a:t>– 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0</a:t>
            </a:r>
            <a:r>
              <a:rPr lang="en-US" altLang="en-US" i="1">
                <a:ea typeface="ＭＳ Ｐゴシック" panose="020B0600070205080204" pitchFamily="34" charset="-128"/>
              </a:rPr>
              <a:t>| </a:t>
            </a:r>
            <a:r>
              <a:rPr lang="en-US" altLang="en-US">
                <a:ea typeface="ＭＳ Ｐゴシック" panose="020B0600070205080204" pitchFamily="34" charset="-128"/>
              </a:rPr>
              <a:t>is distance from point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on unit circle </a:t>
            </a:r>
            <a:r>
              <a:rPr lang="en-US" altLang="en-US" i="1">
                <a:ea typeface="ＭＳ Ｐゴシック" panose="020B0600070205080204" pitchFamily="34" charset="-128"/>
              </a:rPr>
              <a:t>e</a:t>
            </a:r>
            <a:r>
              <a:rPr lang="en-US" altLang="en-US" i="1" baseline="30000">
                <a:ea typeface="ＭＳ Ｐゴシック" panose="020B0600070205080204" pitchFamily="34" charset="-128"/>
              </a:rPr>
              <a:t>j</a:t>
            </a:r>
            <a:r>
              <a:rPr lang="en-US" altLang="en-US" i="1" baseline="30000">
                <a:ea typeface="ＭＳ Ｐゴシック" panose="020B0600070205080204" pitchFamily="34" charset="-128"/>
                <a:sym typeface="Symbol" pitchFamily="2" charset="2"/>
              </a:rPr>
              <a:t></a:t>
            </a:r>
            <a:r>
              <a:rPr lang="en-US" altLang="en-US">
                <a:ea typeface="ＭＳ Ｐゴシック" panose="020B0600070205080204" pitchFamily="34" charset="-128"/>
              </a:rPr>
              <a:t> and pole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0</a:t>
            </a:r>
          </a:p>
        </p:txBody>
      </p:sp>
      <p:graphicFrame>
        <p:nvGraphicFramePr>
          <p:cNvPr id="20484" name="Object 3072">
            <a:extLst>
              <a:ext uri="{FF2B5EF4-FFF2-40B4-BE49-F238E27FC236}">
                <a16:creationId xmlns:a16="http://schemas.microsoft.com/office/drawing/2014/main" id="{6419B49B-98F2-2D5A-E06A-3D994D53C5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7038" y="1524000"/>
          <a:ext cx="25717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991800" imgH="9944100" progId="Equation.3">
                  <p:embed/>
                </p:oleObj>
              </mc:Choice>
              <mc:Fallback>
                <p:oleObj name="Equation" r:id="rId2" imgW="35991800" imgH="9944100" progId="Equation.3">
                  <p:embed/>
                  <p:pic>
                    <p:nvPicPr>
                      <p:cNvPr id="0" name="Object 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1524000"/>
                        <a:ext cx="257175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073">
            <a:extLst>
              <a:ext uri="{FF2B5EF4-FFF2-40B4-BE49-F238E27FC236}">
                <a16:creationId xmlns:a16="http://schemas.microsoft.com/office/drawing/2014/main" id="{4DC0BC1B-1075-9D91-14C4-ACE56EB810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286000"/>
          <a:ext cx="33670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104300" imgH="11112500" progId="Equation.3">
                  <p:embed/>
                </p:oleObj>
              </mc:Choice>
              <mc:Fallback>
                <p:oleObj name="Equation" r:id="rId4" imgW="47104300" imgH="11112500" progId="Equation.3">
                  <p:embed/>
                  <p:pic>
                    <p:nvPicPr>
                      <p:cNvPr id="0" name="Object 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286000"/>
                        <a:ext cx="3367088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3074">
            <a:extLst>
              <a:ext uri="{FF2B5EF4-FFF2-40B4-BE49-F238E27FC236}">
                <a16:creationId xmlns:a16="http://schemas.microsoft.com/office/drawing/2014/main" id="{BD7B0F44-91C3-14A1-99E8-015A56E42C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7038" y="3084513"/>
          <a:ext cx="3243262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351700" imgH="12293600" progId="Equation.3">
                  <p:embed/>
                </p:oleObj>
              </mc:Choice>
              <mc:Fallback>
                <p:oleObj name="Equation" r:id="rId6" imgW="45351700" imgH="12293600" progId="Equation.3">
                  <p:embed/>
                  <p:pic>
                    <p:nvPicPr>
                      <p:cNvPr id="0" name="Object 3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3084513"/>
                        <a:ext cx="3243262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Line 2110">
            <a:extLst>
              <a:ext uri="{FF2B5EF4-FFF2-40B4-BE49-F238E27FC236}">
                <a16:creationId xmlns:a16="http://schemas.microsoft.com/office/drawing/2014/main" id="{180AC489-B926-8723-5D30-B17E29BEE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1088" y="-454025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88" name="Straight Arrow Connector 2">
            <a:extLst>
              <a:ext uri="{FF2B5EF4-FFF2-40B4-BE49-F238E27FC236}">
                <a16:creationId xmlns:a16="http://schemas.microsoft.com/office/drawing/2014/main" id="{C18EE304-A1C6-8106-1239-8CA88DB0EE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8200" y="3810000"/>
            <a:ext cx="2133600" cy="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Rectangle 2051">
            <a:extLst>
              <a:ext uri="{FF2B5EF4-FFF2-40B4-BE49-F238E27FC236}">
                <a16:creationId xmlns:a16="http://schemas.microsoft.com/office/drawing/2014/main" id="{A1C9564E-1E5B-E81C-8DDE-7AFA2B97516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7200" y="4081461"/>
            <a:ext cx="8229600" cy="2624135"/>
          </a:xfrm>
          <a:prstGeom prst="rect">
            <a:avLst/>
          </a:prstGeom>
          <a:blipFill>
            <a:blip r:embed="rId8"/>
            <a:stretch>
              <a:fillRect l="-1389" t="-2415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3562" name="TextBox 3">
            <a:extLst>
              <a:ext uri="{FF2B5EF4-FFF2-40B4-BE49-F238E27FC236}">
                <a16:creationId xmlns:a16="http://schemas.microsoft.com/office/drawing/2014/main" id="{5B274A3D-5810-EA95-C671-4E7EE6578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13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 i="1">
                <a:solidFill>
                  <a:schemeClr val="tx1"/>
                </a:solidFill>
              </a:rPr>
              <a:t>IIR Biquad Filter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5623CE20-6139-71DC-B432-AE5E20C12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5311775" cy="1143000"/>
          </a:xfrm>
        </p:spPr>
        <p:txBody>
          <a:bodyPr/>
          <a:lstStyle/>
          <a:p>
            <a:pPr algn="l"/>
            <a:r>
              <a:rPr lang="en-US" altLang="en-US">
                <a:ea typeface="ＭＳ Ｐゴシック" panose="020B0600070205080204" pitchFamily="34" charset="-128"/>
              </a:rPr>
              <a:t>Frequency Response?</a:t>
            </a:r>
          </a:p>
        </p:txBody>
      </p:sp>
      <p:sp>
        <p:nvSpPr>
          <p:cNvPr id="24578" name="TextBox 5">
            <a:extLst>
              <a:ext uri="{FF2B5EF4-FFF2-40B4-BE49-F238E27FC236}">
                <a16:creationId xmlns:a16="http://schemas.microsoft.com/office/drawing/2014/main" id="{21C16F52-8D8F-4FD8-21A6-0DA35A81A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200400"/>
            <a:ext cx="2895600" cy="3600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zeroAngle = 15*pi/16;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z0 = exp(j*zeroAngle);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z1 = exp(-j*zeroAngle);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 = [1 -(z0+z1) z0*z1];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0.9;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poleAngle = pi/16;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p0 = r * exp(j*poleAngle);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r * exp(-j*poleAngle);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denom = [1 -(p0+p1) p0*p1];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%%% Normalize the DC response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%%% to 1 in linear units by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%%% setting H(z) evaluated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%%% at z = 1 to be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(denom * [1 1 1]’) / (numer * [1 1 1]');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freqz(C*numer, denom);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C96F1747-FDF7-4F7E-C40F-ACA2428BAC4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781050"/>
            <a:ext cx="2428875" cy="1905000"/>
            <a:chOff x="390" y="2256"/>
            <a:chExt cx="1530" cy="1200"/>
          </a:xfrm>
        </p:grpSpPr>
        <p:sp>
          <p:nvSpPr>
            <p:cNvPr id="24611" name="Line 5">
              <a:extLst>
                <a:ext uri="{FF2B5EF4-FFF2-40B4-BE49-F238E27FC236}">
                  <a16:creationId xmlns:a16="http://schemas.microsoft.com/office/drawing/2014/main" id="{078AC27D-D570-C123-637E-6108E0010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44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Line 6">
              <a:extLst>
                <a:ext uri="{FF2B5EF4-FFF2-40B4-BE49-F238E27FC236}">
                  <a16:creationId xmlns:a16="http://schemas.microsoft.com/office/drawing/2014/main" id="{DEF93CA8-65ED-6791-556D-DC5B537C90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936" y="244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Text Box 7">
              <a:extLst>
                <a:ext uri="{FF2B5EF4-FFF2-40B4-BE49-F238E27FC236}">
                  <a16:creationId xmlns:a16="http://schemas.microsoft.com/office/drawing/2014/main" id="{73E68CE3-80DA-8AAA-DF59-B2FCFD6E3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84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Re(</a:t>
              </a:r>
              <a:r>
                <a:rPr lang="en-US" altLang="en-US" sz="1800" b="0" i="1">
                  <a:solidFill>
                    <a:schemeClr val="tx1"/>
                  </a:solidFill>
                </a:rPr>
                <a:t>z</a:t>
              </a:r>
              <a:r>
                <a:rPr lang="en-US" altLang="en-US" sz="1800" b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4614" name="Text Box 8">
              <a:extLst>
                <a:ext uri="{FF2B5EF4-FFF2-40B4-BE49-F238E27FC236}">
                  <a16:creationId xmlns:a16="http://schemas.microsoft.com/office/drawing/2014/main" id="{DE2AF89A-1E8B-9656-050E-62E2B213C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256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Im(</a:t>
              </a:r>
              <a:r>
                <a:rPr lang="en-US" altLang="en-US" sz="1800" b="0" i="1">
                  <a:solidFill>
                    <a:schemeClr val="tx1"/>
                  </a:solidFill>
                </a:rPr>
                <a:t>z</a:t>
              </a:r>
              <a:r>
                <a:rPr lang="en-US" altLang="en-US" sz="1800" b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4615" name="Oval 9">
              <a:extLst>
                <a:ext uri="{FF2B5EF4-FFF2-40B4-BE49-F238E27FC236}">
                  <a16:creationId xmlns:a16="http://schemas.microsoft.com/office/drawing/2014/main" id="{4723FB63-E8AE-AC7B-F9B5-F1DAB3B06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2592"/>
              <a:ext cx="720" cy="72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616" name="Text Box 10">
              <a:extLst>
                <a:ext uri="{FF2B5EF4-FFF2-40B4-BE49-F238E27FC236}">
                  <a16:creationId xmlns:a16="http://schemas.microsoft.com/office/drawing/2014/main" id="{8174F032-621B-8E6F-BE18-7EA648D52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2" y="277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4617" name="Text Box 11">
              <a:extLst>
                <a:ext uri="{FF2B5EF4-FFF2-40B4-BE49-F238E27FC236}">
                  <a16:creationId xmlns:a16="http://schemas.microsoft.com/office/drawing/2014/main" id="{EB3BDBFB-96A4-3CCF-99DD-F2F5AFC6D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" y="278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4618" name="Text Box 12">
              <a:extLst>
                <a:ext uri="{FF2B5EF4-FFF2-40B4-BE49-F238E27FC236}">
                  <a16:creationId xmlns:a16="http://schemas.microsoft.com/office/drawing/2014/main" id="{339DE8E3-1EA5-B781-7E53-920487194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" y="291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4619" name="Text Box 13">
              <a:extLst>
                <a:ext uri="{FF2B5EF4-FFF2-40B4-BE49-F238E27FC236}">
                  <a16:creationId xmlns:a16="http://schemas.microsoft.com/office/drawing/2014/main" id="{2509ED7D-A82D-F520-4D7D-159F1EBAA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2" y="291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X</a:t>
              </a:r>
            </a:p>
          </p:txBody>
        </p:sp>
      </p:grpSp>
      <p:grpSp>
        <p:nvGrpSpPr>
          <p:cNvPr id="17" name="Group 14">
            <a:extLst>
              <a:ext uri="{FF2B5EF4-FFF2-40B4-BE49-F238E27FC236}">
                <a16:creationId xmlns:a16="http://schemas.microsoft.com/office/drawing/2014/main" id="{F2D8B207-99E9-9D9F-C595-91415EDE8D0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765175"/>
            <a:ext cx="2362200" cy="2019300"/>
            <a:chOff x="2112" y="2256"/>
            <a:chExt cx="1488" cy="1272"/>
          </a:xfrm>
        </p:grpSpPr>
        <p:sp>
          <p:nvSpPr>
            <p:cNvPr id="24600" name="Line 15">
              <a:extLst>
                <a:ext uri="{FF2B5EF4-FFF2-40B4-BE49-F238E27FC236}">
                  <a16:creationId xmlns:a16="http://schemas.microsoft.com/office/drawing/2014/main" id="{CEDDC691-0521-1EC4-E496-DDAC70156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44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Line 16">
              <a:extLst>
                <a:ext uri="{FF2B5EF4-FFF2-40B4-BE49-F238E27FC236}">
                  <a16:creationId xmlns:a16="http://schemas.microsoft.com/office/drawing/2014/main" id="{4D362904-8990-74CA-E12C-D6671F7102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616" y="244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Text Box 17">
              <a:extLst>
                <a:ext uri="{FF2B5EF4-FFF2-40B4-BE49-F238E27FC236}">
                  <a16:creationId xmlns:a16="http://schemas.microsoft.com/office/drawing/2014/main" id="{A2983008-4F7C-A2FF-96D8-3CDEE04C3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84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Re(</a:t>
              </a:r>
              <a:r>
                <a:rPr lang="en-US" altLang="en-US" sz="1800" b="0" i="1">
                  <a:solidFill>
                    <a:schemeClr val="tx1"/>
                  </a:solidFill>
                </a:rPr>
                <a:t>z</a:t>
              </a:r>
              <a:r>
                <a:rPr lang="en-US" altLang="en-US" sz="1800" b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4603" name="Text Box 18">
              <a:extLst>
                <a:ext uri="{FF2B5EF4-FFF2-40B4-BE49-F238E27FC236}">
                  <a16:creationId xmlns:a16="http://schemas.microsoft.com/office/drawing/2014/main" id="{429DF205-38A7-B073-749B-3FD24751E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256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Im(</a:t>
              </a:r>
              <a:r>
                <a:rPr lang="en-US" altLang="en-US" sz="1800" b="0" i="1">
                  <a:solidFill>
                    <a:schemeClr val="tx1"/>
                  </a:solidFill>
                </a:rPr>
                <a:t>z</a:t>
              </a:r>
              <a:r>
                <a:rPr lang="en-US" altLang="en-US" sz="1800" b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4604" name="Oval 19">
              <a:extLst>
                <a:ext uri="{FF2B5EF4-FFF2-40B4-BE49-F238E27FC236}">
                  <a16:creationId xmlns:a16="http://schemas.microsoft.com/office/drawing/2014/main" id="{EFF30A44-5C4A-F42D-9BA9-E689C17D8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2592"/>
              <a:ext cx="720" cy="72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605" name="Text Box 20">
              <a:extLst>
                <a:ext uri="{FF2B5EF4-FFF2-40B4-BE49-F238E27FC236}">
                  <a16:creationId xmlns:a16="http://schemas.microsoft.com/office/drawing/2014/main" id="{C0BB4570-E090-A32D-0315-9A2E9B526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" y="257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4606" name="Text Box 21">
              <a:extLst>
                <a:ext uri="{FF2B5EF4-FFF2-40B4-BE49-F238E27FC236}">
                  <a16:creationId xmlns:a16="http://schemas.microsoft.com/office/drawing/2014/main" id="{609D5A1A-0AA4-51F9-334C-51F4F4AF3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12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4607" name="Text Box 22">
              <a:extLst>
                <a:ext uri="{FF2B5EF4-FFF2-40B4-BE49-F238E27FC236}">
                  <a16:creationId xmlns:a16="http://schemas.microsoft.com/office/drawing/2014/main" id="{A290DE42-5703-44FA-D0E5-826351299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303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4608" name="Text Box 23">
              <a:extLst>
                <a:ext uri="{FF2B5EF4-FFF2-40B4-BE49-F238E27FC236}">
                  <a16:creationId xmlns:a16="http://schemas.microsoft.com/office/drawing/2014/main" id="{969F045D-9438-A488-4F50-8A0EDE908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66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4609" name="Line 24">
              <a:extLst>
                <a:ext uri="{FF2B5EF4-FFF2-40B4-BE49-F238E27FC236}">
                  <a16:creationId xmlns:a16="http://schemas.microsoft.com/office/drawing/2014/main" id="{835C459C-F5E7-0BFB-4817-3662FC046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952"/>
              <a:ext cx="4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Line 25">
              <a:extLst>
                <a:ext uri="{FF2B5EF4-FFF2-40B4-BE49-F238E27FC236}">
                  <a16:creationId xmlns:a16="http://schemas.microsoft.com/office/drawing/2014/main" id="{34B8F610-ED15-A731-315C-F59EB0487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0" y="2448"/>
              <a:ext cx="444" cy="5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1" name="TextBox 28">
            <a:extLst>
              <a:ext uri="{FF2B5EF4-FFF2-40B4-BE49-F238E27FC236}">
                <a16:creationId xmlns:a16="http://schemas.microsoft.com/office/drawing/2014/main" id="{0A6679AB-643C-0AA4-CA6A-41B4EB87F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3197225"/>
            <a:ext cx="2895600" cy="3600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zeroAngle = pi/4;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z0 = exp(j*zeroAngle);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z1 = exp(-j*zeroAngle);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 = [1 -(z0+z1) z0*z1];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0.9;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poleAngle = pi/4;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p0 = r * exp(j*poleAngle);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r * exp(-j*poleAngle);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denom = [1 -(p0+p1) p0*p1];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%%% Normalize the DC response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%%% to 1 in linear units by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%%% setting H(z) evaluated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%%% at z = 1 to be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(denom * [1 1 1]') / (numer * [1 1 1]');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freqz(C*numer, denom);</a:t>
            </a:r>
          </a:p>
        </p:txBody>
      </p:sp>
      <p:grpSp>
        <p:nvGrpSpPr>
          <p:cNvPr id="30" name="Group 26">
            <a:extLst>
              <a:ext uri="{FF2B5EF4-FFF2-40B4-BE49-F238E27FC236}">
                <a16:creationId xmlns:a16="http://schemas.microsoft.com/office/drawing/2014/main" id="{215F4865-00DB-E6AF-C52B-FB7B30756277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762000"/>
            <a:ext cx="2362200" cy="2133600"/>
            <a:chOff x="3792" y="2256"/>
            <a:chExt cx="1488" cy="1344"/>
          </a:xfrm>
        </p:grpSpPr>
        <p:sp>
          <p:nvSpPr>
            <p:cNvPr id="24589" name="Line 27">
              <a:extLst>
                <a:ext uri="{FF2B5EF4-FFF2-40B4-BE49-F238E27FC236}">
                  <a16:creationId xmlns:a16="http://schemas.microsoft.com/office/drawing/2014/main" id="{4B7E4A5B-1F0E-26E4-4139-16346F4DB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44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Line 28">
              <a:extLst>
                <a:ext uri="{FF2B5EF4-FFF2-40B4-BE49-F238E27FC236}">
                  <a16:creationId xmlns:a16="http://schemas.microsoft.com/office/drawing/2014/main" id="{60363567-9284-0E0B-DA58-34CE38C593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296" y="244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Text Box 29">
              <a:extLst>
                <a:ext uri="{FF2B5EF4-FFF2-40B4-BE49-F238E27FC236}">
                  <a16:creationId xmlns:a16="http://schemas.microsoft.com/office/drawing/2014/main" id="{375725B5-79A5-AAD8-BE66-2968CBD33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84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Re(</a:t>
              </a:r>
              <a:r>
                <a:rPr lang="en-US" altLang="en-US" sz="1800" b="0" i="1">
                  <a:solidFill>
                    <a:schemeClr val="tx1"/>
                  </a:solidFill>
                </a:rPr>
                <a:t>z</a:t>
              </a:r>
              <a:r>
                <a:rPr lang="en-US" altLang="en-US" sz="1800" b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4592" name="Text Box 30">
              <a:extLst>
                <a:ext uri="{FF2B5EF4-FFF2-40B4-BE49-F238E27FC236}">
                  <a16:creationId xmlns:a16="http://schemas.microsoft.com/office/drawing/2014/main" id="{140F3955-48F6-960F-6D11-8D48419C2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256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Im(</a:t>
              </a:r>
              <a:r>
                <a:rPr lang="en-US" altLang="en-US" sz="1800" b="0" i="1">
                  <a:solidFill>
                    <a:schemeClr val="tx1"/>
                  </a:solidFill>
                </a:rPr>
                <a:t>z</a:t>
              </a:r>
              <a:r>
                <a:rPr lang="en-US" altLang="en-US" sz="1800" b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4593" name="Oval 31">
              <a:extLst>
                <a:ext uri="{FF2B5EF4-FFF2-40B4-BE49-F238E27FC236}">
                  <a16:creationId xmlns:a16="http://schemas.microsoft.com/office/drawing/2014/main" id="{8DE6D44F-A178-6666-B538-429FD6A16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2592"/>
              <a:ext cx="720" cy="72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594" name="Text Box 32">
              <a:extLst>
                <a:ext uri="{FF2B5EF4-FFF2-40B4-BE49-F238E27FC236}">
                  <a16:creationId xmlns:a16="http://schemas.microsoft.com/office/drawing/2014/main" id="{5956FF1C-C9DC-7BCC-F48B-E10BABA2C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36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4595" name="Text Box 33">
              <a:extLst>
                <a:ext uri="{FF2B5EF4-FFF2-40B4-BE49-F238E27FC236}">
                  <a16:creationId xmlns:a16="http://schemas.microsoft.com/office/drawing/2014/main" id="{DA0035C8-8521-1662-E3F8-D6A95779C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38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4596" name="Text Box 34">
              <a:extLst>
                <a:ext uri="{FF2B5EF4-FFF2-40B4-BE49-F238E27FC236}">
                  <a16:creationId xmlns:a16="http://schemas.microsoft.com/office/drawing/2014/main" id="{E29B0EA5-7F5E-9596-5FD8-6A00E7196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8" y="303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4597" name="Text Box 35">
              <a:extLst>
                <a:ext uri="{FF2B5EF4-FFF2-40B4-BE49-F238E27FC236}">
                  <a16:creationId xmlns:a16="http://schemas.microsoft.com/office/drawing/2014/main" id="{D36CFE38-4716-62D9-DE0F-0933C6D72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" y="266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4598" name="Line 36">
              <a:extLst>
                <a:ext uri="{FF2B5EF4-FFF2-40B4-BE49-F238E27FC236}">
                  <a16:creationId xmlns:a16="http://schemas.microsoft.com/office/drawing/2014/main" id="{4A7AB3AC-9F84-7CCD-2EB5-1DE4A447D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952"/>
              <a:ext cx="4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Line 37">
              <a:extLst>
                <a:ext uri="{FF2B5EF4-FFF2-40B4-BE49-F238E27FC236}">
                  <a16:creationId xmlns:a16="http://schemas.microsoft.com/office/drawing/2014/main" id="{22BF72B3-3F00-D470-92BA-CF48C88C2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0" y="2448"/>
              <a:ext cx="444" cy="5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3" name="TextBox 41">
            <a:extLst>
              <a:ext uri="{FF2B5EF4-FFF2-40B4-BE49-F238E27FC236}">
                <a16:creationId xmlns:a16="http://schemas.microsoft.com/office/drawing/2014/main" id="{D344F02A-C5C5-9A60-9721-D5D78C1E9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995613"/>
            <a:ext cx="2895600" cy="37861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zeroAngle = pi/4;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rz = 1/0.8;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z0 = rz*exp(j*zeroAngle);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z1 = rz*exp(-j*zeroAngle);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 = [1 -(z0+z1) z0*z1];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1/rz;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poleAngle = pi/4;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p0 = r * exp(j*poleAngle);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r * exp(-j*poleAngle);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denom = [1 -(p0+p1) p0*p1];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%%% Normalize the DC response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%%% to 1 in linear units by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%%% setting H(z) evaluated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%%% at z = 1 to be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(denom * [1 1 1]') / (numer * [1 1 1]');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freqz(C*numer, denom);</a:t>
            </a:r>
          </a:p>
        </p:txBody>
      </p:sp>
      <p:sp>
        <p:nvSpPr>
          <p:cNvPr id="43" name="Text Box 39">
            <a:extLst>
              <a:ext uri="{FF2B5EF4-FFF2-40B4-BE49-F238E27FC236}">
                <a16:creationId xmlns:a16="http://schemas.microsoft.com/office/drawing/2014/main" id="{C246E64A-096B-2B70-43D1-10C5959F5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2743200"/>
            <a:ext cx="5788025" cy="3698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Lowpass, highpass, bandpass, bandstop, allpass, notch?</a:t>
            </a:r>
            <a:endParaRPr lang="en-US" altLang="en-US" sz="1800" i="1">
              <a:solidFill>
                <a:schemeClr val="tx1"/>
              </a:solidFill>
            </a:endParaRPr>
          </a:p>
        </p:txBody>
      </p:sp>
      <p:sp>
        <p:nvSpPr>
          <p:cNvPr id="44" name="Text Box 40">
            <a:extLst>
              <a:ext uri="{FF2B5EF4-FFF2-40B4-BE49-F238E27FC236}">
                <a16:creationId xmlns:a16="http://schemas.microsoft.com/office/drawing/2014/main" id="{7DD1CC41-CAED-0A59-3E1B-FC218AC61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85738"/>
            <a:ext cx="2438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 b="0" i="1">
                <a:solidFill>
                  <a:schemeClr val="tx1"/>
                </a:solidFill>
              </a:rPr>
              <a:t>Poles have radius r Zeros have radius 1/r</a:t>
            </a:r>
          </a:p>
        </p:txBody>
      </p:sp>
      <p:sp>
        <p:nvSpPr>
          <p:cNvPr id="45" name="Text Box 41">
            <a:extLst>
              <a:ext uri="{FF2B5EF4-FFF2-40B4-BE49-F238E27FC236}">
                <a16:creationId xmlns:a16="http://schemas.microsoft.com/office/drawing/2014/main" id="{DB258C65-CDA0-2F15-206A-47C22D3BB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954088"/>
            <a:ext cx="15430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 b="0" i="1">
                <a:solidFill>
                  <a:schemeClr val="tx1"/>
                </a:solidFill>
              </a:rPr>
              <a:t>Zeros are on the unit circle</a:t>
            </a:r>
          </a:p>
        </p:txBody>
      </p:sp>
      <p:sp>
        <p:nvSpPr>
          <p:cNvPr id="46" name="AutoShape 1028">
            <a:hlinkClick r:id="rId2"/>
            <a:extLst>
              <a:ext uri="{FF2B5EF4-FFF2-40B4-BE49-F238E27FC236}">
                <a16:creationId xmlns:a16="http://schemas.microsoft.com/office/drawing/2014/main" id="{4A7D2AB0-F575-B858-BDFD-9622A0A96CC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311900" y="192088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DCF1F495-26A3-CF1D-30EC-0200D736C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00" y="496888"/>
            <a:ext cx="914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 i="1">
                <a:solidFill>
                  <a:schemeClr val="tx1"/>
                </a:solidFill>
              </a:rPr>
              <a:t>handout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4D83-684D-10E2-FDE3-DB37873E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F37CE-5748-D341-1B40-0D08FB8E3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7010400" cy="46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Comparison to FIR filters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Moving average vs EWMA</a:t>
            </a:r>
          </a:p>
          <a:p>
            <a:pPr>
              <a:lnSpc>
                <a:spcPct val="150000"/>
              </a:lnSpc>
            </a:pPr>
            <a:r>
              <a:rPr lang="en-US" dirty="0"/>
              <a:t>IIR biquad filter structures</a:t>
            </a:r>
          </a:p>
          <a:p>
            <a:pPr>
              <a:lnSpc>
                <a:spcPct val="150000"/>
              </a:lnSpc>
            </a:pPr>
            <a:r>
              <a:rPr lang="en-US" dirty="0"/>
              <a:t>IIR filter design</a:t>
            </a:r>
          </a:p>
          <a:p>
            <a:pPr>
              <a:lnSpc>
                <a:spcPct val="150000"/>
              </a:lnSpc>
            </a:pPr>
            <a:r>
              <a:rPr lang="en-US" dirty="0"/>
              <a:t>Applications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Chromagram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Vocoder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1A384-E6AF-0C2A-0118-7DDA6FB5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6 - </a:t>
            </a:r>
            <a:fld id="{7E340FAE-3491-0346-9575-610900A1EEC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id="{E714C9DE-CECA-956A-7469-BB1F21F9F588}"/>
              </a:ext>
            </a:extLst>
          </p:cNvPr>
          <p:cNvGrpSpPr>
            <a:grpSpLocks/>
          </p:cNvGrpSpPr>
          <p:nvPr/>
        </p:nvGrpSpPr>
        <p:grpSpPr bwMode="auto">
          <a:xfrm>
            <a:off x="3328384" y="4731959"/>
            <a:ext cx="2895600" cy="1409700"/>
            <a:chOff x="1371600" y="1943100"/>
            <a:chExt cx="5410200" cy="27813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2CEF387-9728-3C98-3578-FF7A1BD03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1981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sym typeface="Symbol" pitchFamily="2" charset="2"/>
                </a:rPr>
                <a:t></a:t>
              </a: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48606617-4517-3700-29D5-EC0882E64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2438400"/>
              <a:ext cx="762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11650415-320E-942C-55BB-6C4928C5C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505200"/>
              <a:ext cx="762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093ADC77-4373-EDC7-8DB4-5996FA7E3F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438400" y="2819400"/>
              <a:ext cx="609600" cy="609600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0" baseline="-25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13E65E23-CD94-47E6-8A96-56E4EC5D0D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62200" y="4114800"/>
              <a:ext cx="609600" cy="609600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0" baseline="-25000">
                <a:solidFill>
                  <a:schemeClr val="tx1"/>
                </a:solidFill>
              </a:endParaRPr>
            </a:p>
          </p:txBody>
        </p:sp>
        <p:cxnSp>
          <p:nvCxnSpPr>
            <p:cNvPr id="11" name="AutoShape 13">
              <a:extLst>
                <a:ext uri="{FF2B5EF4-FFF2-40B4-BE49-F238E27FC236}">
                  <a16:creationId xmlns:a16="http://schemas.microsoft.com/office/drawing/2014/main" id="{6C653434-9575-0F86-E1BC-D73AEA4EA9D4}"/>
                </a:ext>
              </a:extLst>
            </p:cNvPr>
            <p:cNvCxnSpPr>
              <a:cxnSpLocks noChangeShapeType="1"/>
              <a:stCxn id="6" idx="6"/>
              <a:endCxn id="7" idx="0"/>
            </p:cNvCxnSpPr>
            <p:nvPr/>
          </p:nvCxnSpPr>
          <p:spPr bwMode="auto">
            <a:xfrm>
              <a:off x="2286000" y="2247900"/>
              <a:ext cx="1524000" cy="1905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4">
              <a:extLst>
                <a:ext uri="{FF2B5EF4-FFF2-40B4-BE49-F238E27FC236}">
                  <a16:creationId xmlns:a16="http://schemas.microsoft.com/office/drawing/2014/main" id="{24E14A50-89AB-C45B-4440-3DDA1A7C3C61}"/>
                </a:ext>
              </a:extLst>
            </p:cNvPr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3810000" y="297180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5">
              <a:extLst>
                <a:ext uri="{FF2B5EF4-FFF2-40B4-BE49-F238E27FC236}">
                  <a16:creationId xmlns:a16="http://schemas.microsoft.com/office/drawing/2014/main" id="{A9541D3E-589E-F6CE-0448-F69E191C753A}"/>
                </a:ext>
              </a:extLst>
            </p:cNvPr>
            <p:cNvCxnSpPr>
              <a:cxnSpLocks noChangeShapeType="1"/>
              <a:stCxn id="7" idx="2"/>
              <a:endCxn id="9" idx="2"/>
            </p:cNvCxnSpPr>
            <p:nvPr/>
          </p:nvCxnSpPr>
          <p:spPr bwMode="auto">
            <a:xfrm rot="5400000">
              <a:off x="3352800" y="2665413"/>
              <a:ext cx="150813" cy="76358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6">
              <a:extLst>
                <a:ext uri="{FF2B5EF4-FFF2-40B4-BE49-F238E27FC236}">
                  <a16:creationId xmlns:a16="http://schemas.microsoft.com/office/drawing/2014/main" id="{991E8FFB-C16D-9D10-5E42-13610FBB6A74}"/>
                </a:ext>
              </a:extLst>
            </p:cNvPr>
            <p:cNvCxnSpPr>
              <a:cxnSpLocks noChangeShapeType="1"/>
              <a:stCxn id="8" idx="2"/>
              <a:endCxn id="10" idx="2"/>
            </p:cNvCxnSpPr>
            <p:nvPr/>
          </p:nvCxnSpPr>
          <p:spPr bwMode="auto">
            <a:xfrm rot="5400000">
              <a:off x="3200400" y="3808413"/>
              <a:ext cx="379413" cy="83978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7">
              <a:extLst>
                <a:ext uri="{FF2B5EF4-FFF2-40B4-BE49-F238E27FC236}">
                  <a16:creationId xmlns:a16="http://schemas.microsoft.com/office/drawing/2014/main" id="{75087B92-D15D-E4E9-34C9-D379A3EE0BCB}"/>
                </a:ext>
              </a:extLst>
            </p:cNvPr>
            <p:cNvCxnSpPr>
              <a:cxnSpLocks noChangeShapeType="1"/>
              <a:stCxn id="9" idx="0"/>
              <a:endCxn id="6" idx="5"/>
            </p:cNvCxnSpPr>
            <p:nvPr/>
          </p:nvCxnSpPr>
          <p:spPr bwMode="auto">
            <a:xfrm flipH="1" flipV="1">
              <a:off x="2208213" y="2436813"/>
              <a:ext cx="228600" cy="6873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8">
              <a:extLst>
                <a:ext uri="{FF2B5EF4-FFF2-40B4-BE49-F238E27FC236}">
                  <a16:creationId xmlns:a16="http://schemas.microsoft.com/office/drawing/2014/main" id="{FE478B09-2762-347E-6871-3C1F1FE210B6}"/>
                </a:ext>
              </a:extLst>
            </p:cNvPr>
            <p:cNvCxnSpPr>
              <a:cxnSpLocks noChangeShapeType="1"/>
              <a:stCxn id="10" idx="0"/>
              <a:endCxn id="6" idx="4"/>
            </p:cNvCxnSpPr>
            <p:nvPr/>
          </p:nvCxnSpPr>
          <p:spPr bwMode="auto">
            <a:xfrm flipH="1" flipV="1">
              <a:off x="2019300" y="2514600"/>
              <a:ext cx="341313" cy="1905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AC86055D-4EE5-A45B-C50A-EE44CA9CC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2286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3">
              <a:extLst>
                <a:ext uri="{FF2B5EF4-FFF2-40B4-BE49-F238E27FC236}">
                  <a16:creationId xmlns:a16="http://schemas.microsoft.com/office/drawing/2014/main" id="{09B85434-4970-E039-A5E8-0A5D82B39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3124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EBCE593F-FE83-F142-E3BC-04E25473B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44196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25">
              <a:extLst>
                <a:ext uri="{FF2B5EF4-FFF2-40B4-BE49-F238E27FC236}">
                  <a16:creationId xmlns:a16="http://schemas.microsoft.com/office/drawing/2014/main" id="{07D5A3A7-9E0D-E64D-571F-AF3449ED59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572000" y="4114800"/>
              <a:ext cx="609600" cy="609600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" name="AutoShape 30">
              <a:extLst>
                <a:ext uri="{FF2B5EF4-FFF2-40B4-BE49-F238E27FC236}">
                  <a16:creationId xmlns:a16="http://schemas.microsoft.com/office/drawing/2014/main" id="{DC74B3FD-382E-EDEA-84E2-589C108134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495800" y="2819400"/>
              <a:ext cx="609600" cy="609600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2" name="Oval 31">
              <a:extLst>
                <a:ext uri="{FF2B5EF4-FFF2-40B4-BE49-F238E27FC236}">
                  <a16:creationId xmlns:a16="http://schemas.microsoft.com/office/drawing/2014/main" id="{130DC14A-2254-EF1E-E9EA-DAE41D40B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981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sym typeface="Symbol" pitchFamily="2" charset="2"/>
                </a:rPr>
                <a:t></a:t>
              </a: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3" name="Line 32">
              <a:extLst>
                <a:ext uri="{FF2B5EF4-FFF2-40B4-BE49-F238E27FC236}">
                  <a16:creationId xmlns:a16="http://schemas.microsoft.com/office/drawing/2014/main" id="{69C1B3A8-1227-6438-48D7-0F9447760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5400" y="2362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4">
              <a:extLst>
                <a:ext uri="{FF2B5EF4-FFF2-40B4-BE49-F238E27FC236}">
                  <a16:creationId xmlns:a16="http://schemas.microsoft.com/office/drawing/2014/main" id="{3FEF8C27-4CE6-9599-06F0-1C28823DF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2514600"/>
              <a:ext cx="68580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35">
              <a:extLst>
                <a:ext uri="{FF2B5EF4-FFF2-40B4-BE49-F238E27FC236}">
                  <a16:creationId xmlns:a16="http://schemas.microsoft.com/office/drawing/2014/main" id="{FD844943-3056-D1E5-9232-5408557A0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200" y="22479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84790132-ABCD-E73F-EA13-2E787BBF03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495800" y="1943100"/>
              <a:ext cx="609600" cy="609600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7" name="Line 45">
              <a:extLst>
                <a:ext uri="{FF2B5EF4-FFF2-40B4-BE49-F238E27FC236}">
                  <a16:creationId xmlns:a16="http://schemas.microsoft.com/office/drawing/2014/main" id="{23ABF2B6-F533-A3DE-0AD9-564313A0F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22479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46">
              <a:extLst>
                <a:ext uri="{FF2B5EF4-FFF2-40B4-BE49-F238E27FC236}">
                  <a16:creationId xmlns:a16="http://schemas.microsoft.com/office/drawing/2014/main" id="{1C64D189-10CD-5351-9BB0-9F13AF4FB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22479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4">
            <a:extLst>
              <a:ext uri="{FF2B5EF4-FFF2-40B4-BE49-F238E27FC236}">
                <a16:creationId xmlns:a16="http://schemas.microsoft.com/office/drawing/2014/main" id="{F6C52279-9B67-78FF-F171-A0BDD7206843}"/>
              </a:ext>
            </a:extLst>
          </p:cNvPr>
          <p:cNvGrpSpPr>
            <a:grpSpLocks/>
          </p:cNvGrpSpPr>
          <p:nvPr/>
        </p:nvGrpSpPr>
        <p:grpSpPr bwMode="auto">
          <a:xfrm>
            <a:off x="6664540" y="4736825"/>
            <a:ext cx="1447800" cy="1371600"/>
            <a:chOff x="390" y="2448"/>
            <a:chExt cx="1050" cy="1008"/>
          </a:xfrm>
        </p:grpSpPr>
        <p:sp>
          <p:nvSpPr>
            <p:cNvPr id="30" name="Line 5">
              <a:extLst>
                <a:ext uri="{FF2B5EF4-FFF2-40B4-BE49-F238E27FC236}">
                  <a16:creationId xmlns:a16="http://schemas.microsoft.com/office/drawing/2014/main" id="{B24CA556-C59C-F7EF-48B0-6E81504C8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44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6">
              <a:extLst>
                <a:ext uri="{FF2B5EF4-FFF2-40B4-BE49-F238E27FC236}">
                  <a16:creationId xmlns:a16="http://schemas.microsoft.com/office/drawing/2014/main" id="{9395435F-7DAD-6B7F-A360-05071B5F53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936" y="244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9">
              <a:extLst>
                <a:ext uri="{FF2B5EF4-FFF2-40B4-BE49-F238E27FC236}">
                  <a16:creationId xmlns:a16="http://schemas.microsoft.com/office/drawing/2014/main" id="{F5B0D1F0-AAA6-99A7-BC54-9CFDB5B21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2592"/>
              <a:ext cx="720" cy="72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51F46AAC-691E-E702-1C50-FA9E3B393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2" y="277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4" name="Text Box 11">
              <a:extLst>
                <a:ext uri="{FF2B5EF4-FFF2-40B4-BE49-F238E27FC236}">
                  <a16:creationId xmlns:a16="http://schemas.microsoft.com/office/drawing/2014/main" id="{10622505-27D9-D3FE-4857-0C2100FF4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" y="278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35" name="Text Box 12">
              <a:extLst>
                <a:ext uri="{FF2B5EF4-FFF2-40B4-BE49-F238E27FC236}">
                  <a16:creationId xmlns:a16="http://schemas.microsoft.com/office/drawing/2014/main" id="{75278D55-0B7D-25CC-8442-14EE21BD3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" y="291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36" name="Text Box 13">
              <a:extLst>
                <a:ext uri="{FF2B5EF4-FFF2-40B4-BE49-F238E27FC236}">
                  <a16:creationId xmlns:a16="http://schemas.microsoft.com/office/drawing/2014/main" id="{84A9DF69-EDB1-D264-FB6B-2C8ADBCB1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2" y="291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 dirty="0">
                  <a:solidFill>
                    <a:schemeClr val="tx1"/>
                  </a:solidFill>
                </a:rPr>
                <a:t>X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6C3A686-1891-E3FC-2242-A2950E987B27}"/>
              </a:ext>
            </a:extLst>
          </p:cNvPr>
          <p:cNvGrpSpPr/>
          <p:nvPr/>
        </p:nvGrpSpPr>
        <p:grpSpPr>
          <a:xfrm>
            <a:off x="5404262" y="1045361"/>
            <a:ext cx="3634598" cy="3644349"/>
            <a:chOff x="5357002" y="1028485"/>
            <a:chExt cx="3634598" cy="3644349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665D18C5-25BC-68CA-956C-86E45F24E7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1982" r="7323"/>
            <a:stretch/>
          </p:blipFill>
          <p:spPr>
            <a:xfrm>
              <a:off x="5357002" y="1219200"/>
              <a:ext cx="1676990" cy="345363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4413590-EC44-2B6E-979A-43437D5792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379" t="2291" r="6998" b="-1"/>
            <a:stretch/>
          </p:blipFill>
          <p:spPr>
            <a:xfrm>
              <a:off x="7122620" y="1308374"/>
              <a:ext cx="1676990" cy="336446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ACA6C9E-17C6-1731-DBFF-5D76117E5D14}"/>
                </a:ext>
              </a:extLst>
            </p:cNvPr>
            <p:cNvSpPr txBox="1"/>
            <p:nvPr/>
          </p:nvSpPr>
          <p:spPr>
            <a:xfrm>
              <a:off x="7649606" y="1028485"/>
              <a:ext cx="13419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IIR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E95CEB-BCFD-270B-0E85-286632436BA5}"/>
                </a:ext>
              </a:extLst>
            </p:cNvPr>
            <p:cNvSpPr txBox="1"/>
            <p:nvPr/>
          </p:nvSpPr>
          <p:spPr>
            <a:xfrm>
              <a:off x="5885505" y="1028485"/>
              <a:ext cx="13419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FIR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53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>
            <a:extLst>
              <a:ext uri="{FF2B5EF4-FFF2-40B4-BE49-F238E27FC236}">
                <a16:creationId xmlns:a16="http://schemas.microsoft.com/office/drawing/2014/main" id="{93595CFF-FCCA-8A7E-5619-CA07D610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6 - </a:t>
            </a:r>
            <a:fld id="{35CE658F-2C7F-6F47-A259-607954C93BD1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7F5C76C2-2F15-2948-DF0C-7C0872C36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Demonstrations</a:t>
            </a:r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2F9E0625-DB6E-5318-5083-E4B97E5C7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19050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en-US" i="1" dirty="0">
                <a:ea typeface="ＭＳ Ｐゴシック" panose="020B0600070205080204" pitchFamily="34" charset="-128"/>
              </a:rPr>
              <a:t>DSP First, </a:t>
            </a:r>
            <a:r>
              <a:rPr lang="en-US" altLang="en-US" dirty="0">
                <a:ea typeface="ＭＳ Ｐゴシック" panose="020B0600070205080204" pitchFamily="34" charset="-128"/>
              </a:rPr>
              <a:t>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nd</a:t>
            </a:r>
            <a:r>
              <a:rPr lang="en-US" altLang="en-US" dirty="0">
                <a:ea typeface="ＭＳ Ｐゴシック" panose="020B0600070205080204" pitchFamily="34" charset="-128"/>
              </a:rPr>
              <a:t> ed., </a:t>
            </a:r>
            <a:r>
              <a:rPr lang="en-US" altLang="en-US" dirty="0" err="1">
                <a:ea typeface="ＭＳ Ｐゴシック" panose="020B0600070205080204" pitchFamily="34" charset="-128"/>
              </a:rPr>
              <a:t>ch.</a:t>
            </a:r>
            <a:r>
              <a:rPr lang="en-US" altLang="en-US" dirty="0">
                <a:ea typeface="ＭＳ Ｐゴシック" panose="020B0600070205080204" pitchFamily="34" charset="-128"/>
              </a:rPr>
              <a:t> 10</a:t>
            </a:r>
          </a:p>
          <a:p>
            <a:pPr lvl="1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IIR filtering tutorial (</a:t>
            </a:r>
            <a:r>
              <a:rPr lang="en-US" altLang="en-US" dirty="0">
                <a:ea typeface="ＭＳ Ｐゴシック" panose="020B0600070205080204" pitchFamily="34" charset="-128"/>
                <a:hlinkClick r:id="rId2"/>
              </a:rPr>
              <a:t>Link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Connection between the </a:t>
            </a:r>
            <a:r>
              <a:rPr lang="en-US" altLang="en-US" i="1" dirty="0">
                <a:ea typeface="ＭＳ Ｐゴシック" panose="020B0600070205080204" pitchFamily="34" charset="-128"/>
              </a:rPr>
              <a:t>Z</a:t>
            </a:r>
            <a:r>
              <a:rPr lang="en-US" altLang="en-US" dirty="0">
                <a:ea typeface="ＭＳ Ｐゴシック" panose="020B0600070205080204" pitchFamily="34" charset="-128"/>
              </a:rPr>
              <a:t> and frequency domains (</a:t>
            </a:r>
            <a:r>
              <a:rPr lang="en-US" altLang="en-US" dirty="0">
                <a:ea typeface="ＭＳ Ｐゴシック" panose="020B0600070205080204" pitchFamily="34" charset="-128"/>
                <a:hlinkClick r:id="rId3"/>
              </a:rPr>
              <a:t>Link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 lvl="1"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Time/frequency/</a:t>
            </a:r>
            <a:r>
              <a:rPr lang="en-US" altLang="en-US" b="1" i="1" dirty="0">
                <a:ea typeface="ＭＳ Ｐゴシック" panose="020B0600070205080204" pitchFamily="34" charset="-128"/>
              </a:rPr>
              <a:t>z</a:t>
            </a:r>
            <a:r>
              <a:rPr lang="en-US" altLang="en-US" b="1" dirty="0">
                <a:ea typeface="ＭＳ Ｐゴシック" panose="020B0600070205080204" pitchFamily="34" charset="-128"/>
              </a:rPr>
              <a:t> domain movies for IIR Filters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>
                <a:ea typeface="ＭＳ Ｐゴシック" panose="020B0600070205080204" pitchFamily="34" charset="-128"/>
                <a:hlinkClick r:id="rId4"/>
              </a:rPr>
              <a:t>Link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21508" name="AutoShape 1028">
            <a:hlinkClick r:id="rId5"/>
            <a:extLst>
              <a:ext uri="{FF2B5EF4-FFF2-40B4-BE49-F238E27FC236}">
                <a16:creationId xmlns:a16="http://schemas.microsoft.com/office/drawing/2014/main" id="{0DA69A03-7FF4-680F-050E-236CFF6D6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5240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21509" name="TextBox 14">
            <a:extLst>
              <a:ext uri="{FF2B5EF4-FFF2-40B4-BE49-F238E27FC236}">
                <a16:creationId xmlns:a16="http://schemas.microsoft.com/office/drawing/2014/main" id="{2C5A8B0E-2AC9-0464-6BCE-2C8D3E23F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828800"/>
            <a:ext cx="68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chemeClr val="tx1"/>
                </a:solidFill>
              </a:rPr>
              <a:t>link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0B895C-FD8C-0731-A2E8-D31F5C4F784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429000"/>
            <a:ext cx="3810000" cy="3298825"/>
            <a:chOff x="609600" y="3429000"/>
            <a:chExt cx="3810000" cy="3298825"/>
          </a:xfrm>
        </p:grpSpPr>
        <p:pic>
          <p:nvPicPr>
            <p:cNvPr id="25611" name="Picture 1" descr="iir1_a.jpeg">
              <a:hlinkClick r:id="rId4"/>
              <a:extLst>
                <a:ext uri="{FF2B5EF4-FFF2-40B4-BE49-F238E27FC236}">
                  <a16:creationId xmlns:a16="http://schemas.microsoft.com/office/drawing/2014/main" id="{963E44D1-D337-003E-3986-586D96D28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429000"/>
              <a:ext cx="3810000" cy="2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2" name="TextBox 3">
              <a:extLst>
                <a:ext uri="{FF2B5EF4-FFF2-40B4-BE49-F238E27FC236}">
                  <a16:creationId xmlns:a16="http://schemas.microsoft.com/office/drawing/2014/main" id="{ABD60068-9659-6881-3D64-38F30E12A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019800"/>
              <a:ext cx="27432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IIR filter with one pole and a zero at the origin</a:t>
              </a:r>
              <a:endParaRPr lang="en-US" altLang="en-US" sz="20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6388BB-C756-6A87-2E64-97FF8FF3D3C7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429000"/>
            <a:ext cx="3886200" cy="2990850"/>
            <a:chOff x="4495800" y="3429000"/>
            <a:chExt cx="3886200" cy="2990850"/>
          </a:xfrm>
        </p:grpSpPr>
        <p:pic>
          <p:nvPicPr>
            <p:cNvPr id="25609" name="Picture 2" descr="iir2_r.jpeg">
              <a:hlinkClick r:id="rId4"/>
              <a:extLst>
                <a:ext uri="{FF2B5EF4-FFF2-40B4-BE49-F238E27FC236}">
                  <a16:creationId xmlns:a16="http://schemas.microsoft.com/office/drawing/2014/main" id="{87841F43-1028-D576-5F2A-6C5484C35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429000"/>
              <a:ext cx="3810000" cy="2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0" name="TextBox 4">
              <a:extLst>
                <a:ext uri="{FF2B5EF4-FFF2-40B4-BE49-F238E27FC236}">
                  <a16:creationId xmlns:a16="http://schemas.microsoft.com/office/drawing/2014/main" id="{9065C1E2-8ED0-0AED-F46A-93A8C417E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6019800"/>
              <a:ext cx="2819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Movement of Poles</a:t>
              </a:r>
              <a:endParaRPr lang="en-US" altLang="en-US" sz="2000" b="0">
                <a:solidFill>
                  <a:schemeClr val="tx1"/>
                </a:solidFill>
              </a:endParaRPr>
            </a:p>
          </p:txBody>
        </p:sp>
      </p:grpSp>
      <p:sp>
        <p:nvSpPr>
          <p:cNvPr id="25608" name="TextBox 3">
            <a:extLst>
              <a:ext uri="{FF2B5EF4-FFF2-40B4-BE49-F238E27FC236}">
                <a16:creationId xmlns:a16="http://schemas.microsoft.com/office/drawing/2014/main" id="{74720C2A-3FB0-E77F-F988-FF79F8D68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13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 i="1">
                <a:solidFill>
                  <a:schemeClr val="tx1"/>
                </a:solidFill>
              </a:rPr>
              <a:t>IIR Biquad Filter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5C7E0B5C-83EE-E48D-EF21-0C1C5254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6 - </a:t>
            </a:r>
            <a:fld id="{6A5FFB16-0FFE-1540-A738-D35F3266A603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429EE55-9042-99C3-7027-F9EB82EEA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Stability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EE6DA43-32C9-3203-57C0-25EDC375B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 discrete-time LTI system is </a:t>
            </a:r>
            <a:r>
              <a:rPr lang="en-US" altLang="en-US" i="1">
                <a:ea typeface="ＭＳ Ｐゴシック" panose="020B0600070205080204" pitchFamily="34" charset="-128"/>
              </a:rPr>
              <a:t>bounded-input bounded-output (BIBO) stable</a:t>
            </a:r>
            <a:r>
              <a:rPr lang="en-US" altLang="en-US">
                <a:ea typeface="ＭＳ Ｐゴシック" panose="020B0600070205080204" pitchFamily="34" charset="-128"/>
              </a:rPr>
              <a:t> if for any bounded input </a:t>
            </a:r>
            <a:r>
              <a:rPr lang="en-US" altLang="en-US" b="0" i="1">
                <a:solidFill>
                  <a:schemeClr val="tx1"/>
                </a:solidFill>
                <a:ea typeface="ＭＳ Ｐゴシック" panose="020B0600070205080204" pitchFamily="34" charset="-128"/>
              </a:rPr>
              <a:t>x</a:t>
            </a:r>
            <a:r>
              <a:rPr lang="en-US" altLang="en-US" b="0">
                <a:solidFill>
                  <a:schemeClr val="tx1"/>
                </a:solidFill>
                <a:ea typeface="ＭＳ Ｐゴシック" panose="020B0600070205080204" pitchFamily="34" charset="-128"/>
              </a:rPr>
              <a:t>[</a:t>
            </a:r>
            <a:r>
              <a:rPr lang="en-US" altLang="en-US" b="0" i="1">
                <a:solidFill>
                  <a:schemeClr val="tx1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 b="0">
                <a:solidFill>
                  <a:schemeClr val="tx1"/>
                </a:solidFill>
                <a:ea typeface="ＭＳ Ｐゴシック" panose="020B0600070205080204" pitchFamily="34" charset="-128"/>
              </a:rPr>
              <a:t>]</a:t>
            </a:r>
            <a:r>
              <a:rPr lang="en-US" altLang="en-US">
                <a:ea typeface="ＭＳ Ｐゴシック" panose="020B0600070205080204" pitchFamily="34" charset="-128"/>
              </a:rPr>
              <a:t> such that </a:t>
            </a:r>
            <a:r>
              <a:rPr lang="en-US" altLang="en-US" b="0">
                <a:solidFill>
                  <a:schemeClr val="tx1"/>
                </a:solidFill>
                <a:ea typeface="ＭＳ Ｐゴシック" panose="020B0600070205080204" pitchFamily="34" charset="-128"/>
              </a:rPr>
              <a:t>| </a:t>
            </a:r>
            <a:r>
              <a:rPr lang="en-US" altLang="en-US" b="0" i="1">
                <a:solidFill>
                  <a:schemeClr val="tx1"/>
                </a:solidFill>
                <a:ea typeface="ＭＳ Ｐゴシック" panose="020B0600070205080204" pitchFamily="34" charset="-128"/>
              </a:rPr>
              <a:t>x</a:t>
            </a:r>
            <a:r>
              <a:rPr lang="en-US" altLang="en-US" b="0">
                <a:solidFill>
                  <a:schemeClr val="tx1"/>
                </a:solidFill>
                <a:ea typeface="ＭＳ Ｐゴシック" panose="020B0600070205080204" pitchFamily="34" charset="-128"/>
              </a:rPr>
              <a:t>[</a:t>
            </a:r>
            <a:r>
              <a:rPr lang="en-US" altLang="en-US" b="0" i="1">
                <a:solidFill>
                  <a:schemeClr val="tx1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 b="0">
                <a:solidFill>
                  <a:schemeClr val="tx1"/>
                </a:solidFill>
                <a:ea typeface="ＭＳ Ｐゴシック" panose="020B0600070205080204" pitchFamily="34" charset="-128"/>
              </a:rPr>
              <a:t>] | </a:t>
            </a:r>
            <a:r>
              <a:rPr lang="en-US" altLang="en-US" b="0">
                <a:solidFill>
                  <a:schemeClr val="tx1"/>
                </a:solidFill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b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b="0" i="1">
                <a:solidFill>
                  <a:schemeClr val="tx1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en-US" b="0" i="1" baseline="-25000">
                <a:solidFill>
                  <a:schemeClr val="tx1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 b="0">
                <a:solidFill>
                  <a:schemeClr val="tx1"/>
                </a:solidFill>
                <a:ea typeface="ＭＳ Ｐゴシック" panose="020B0600070205080204" pitchFamily="34" charset="-128"/>
              </a:rPr>
              <a:t> &lt; </a:t>
            </a:r>
            <a:r>
              <a:rPr lang="en-US" altLang="en-US" b="0">
                <a:solidFill>
                  <a:schemeClr val="tx1"/>
                </a:solidFill>
                <a:ea typeface="ＭＳ Ｐゴシック" panose="020B0600070205080204" pitchFamily="34" charset="-128"/>
                <a:sym typeface="Symbol" pitchFamily="2" charset="2"/>
              </a:rPr>
              <a:t></a:t>
            </a:r>
            <a:r>
              <a:rPr lang="en-US" altLang="en-US">
                <a:ea typeface="ＭＳ Ｐゴシック" panose="020B0600070205080204" pitchFamily="34" charset="-128"/>
              </a:rPr>
              <a:t>, then the filter response </a:t>
            </a:r>
            <a:r>
              <a:rPr lang="en-US" altLang="en-US" b="0" i="1">
                <a:solidFill>
                  <a:schemeClr val="tx1"/>
                </a:solidFill>
                <a:ea typeface="ＭＳ Ｐゴシック" panose="020B0600070205080204" pitchFamily="34" charset="-128"/>
              </a:rPr>
              <a:t>y</a:t>
            </a:r>
            <a:r>
              <a:rPr lang="en-US" altLang="en-US" b="0">
                <a:solidFill>
                  <a:schemeClr val="tx1"/>
                </a:solidFill>
                <a:ea typeface="ＭＳ Ｐゴシック" panose="020B0600070205080204" pitchFamily="34" charset="-128"/>
              </a:rPr>
              <a:t>[</a:t>
            </a:r>
            <a:r>
              <a:rPr lang="en-US" altLang="en-US" b="0" i="1">
                <a:solidFill>
                  <a:schemeClr val="tx1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 b="0">
                <a:solidFill>
                  <a:schemeClr val="tx1"/>
                </a:solidFill>
                <a:ea typeface="ＭＳ Ｐゴシック" panose="020B0600070205080204" pitchFamily="34" charset="-128"/>
              </a:rPr>
              <a:t>]</a:t>
            </a:r>
            <a:r>
              <a:rPr lang="en-US" altLang="en-US">
                <a:ea typeface="ＭＳ Ｐゴシック" panose="020B0600070205080204" pitchFamily="34" charset="-128"/>
              </a:rPr>
              <a:t> is also bounded </a:t>
            </a:r>
            <a:r>
              <a:rPr lang="en-US" altLang="en-US" b="0">
                <a:solidFill>
                  <a:schemeClr val="tx1"/>
                </a:solidFill>
                <a:ea typeface="ＭＳ Ｐゴシック" panose="020B0600070205080204" pitchFamily="34" charset="-128"/>
              </a:rPr>
              <a:t>| </a:t>
            </a:r>
            <a:r>
              <a:rPr lang="en-US" altLang="en-US" b="0" i="1">
                <a:solidFill>
                  <a:schemeClr val="tx1"/>
                </a:solidFill>
                <a:ea typeface="ＭＳ Ｐゴシック" panose="020B0600070205080204" pitchFamily="34" charset="-128"/>
              </a:rPr>
              <a:t>y</a:t>
            </a:r>
            <a:r>
              <a:rPr lang="en-US" altLang="en-US" b="0">
                <a:solidFill>
                  <a:schemeClr val="tx1"/>
                </a:solidFill>
                <a:ea typeface="ＭＳ Ｐゴシック" panose="020B0600070205080204" pitchFamily="34" charset="-128"/>
              </a:rPr>
              <a:t>[</a:t>
            </a:r>
            <a:r>
              <a:rPr lang="en-US" altLang="en-US" b="0" i="1">
                <a:solidFill>
                  <a:schemeClr val="tx1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 b="0">
                <a:solidFill>
                  <a:schemeClr val="tx1"/>
                </a:solidFill>
                <a:ea typeface="ＭＳ Ｐゴシック" panose="020B0600070205080204" pitchFamily="34" charset="-128"/>
              </a:rPr>
              <a:t>] | </a:t>
            </a:r>
            <a:r>
              <a:rPr lang="en-US" altLang="en-US" b="0">
                <a:solidFill>
                  <a:schemeClr val="tx1"/>
                </a:solidFill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b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b="0" i="1">
                <a:solidFill>
                  <a:schemeClr val="tx1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en-US" b="0" i="1" baseline="-25000">
                <a:solidFill>
                  <a:schemeClr val="tx1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b="0">
                <a:solidFill>
                  <a:schemeClr val="tx1"/>
                </a:solidFill>
                <a:ea typeface="ＭＳ Ｐゴシック" panose="020B0600070205080204" pitchFamily="34" charset="-128"/>
              </a:rPr>
              <a:t> &lt; </a:t>
            </a:r>
            <a:r>
              <a:rPr lang="en-US" altLang="en-US" b="0">
                <a:solidFill>
                  <a:schemeClr val="tx1"/>
                </a:solidFill>
                <a:ea typeface="ＭＳ Ｐゴシック" panose="020B0600070205080204" pitchFamily="34" charset="-128"/>
                <a:sym typeface="Symbol" pitchFamily="2" charset="2"/>
              </a:rPr>
              <a:t>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26628" name="Object 0">
            <a:extLst>
              <a:ext uri="{FF2B5EF4-FFF2-40B4-BE49-F238E27FC236}">
                <a16:creationId xmlns:a16="http://schemas.microsoft.com/office/drawing/2014/main" id="{98F126E5-D029-3CDD-92B1-44E48734EE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4100" y="3886200"/>
          <a:ext cx="1878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85100" imgH="9944100" progId="Equation.3">
                  <p:embed/>
                </p:oleObj>
              </mc:Choice>
              <mc:Fallback>
                <p:oleObj name="Equation" r:id="rId2" imgW="20485100" imgH="99441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886200"/>
                        <a:ext cx="18780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AutoShape 1028">
            <a:hlinkClick r:id="rId4"/>
            <a:extLst>
              <a:ext uri="{FF2B5EF4-FFF2-40B4-BE49-F238E27FC236}">
                <a16:creationId xmlns:a16="http://schemas.microsoft.com/office/drawing/2014/main" id="{C32C6E9A-EEBD-38EA-D266-0607D5FF7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57663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26631" name="TextBox 14">
            <a:extLst>
              <a:ext uri="{FF2B5EF4-FFF2-40B4-BE49-F238E27FC236}">
                <a16:creationId xmlns:a16="http://schemas.microsoft.com/office/drawing/2014/main" id="{64E6D077-6F10-A3EC-C656-60CF2F183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462463"/>
            <a:ext cx="914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 i="1">
                <a:solidFill>
                  <a:schemeClr val="tx1"/>
                </a:solidFill>
              </a:rPr>
              <a:t>handout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A9C1D6A-D544-945C-BCF3-AFEE84FE2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242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Proposition: A discrete-time filter with an impulse response of </a:t>
            </a:r>
            <a:r>
              <a:rPr lang="en-US" altLang="en-US" b="0" i="1">
                <a:solidFill>
                  <a:schemeClr val="tx1"/>
                </a:solidFill>
              </a:rPr>
              <a:t>h</a:t>
            </a:r>
            <a:r>
              <a:rPr lang="en-US" altLang="en-US" b="0">
                <a:solidFill>
                  <a:schemeClr val="tx1"/>
                </a:solidFill>
              </a:rPr>
              <a:t>[</a:t>
            </a:r>
            <a:r>
              <a:rPr lang="en-US" altLang="en-US" b="0" i="1">
                <a:solidFill>
                  <a:schemeClr val="tx1"/>
                </a:solidFill>
              </a:rPr>
              <a:t>n</a:t>
            </a:r>
            <a:r>
              <a:rPr lang="en-US" altLang="en-US" b="0">
                <a:solidFill>
                  <a:schemeClr val="tx1"/>
                </a:solidFill>
              </a:rPr>
              <a:t>]</a:t>
            </a:r>
            <a:r>
              <a:rPr lang="en-US" altLang="en-US"/>
              <a:t> is BIBO stable if and only if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3D36746-BEC1-5C26-C643-831709ADF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8006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Every finite impulse response LTI system (even after implementation) is BIBO stable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77145D1-508E-9F41-223D-9B47B5882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991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A causal infinite impulse response LTI system is BIBO stable if and only if its poles lie inside the unit circle</a:t>
            </a:r>
          </a:p>
        </p:txBody>
      </p:sp>
      <p:sp>
        <p:nvSpPr>
          <p:cNvPr id="26634" name="TextBox 3">
            <a:extLst>
              <a:ext uri="{FF2B5EF4-FFF2-40B4-BE49-F238E27FC236}">
                <a16:creationId xmlns:a16="http://schemas.microsoft.com/office/drawing/2014/main" id="{AB8D3A39-FDBE-5159-6AA9-492D59F9C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13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 i="1">
                <a:solidFill>
                  <a:schemeClr val="tx1"/>
                </a:solidFill>
              </a:rPr>
              <a:t>Stability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  <p:bldP spid="26631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>
            <a:extLst>
              <a:ext uri="{FF2B5EF4-FFF2-40B4-BE49-F238E27FC236}">
                <a16:creationId xmlns:a16="http://schemas.microsoft.com/office/drawing/2014/main" id="{D04A35C7-1B6C-1DBE-C95A-FAB87D8F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6 - </a:t>
            </a:r>
            <a:fld id="{05FF2AE1-FDF9-824F-9480-147A46F1BAFF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graphicFrame>
        <p:nvGraphicFramePr>
          <p:cNvPr id="27650" name="Object 1026">
            <a:extLst>
              <a:ext uri="{FF2B5EF4-FFF2-40B4-BE49-F238E27FC236}">
                <a16:creationId xmlns:a16="http://schemas.microsoft.com/office/drawing/2014/main" id="{151F562B-5267-D1BC-9F9C-5370B9FA6E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6213" y="4273550"/>
          <a:ext cx="38623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228000" imgH="9067800" progId="Equation.3">
                  <p:embed/>
                </p:oleObj>
              </mc:Choice>
              <mc:Fallback>
                <p:oleObj name="Equation" r:id="rId2" imgW="46228000" imgH="90678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4273550"/>
                        <a:ext cx="386238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AA5F7048-880A-93D0-1810-A193E2FEC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BIBO Stability</a:t>
            </a:r>
          </a:p>
        </p:txBody>
      </p:sp>
      <p:sp>
        <p:nvSpPr>
          <p:cNvPr id="27652" name="Rectangle 1028">
            <a:extLst>
              <a:ext uri="{FF2B5EF4-FFF2-40B4-BE49-F238E27FC236}">
                <a16:creationId xmlns:a16="http://schemas.microsoft.com/office/drawing/2014/main" id="{E516AF29-A765-EF28-E74F-B2963BAC9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1371600"/>
          </a:xfrm>
        </p:spPr>
        <p:txBody>
          <a:bodyPr/>
          <a:lstStyle/>
          <a:p>
            <a:r>
              <a:rPr lang="en-US" altLang="en-US" i="1">
                <a:solidFill>
                  <a:srgbClr val="FF0101"/>
                </a:solidFill>
                <a:ea typeface="ＭＳ Ｐゴシック" panose="020B0600070205080204" pitchFamily="34" charset="-128"/>
              </a:rPr>
              <a:t>Rule #1</a:t>
            </a:r>
            <a:r>
              <a:rPr lang="en-US" altLang="en-US">
                <a:solidFill>
                  <a:srgbClr val="FF0101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>
                <a:ea typeface="ＭＳ Ｐゴシック" panose="020B0600070205080204" pitchFamily="34" charset="-128"/>
              </a:rPr>
              <a:t> For a causal sequence, poles are inside the unit circle (applies to </a:t>
            </a:r>
            <a:r>
              <a:rPr lang="en-US" altLang="en-US" i="1">
                <a:ea typeface="ＭＳ Ｐゴシック" panose="020B0600070205080204" pitchFamily="34" charset="-128"/>
              </a:rPr>
              <a:t>z</a:t>
            </a:r>
            <a:r>
              <a:rPr lang="en-US" altLang="en-US">
                <a:ea typeface="ＭＳ Ｐゴシック" panose="020B0600070205080204" pitchFamily="34" charset="-128"/>
              </a:rPr>
              <a:t>-transform functions that are ratios of two polynomials)  </a:t>
            </a:r>
            <a:r>
              <a:rPr lang="en-US" altLang="en-US">
                <a:solidFill>
                  <a:srgbClr val="6600FF"/>
                </a:solidFill>
                <a:ea typeface="ＭＳ Ｐゴシック" panose="020B0600070205080204" pitchFamily="34" charset="-128"/>
              </a:rPr>
              <a:t>OR</a:t>
            </a:r>
          </a:p>
        </p:txBody>
      </p:sp>
      <p:sp>
        <p:nvSpPr>
          <p:cNvPr id="27653" name="WordArt 1029">
            <a:extLst>
              <a:ext uri="{FF2B5EF4-FFF2-40B4-BE49-F238E27FC236}">
                <a16:creationId xmlns:a16="http://schemas.microsoft.com/office/drawing/2014/main" id="{F3503973-012B-16E6-980B-C28D2C408D3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972300" y="4456113"/>
            <a:ext cx="1333500" cy="427037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i="1" kern="10" spc="-24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>
                      <a:alpha val="74997"/>
                    </a:srgbClr>
                  </a:outerShdw>
                </a:effectLst>
                <a:latin typeface="Impact" panose="020B0806030902050204" pitchFamily="34" charset="0"/>
              </a:rPr>
              <a:t>pole at z=a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C8A660A1-FF96-A4F2-0105-8E6FF3BE3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95600"/>
            <a:ext cx="8305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solidFill>
                  <a:srgbClr val="FF0101"/>
                </a:solidFill>
              </a:rPr>
              <a:t>Rule #2</a:t>
            </a:r>
            <a:r>
              <a:rPr lang="en-US" altLang="en-US">
                <a:solidFill>
                  <a:srgbClr val="FF0101"/>
                </a:solidFill>
              </a:rPr>
              <a:t>:</a:t>
            </a:r>
            <a:r>
              <a:rPr lang="en-US" altLang="en-US"/>
              <a:t> Unit circle is in the region of convergence. (In continuous-time, imaginary axis would be in region of convergence of Laplace transform.)</a:t>
            </a:r>
          </a:p>
        </p:txBody>
      </p:sp>
      <p:sp>
        <p:nvSpPr>
          <p:cNvPr id="9" name="Rectangle 1028">
            <a:extLst>
              <a:ext uri="{FF2B5EF4-FFF2-40B4-BE49-F238E27FC236}">
                <a16:creationId xmlns:a16="http://schemas.microsoft.com/office/drawing/2014/main" id="{C14ED8FD-99AC-EF07-D43E-6704A9484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343400"/>
            <a:ext cx="2057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Example:</a:t>
            </a:r>
          </a:p>
        </p:txBody>
      </p:sp>
      <p:sp>
        <p:nvSpPr>
          <p:cNvPr id="10" name="Rectangle 1028">
            <a:extLst>
              <a:ext uri="{FF2B5EF4-FFF2-40B4-BE49-F238E27FC236}">
                <a16:creationId xmlns:a16="http://schemas.microsoft.com/office/drawing/2014/main" id="{2AAD2864-B74D-868C-581B-71E0CEB5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81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>
              <a:buFontTx/>
              <a:buNone/>
            </a:pPr>
            <a:r>
              <a:rPr lang="en-US" altLang="en-US"/>
              <a:t>Stable if |</a:t>
            </a:r>
            <a:r>
              <a:rPr lang="en-US" altLang="en-US" i="1"/>
              <a:t>a</a:t>
            </a:r>
            <a:r>
              <a:rPr lang="en-US" altLang="en-US"/>
              <a:t>| &lt; 1 by </a:t>
            </a:r>
            <a:r>
              <a:rPr lang="en-US" altLang="en-US" i="1"/>
              <a:t>rule #1</a:t>
            </a:r>
            <a:r>
              <a:rPr lang="en-US" altLang="en-US"/>
              <a:t> or equivalently</a:t>
            </a:r>
          </a:p>
          <a:p>
            <a:pPr lvl="1">
              <a:buFontTx/>
              <a:buNone/>
            </a:pPr>
            <a:r>
              <a:rPr lang="en-US" altLang="en-US"/>
              <a:t>Stable if |</a:t>
            </a:r>
            <a:r>
              <a:rPr lang="en-US" altLang="en-US" i="1"/>
              <a:t>a</a:t>
            </a:r>
            <a:r>
              <a:rPr lang="en-US" altLang="en-US"/>
              <a:t>| &lt; 1 by </a:t>
            </a:r>
            <a:r>
              <a:rPr lang="en-US" altLang="en-US" i="1"/>
              <a:t>rule #2 </a:t>
            </a:r>
            <a:r>
              <a:rPr lang="en-US" altLang="en-US"/>
              <a:t>because</a:t>
            </a:r>
            <a:r>
              <a:rPr lang="en-US" altLang="en-US" i="1"/>
              <a:t> |z|&gt;|a| </a:t>
            </a:r>
            <a:r>
              <a:rPr lang="en-US" altLang="en-US"/>
              <a:t>and</a:t>
            </a:r>
            <a:r>
              <a:rPr lang="en-US" altLang="en-US" i="1"/>
              <a:t> |a|&lt;</a:t>
            </a:r>
            <a:r>
              <a:rPr lang="en-US" altLang="en-US"/>
              <a:t>1</a:t>
            </a:r>
          </a:p>
        </p:txBody>
      </p:sp>
      <p:sp>
        <p:nvSpPr>
          <p:cNvPr id="27657" name="TextBox 3">
            <a:extLst>
              <a:ext uri="{FF2B5EF4-FFF2-40B4-BE49-F238E27FC236}">
                <a16:creationId xmlns:a16="http://schemas.microsoft.com/office/drawing/2014/main" id="{88A4DF35-F041-A9B0-AFB5-B9F56AA8A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13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 i="1">
                <a:solidFill>
                  <a:schemeClr val="tx1"/>
                </a:solidFill>
              </a:rPr>
              <a:t>Stability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199EB4F-FE32-5110-8480-FE6F486C71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Equalization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A6F3339D-C5CC-06F7-F1A6-BB5B74DA0E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534400" cy="609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Design equalizer to compensate frequency distortion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020540-490B-197B-57C7-D0F0D13FA3A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905000"/>
            <a:ext cx="2438400" cy="1752600"/>
            <a:chOff x="2178154" y="1905000"/>
            <a:chExt cx="2438400" cy="1752600"/>
          </a:xfrm>
        </p:grpSpPr>
        <p:sp>
          <p:nvSpPr>
            <p:cNvPr id="28721" name="Line 10">
              <a:extLst>
                <a:ext uri="{FF2B5EF4-FFF2-40B4-BE49-F238E27FC236}">
                  <a16:creationId xmlns:a16="http://schemas.microsoft.com/office/drawing/2014/main" id="{07C200D3-CED5-913A-CB3E-6A6C42B61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8154" y="2766213"/>
              <a:ext cx="73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2" name="TextBox 62">
              <a:extLst>
                <a:ext uri="{FF2B5EF4-FFF2-40B4-BE49-F238E27FC236}">
                  <a16:creationId xmlns:a16="http://schemas.microsoft.com/office/drawing/2014/main" id="{1B274A62-5782-BFE8-C460-9792B539C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8154" y="2286000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 i="1">
                  <a:solidFill>
                    <a:schemeClr val="tx1"/>
                  </a:solidFill>
                </a:rPr>
                <a:t>x</a:t>
              </a:r>
              <a:r>
                <a:rPr lang="en-US" altLang="en-US" sz="2000" b="0">
                  <a:solidFill>
                    <a:schemeClr val="tx1"/>
                  </a:solidFill>
                </a:rPr>
                <a:t>[</a:t>
              </a:r>
              <a:r>
                <a:rPr lang="en-US" altLang="en-US" sz="2000" b="0" i="1">
                  <a:solidFill>
                    <a:schemeClr val="tx1"/>
                  </a:solidFill>
                </a:rPr>
                <a:t>m</a:t>
              </a:r>
              <a:r>
                <a:rPr lang="en-US" altLang="en-US" sz="2000" b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10" name="TextBox 46">
              <a:extLst>
                <a:ext uri="{FF2B5EF4-FFF2-40B4-BE49-F238E27FC236}">
                  <a16:creationId xmlns:a16="http://schemas.microsoft.com/office/drawing/2014/main" id="{5DC10177-F8CE-29DC-0670-B42769587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9517" y="2252663"/>
              <a:ext cx="1168400" cy="101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 sz="2000" b="1" i="1" dirty="0">
                  <a:solidFill>
                    <a:srgbClr val="6600FF"/>
                  </a:solidFill>
                  <a:latin typeface="+mj-lt"/>
                  <a:ea typeface="ＭＳ Ｐゴシック" charset="0"/>
                </a:rPr>
                <a:t>System Model (Filter)</a:t>
              </a:r>
            </a:p>
          </p:txBody>
        </p:sp>
        <p:sp>
          <p:nvSpPr>
            <p:cNvPr id="28724" name="Line 10">
              <a:extLst>
                <a:ext uri="{FF2B5EF4-FFF2-40B4-BE49-F238E27FC236}">
                  <a16:creationId xmlns:a16="http://schemas.microsoft.com/office/drawing/2014/main" id="{57C417A2-4E3B-9657-1BDC-1487ABFF0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678" y="2748750"/>
              <a:ext cx="523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5" name="TextBox 47">
              <a:extLst>
                <a:ext uri="{FF2B5EF4-FFF2-40B4-BE49-F238E27FC236}">
                  <a16:creationId xmlns:a16="http://schemas.microsoft.com/office/drawing/2014/main" id="{1F9F464B-3333-58DF-70D4-3FABF5A78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8769" y="1905000"/>
              <a:ext cx="54989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FF"/>
                  </a:solidFill>
                </a:rPr>
                <a:t>LTI </a:t>
              </a:r>
            </a:p>
          </p:txBody>
        </p:sp>
        <p:sp>
          <p:nvSpPr>
            <p:cNvPr id="28726" name="TextBox 47">
              <a:extLst>
                <a:ext uri="{FF2B5EF4-FFF2-40B4-BE49-F238E27FC236}">
                  <a16:creationId xmlns:a16="http://schemas.microsoft.com/office/drawing/2014/main" id="{66A40B22-9D3A-F9A8-E65C-834DBC294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3257490"/>
              <a:ext cx="838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0" i="1">
                  <a:solidFill>
                    <a:srgbClr val="0000FF"/>
                  </a:solidFill>
                </a:rPr>
                <a:t>h</a:t>
              </a:r>
              <a:r>
                <a:rPr lang="en-US" altLang="en-US" sz="2000" b="0">
                  <a:solidFill>
                    <a:srgbClr val="0000FF"/>
                  </a:solidFill>
                </a:rPr>
                <a:t>[</a:t>
              </a:r>
              <a:r>
                <a:rPr lang="en-US" altLang="en-US" sz="2000" b="0" i="1">
                  <a:solidFill>
                    <a:srgbClr val="0000FF"/>
                  </a:solidFill>
                </a:rPr>
                <a:t>m</a:t>
              </a:r>
              <a:r>
                <a:rPr lang="en-US" altLang="en-US" sz="2000" b="0">
                  <a:solidFill>
                    <a:srgbClr val="0000FF"/>
                  </a:solidFill>
                </a:rPr>
                <a:t>]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CE887F-37F0-0162-C108-7E068742C25C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05000"/>
            <a:ext cx="1912938" cy="1752600"/>
            <a:chOff x="4989616" y="1905000"/>
            <a:chExt cx="1912938" cy="1752600"/>
          </a:xfrm>
        </p:grpSpPr>
        <p:sp>
          <p:nvSpPr>
            <p:cNvPr id="28716" name="TextBox 60">
              <a:extLst>
                <a:ext uri="{FF2B5EF4-FFF2-40B4-BE49-F238E27FC236}">
                  <a16:creationId xmlns:a16="http://schemas.microsoft.com/office/drawing/2014/main" id="{7FC6783F-60B6-EC96-C45A-99EAE113A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6754" y="2286000"/>
              <a:ext cx="685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 i="1">
                  <a:solidFill>
                    <a:schemeClr val="tx1"/>
                  </a:solidFill>
                </a:rPr>
                <a:t>y</a:t>
              </a:r>
              <a:r>
                <a:rPr lang="en-US" altLang="en-US" sz="2000" b="0">
                  <a:solidFill>
                    <a:schemeClr val="tx1"/>
                  </a:solidFill>
                </a:rPr>
                <a:t>[</a:t>
              </a:r>
              <a:r>
                <a:rPr lang="en-US" altLang="en-US" sz="2000" b="0" i="1">
                  <a:solidFill>
                    <a:schemeClr val="tx1"/>
                  </a:solidFill>
                </a:rPr>
                <a:t>m</a:t>
              </a:r>
              <a:r>
                <a:rPr lang="en-US" altLang="en-US" sz="2000" b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28717" name="Rectangle 5">
              <a:extLst>
                <a:ext uri="{FF2B5EF4-FFF2-40B4-BE49-F238E27FC236}">
                  <a16:creationId xmlns:a16="http://schemas.microsoft.com/office/drawing/2014/main" id="{E36B15E5-E01C-24EB-A325-F516E617A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9616" y="2253450"/>
              <a:ext cx="1143000" cy="10156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br>
                <a:rPr lang="en-US" altLang="en-US" sz="2000" b="0" i="1"/>
              </a:br>
              <a:r>
                <a:rPr lang="en-US" altLang="en-US" sz="2000" i="1"/>
                <a:t>Equalizer</a:t>
              </a:r>
              <a:br>
                <a:rPr lang="en-US" altLang="en-US" sz="2000" b="0" i="1"/>
              </a:br>
              <a:endParaRPr lang="en-US" altLang="en-US" sz="2000" b="0" i="1"/>
            </a:p>
          </p:txBody>
        </p:sp>
        <p:sp>
          <p:nvSpPr>
            <p:cNvPr id="28718" name="Line 10">
              <a:extLst>
                <a:ext uri="{FF2B5EF4-FFF2-40B4-BE49-F238E27FC236}">
                  <a16:creationId xmlns:a16="http://schemas.microsoft.com/office/drawing/2014/main" id="{A3637232-D44B-7E98-441B-97BB13B1E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32616" y="2786849"/>
              <a:ext cx="6314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9" name="TextBox 47">
              <a:extLst>
                <a:ext uri="{FF2B5EF4-FFF2-40B4-BE49-F238E27FC236}">
                  <a16:creationId xmlns:a16="http://schemas.microsoft.com/office/drawing/2014/main" id="{FF16BE7E-CBC5-3592-67A5-365C914D3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6169" y="1905000"/>
              <a:ext cx="54989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LTI </a:t>
              </a:r>
            </a:p>
          </p:txBody>
        </p:sp>
        <p:sp>
          <p:nvSpPr>
            <p:cNvPr id="28720" name="TextBox 47">
              <a:extLst>
                <a:ext uri="{FF2B5EF4-FFF2-40B4-BE49-F238E27FC236}">
                  <a16:creationId xmlns:a16="http://schemas.microsoft.com/office/drawing/2014/main" id="{E318E064-D588-C50C-D850-FC89A4CEE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2016" y="3257490"/>
              <a:ext cx="838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0" i="1"/>
                <a:t>g</a:t>
              </a:r>
              <a:r>
                <a:rPr lang="en-US" altLang="en-US" sz="2000" b="0"/>
                <a:t>[</a:t>
              </a:r>
              <a:r>
                <a:rPr lang="en-US" altLang="en-US" sz="2000" b="0" i="1"/>
                <a:t>m</a:t>
              </a:r>
              <a:r>
                <a:rPr lang="en-US" altLang="en-US" sz="2000" b="0"/>
                <a:t>]</a:t>
              </a:r>
              <a:r>
                <a:rPr lang="en-US" altLang="en-US" sz="2000" b="0">
                  <a:solidFill>
                    <a:srgbClr val="0000FF"/>
                  </a:solidFill>
                </a:rPr>
                <a:t> 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8B34BB6-EC41-5313-95D8-D7217B043543}"/>
              </a:ext>
            </a:extLst>
          </p:cNvPr>
          <p:cNvSpPr txBox="1">
            <a:spLocks/>
          </p:cNvSpPr>
          <p:nvPr/>
        </p:nvSpPr>
        <p:spPr bwMode="auto">
          <a:xfrm>
            <a:off x="457200" y="3719513"/>
            <a:ext cx="7948613" cy="9175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6600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Tx/>
              <a:buNone/>
              <a:defRPr/>
            </a:pPr>
            <a:r>
              <a:rPr lang="en-US" i="1" kern="0" dirty="0"/>
              <a:t>Applications</a:t>
            </a:r>
            <a:r>
              <a:rPr lang="en-US" kern="0" dirty="0"/>
              <a:t>: Audio, image and communication systems</a:t>
            </a:r>
          </a:p>
          <a:p>
            <a:pPr marL="457200" lvl="1" indent="0">
              <a:buFontTx/>
              <a:buNone/>
              <a:defRPr/>
            </a:pPr>
            <a:r>
              <a:rPr lang="en-US" i="1" kern="0" dirty="0"/>
              <a:t>Goal</a:t>
            </a:r>
            <a:r>
              <a:rPr lang="en-US" kern="0" dirty="0"/>
              <a:t>: Make cascade all-pass:</a:t>
            </a:r>
          </a:p>
        </p:txBody>
      </p:sp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2511B38F-484F-FCC1-E62A-3228B14A6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09800"/>
            <a:ext cx="27051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 descr="Text&#10;&#10;Description automatically generated with medium confidence">
            <a:extLst>
              <a:ext uri="{FF2B5EF4-FFF2-40B4-BE49-F238E27FC236}">
                <a16:creationId xmlns:a16="http://schemas.microsoft.com/office/drawing/2014/main" id="{657F1888-12FA-8DAF-6D18-9134CA5E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16213"/>
            <a:ext cx="217963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 descr="Text&#10;&#10;Description automatically generated with medium confidence">
            <a:extLst>
              <a:ext uri="{FF2B5EF4-FFF2-40B4-BE49-F238E27FC236}">
                <a16:creationId xmlns:a16="http://schemas.microsoft.com/office/drawing/2014/main" id="{729C9F3E-E936-9BEC-3DB4-9C4332C07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81600"/>
            <a:ext cx="1835150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3E5D2E6-98C7-70D3-8E20-F9BBAA6BA461}"/>
              </a:ext>
            </a:extLst>
          </p:cNvPr>
          <p:cNvSpPr txBox="1">
            <a:spLocks/>
          </p:cNvSpPr>
          <p:nvPr/>
        </p:nvSpPr>
        <p:spPr bwMode="auto">
          <a:xfrm>
            <a:off x="457200" y="4679950"/>
            <a:ext cx="5154613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6600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i="1" kern="0" dirty="0"/>
              <a:t>Example</a:t>
            </a:r>
            <a:r>
              <a:rPr lang="en-US" kern="0" dirty="0"/>
              <a:t>: </a:t>
            </a:r>
            <a:r>
              <a:rPr lang="en-US" i="1" kern="0" dirty="0"/>
              <a:t>H</a:t>
            </a:r>
            <a:r>
              <a:rPr lang="en-US" kern="0" dirty="0"/>
              <a:t>(</a:t>
            </a:r>
            <a:r>
              <a:rPr lang="en-US" i="1" kern="0" dirty="0"/>
              <a:t>z</a:t>
            </a:r>
            <a:r>
              <a:rPr lang="en-US" kern="0" dirty="0"/>
              <a:t>) is an FIR filter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2E8F27D-79B9-23AC-988D-80F8557D342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343400"/>
            <a:ext cx="3168650" cy="2438400"/>
            <a:chOff x="5867400" y="4343400"/>
            <a:chExt cx="3168111" cy="2438400"/>
          </a:xfrm>
        </p:grpSpPr>
        <p:sp>
          <p:nvSpPr>
            <p:cNvPr id="28711" name="Line 15">
              <a:extLst>
                <a:ext uri="{FF2B5EF4-FFF2-40B4-BE49-F238E27FC236}">
                  <a16:creationId xmlns:a16="http://schemas.microsoft.com/office/drawing/2014/main" id="{4E5B4C07-2159-EB86-2CDF-3C1590949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9446" y="4446017"/>
              <a:ext cx="0" cy="2335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2" name="Line 16">
              <a:extLst>
                <a:ext uri="{FF2B5EF4-FFF2-40B4-BE49-F238E27FC236}">
                  <a16:creationId xmlns:a16="http://schemas.microsoft.com/office/drawing/2014/main" id="{9EED8CA9-40B1-112D-B3B5-ED8FE25AD0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322825" y="4144430"/>
              <a:ext cx="0" cy="2910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Text Box 17">
              <a:extLst>
                <a:ext uri="{FF2B5EF4-FFF2-40B4-BE49-F238E27FC236}">
                  <a16:creationId xmlns:a16="http://schemas.microsoft.com/office/drawing/2014/main" id="{30C2A3BB-6B8A-707B-A285-C81B54F12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3511" y="5268989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Re(</a:t>
              </a:r>
              <a:r>
                <a:rPr lang="en-US" altLang="en-US" sz="1800" b="0" i="1">
                  <a:solidFill>
                    <a:schemeClr val="tx1"/>
                  </a:solidFill>
                </a:rPr>
                <a:t>z</a:t>
              </a:r>
              <a:r>
                <a:rPr lang="en-US" altLang="en-US" sz="1800" b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8714" name="Text Box 18">
              <a:extLst>
                <a:ext uri="{FF2B5EF4-FFF2-40B4-BE49-F238E27FC236}">
                  <a16:creationId xmlns:a16="http://schemas.microsoft.com/office/drawing/2014/main" id="{6F40EBAD-3C29-2388-9EF1-86FA7152E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5969" y="4343400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Im(</a:t>
              </a:r>
              <a:r>
                <a:rPr lang="en-US" altLang="en-US" sz="1800" b="0" i="1">
                  <a:solidFill>
                    <a:schemeClr val="tx1"/>
                  </a:solidFill>
                </a:rPr>
                <a:t>z</a:t>
              </a:r>
              <a:r>
                <a:rPr lang="en-US" altLang="en-US" sz="1800" b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8715" name="Oval 19">
              <a:extLst>
                <a:ext uri="{FF2B5EF4-FFF2-40B4-BE49-F238E27FC236}">
                  <a16:creationId xmlns:a16="http://schemas.microsoft.com/office/drawing/2014/main" id="{952F31E2-753D-07D3-7AD6-06133759E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5488" y="4754632"/>
              <a:ext cx="1687916" cy="168765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</p:grpSp>
      <p:pic>
        <p:nvPicPr>
          <p:cNvPr id="51" name="Picture 5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C2698A3-28B0-FDBD-1C78-142FB5123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4195763"/>
            <a:ext cx="1738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03221D66-4D2A-3A45-1622-8898C6267640}"/>
              </a:ext>
            </a:extLst>
          </p:cNvPr>
          <p:cNvSpPr txBox="1">
            <a:spLocks/>
          </p:cNvSpPr>
          <p:nvPr/>
        </p:nvSpPr>
        <p:spPr bwMode="auto">
          <a:xfrm>
            <a:off x="415925" y="6007100"/>
            <a:ext cx="5299075" cy="5461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6600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Tx/>
              <a:buNone/>
              <a:defRPr/>
            </a:pPr>
            <a:r>
              <a:rPr lang="en-US" kern="0" dirty="0"/>
              <a:t>Zeros of </a:t>
            </a:r>
            <a:r>
              <a:rPr lang="en-US" i="1" kern="0" dirty="0"/>
              <a:t>H</a:t>
            </a:r>
            <a:r>
              <a:rPr lang="en-US" kern="0" dirty="0"/>
              <a:t>(</a:t>
            </a:r>
            <a:r>
              <a:rPr lang="en-US" i="1" kern="0" dirty="0"/>
              <a:t>z</a:t>
            </a:r>
            <a:r>
              <a:rPr lang="en-US" kern="0" dirty="0"/>
              <a:t>) become poles of </a:t>
            </a:r>
            <a:r>
              <a:rPr lang="en-US" i="1" kern="0" dirty="0"/>
              <a:t>G</a:t>
            </a:r>
            <a:r>
              <a:rPr lang="en-US" kern="0" dirty="0"/>
              <a:t>(</a:t>
            </a:r>
            <a:r>
              <a:rPr lang="en-US" i="1" kern="0" dirty="0"/>
              <a:t>z</a:t>
            </a:r>
            <a:r>
              <a:rPr lang="en-US" kern="0" dirty="0"/>
              <a:t>)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F7930B76-4107-A57F-9B32-A171B5EC0391}"/>
              </a:ext>
            </a:extLst>
          </p:cNvPr>
          <p:cNvSpPr txBox="1">
            <a:spLocks/>
          </p:cNvSpPr>
          <p:nvPr/>
        </p:nvSpPr>
        <p:spPr bwMode="auto">
          <a:xfrm>
            <a:off x="2582863" y="5408613"/>
            <a:ext cx="2941637" cy="5429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6600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Tx/>
              <a:buNone/>
              <a:defRPr/>
            </a:pPr>
            <a:r>
              <a:rPr lang="en-US" b="1" kern="0" dirty="0">
                <a:solidFill>
                  <a:srgbClr val="FF0000"/>
                </a:solidFill>
                <a:cs typeface="ＭＳ Ｐゴシック" charset="0"/>
              </a:rPr>
              <a:t>Stability issues?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486CB55-89A4-8A53-CD1D-29A08EBE2F88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572000"/>
            <a:ext cx="2241550" cy="2024063"/>
            <a:chOff x="5943600" y="4572000"/>
            <a:chExt cx="2241620" cy="2023615"/>
          </a:xfrm>
        </p:grpSpPr>
        <p:sp>
          <p:nvSpPr>
            <p:cNvPr id="45" name="Text Box 20">
              <a:extLst>
                <a:ext uri="{FF2B5EF4-FFF2-40B4-BE49-F238E27FC236}">
                  <a16:creationId xmlns:a16="http://schemas.microsoft.com/office/drawing/2014/main" id="{DF370BF0-C78E-C38C-8FAE-CBF19BE8E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5417951"/>
              <a:ext cx="533417" cy="33806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en-US" sz="1600" b="0" dirty="0">
                  <a:solidFill>
                    <a:srgbClr val="6600FF"/>
                  </a:solidFill>
                  <a:latin typeface="+mj-lt"/>
                  <a:ea typeface="ＭＳ Ｐゴシック" charset="0"/>
                </a:rPr>
                <a:t>O</a:t>
              </a:r>
            </a:p>
          </p:txBody>
        </p:sp>
        <p:sp>
          <p:nvSpPr>
            <p:cNvPr id="55" name="Text Box 20">
              <a:extLst>
                <a:ext uri="{FF2B5EF4-FFF2-40B4-BE49-F238E27FC236}">
                  <a16:creationId xmlns:a16="http://schemas.microsoft.com/office/drawing/2014/main" id="{A8ACB46E-4C1B-EAC2-3495-58CB03D45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2675" y="4572000"/>
              <a:ext cx="533417" cy="33806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en-US" sz="1600" b="0" dirty="0">
                  <a:solidFill>
                    <a:srgbClr val="6600FF"/>
                  </a:solidFill>
                  <a:latin typeface="+mj-lt"/>
                  <a:ea typeface="ＭＳ Ｐゴシック" charset="0"/>
                </a:rPr>
                <a:t>O</a:t>
              </a:r>
            </a:p>
          </p:txBody>
        </p:sp>
        <p:sp>
          <p:nvSpPr>
            <p:cNvPr id="56" name="Text Box 20">
              <a:extLst>
                <a:ext uri="{FF2B5EF4-FFF2-40B4-BE49-F238E27FC236}">
                  <a16:creationId xmlns:a16="http://schemas.microsoft.com/office/drawing/2014/main" id="{FC2A028D-9775-E760-AD4E-E09ACD32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2675" y="6257552"/>
              <a:ext cx="533417" cy="33806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en-US" sz="1600" b="0" dirty="0">
                  <a:solidFill>
                    <a:srgbClr val="6600FF"/>
                  </a:solidFill>
                  <a:latin typeface="+mj-lt"/>
                  <a:ea typeface="ＭＳ Ｐゴシック" charset="0"/>
                </a:rPr>
                <a:t>O</a:t>
              </a:r>
            </a:p>
          </p:txBody>
        </p:sp>
        <p:sp>
          <p:nvSpPr>
            <p:cNvPr id="57" name="Text Box 20">
              <a:extLst>
                <a:ext uri="{FF2B5EF4-FFF2-40B4-BE49-F238E27FC236}">
                  <a16:creationId xmlns:a16="http://schemas.microsoft.com/office/drawing/2014/main" id="{747168B7-2633-0D99-9733-935A341C5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7041" y="5071952"/>
              <a:ext cx="533417" cy="33806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en-US" sz="1600" b="0" dirty="0">
                  <a:solidFill>
                    <a:srgbClr val="6600FF"/>
                  </a:solidFill>
                  <a:latin typeface="+mj-lt"/>
                  <a:ea typeface="ＭＳ Ｐゴシック" charset="0"/>
                </a:rPr>
                <a:t>O</a:t>
              </a:r>
            </a:p>
          </p:txBody>
        </p:sp>
        <p:sp>
          <p:nvSpPr>
            <p:cNvPr id="58" name="Text Box 20">
              <a:extLst>
                <a:ext uri="{FF2B5EF4-FFF2-40B4-BE49-F238E27FC236}">
                  <a16:creationId xmlns:a16="http://schemas.microsoft.com/office/drawing/2014/main" id="{EB2945E9-3B6D-5455-93A3-B47389A5D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1803" y="5681417"/>
              <a:ext cx="533417" cy="33806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en-US" sz="1600" b="0" dirty="0">
                  <a:solidFill>
                    <a:srgbClr val="6600FF"/>
                  </a:solidFill>
                  <a:latin typeface="+mj-lt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FCCBFD2-8E8A-378A-6880-D0789D46605C}"/>
              </a:ext>
            </a:extLst>
          </p:cNvPr>
          <p:cNvGrpSpPr>
            <a:grpSpLocks/>
          </p:cNvGrpSpPr>
          <p:nvPr/>
        </p:nvGrpSpPr>
        <p:grpSpPr bwMode="auto">
          <a:xfrm>
            <a:off x="7653338" y="5083175"/>
            <a:ext cx="534987" cy="947738"/>
            <a:chOff x="8201894" y="5082393"/>
            <a:chExt cx="534591" cy="948438"/>
          </a:xfrm>
        </p:grpSpPr>
        <p:sp>
          <p:nvSpPr>
            <p:cNvPr id="42" name="Text Box 23">
              <a:extLst>
                <a:ext uri="{FF2B5EF4-FFF2-40B4-BE49-F238E27FC236}">
                  <a16:creationId xmlns:a16="http://schemas.microsoft.com/office/drawing/2014/main" id="{A8BA01D4-152A-B687-4993-EC09485A5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3480" y="5082393"/>
              <a:ext cx="533005" cy="3383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en-US" sz="1600" b="0" kern="0" dirty="0">
                  <a:latin typeface="+mn-lt"/>
                  <a:ea typeface="ＭＳ Ｐゴシック" charset="0"/>
                  <a:cs typeface="ＭＳ Ｐゴシック" charset="0"/>
                </a:rPr>
                <a:t>X</a:t>
              </a:r>
            </a:p>
          </p:txBody>
        </p:sp>
        <p:sp>
          <p:nvSpPr>
            <p:cNvPr id="59" name="Text Box 23">
              <a:extLst>
                <a:ext uri="{FF2B5EF4-FFF2-40B4-BE49-F238E27FC236}">
                  <a16:creationId xmlns:a16="http://schemas.microsoft.com/office/drawing/2014/main" id="{CA836D46-22C2-7EE3-6702-955AE87DB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1894" y="5692443"/>
              <a:ext cx="533005" cy="3383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en-US" sz="1600" b="0" kern="0" dirty="0">
                  <a:latin typeface="+mn-lt"/>
                  <a:ea typeface="ＭＳ Ｐゴシック" charset="0"/>
                  <a:cs typeface="ＭＳ Ｐゴシック" charset="0"/>
                </a:rPr>
                <a:t>X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08A0EB4-1932-F220-470C-562ACE020442}"/>
              </a:ext>
            </a:extLst>
          </p:cNvPr>
          <p:cNvGrpSpPr>
            <a:grpSpLocks/>
          </p:cNvGrpSpPr>
          <p:nvPr/>
        </p:nvGrpSpPr>
        <p:grpSpPr bwMode="auto">
          <a:xfrm>
            <a:off x="7132638" y="4768850"/>
            <a:ext cx="534987" cy="1622425"/>
            <a:chOff x="7132746" y="4769436"/>
            <a:chExt cx="534302" cy="1622208"/>
          </a:xfrm>
        </p:grpSpPr>
        <p:sp>
          <p:nvSpPr>
            <p:cNvPr id="63" name="Text Box 23">
              <a:extLst>
                <a:ext uri="{FF2B5EF4-FFF2-40B4-BE49-F238E27FC236}">
                  <a16:creationId xmlns:a16="http://schemas.microsoft.com/office/drawing/2014/main" id="{9EC634CA-83A3-9216-3DE5-69B168F70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4331" y="6053552"/>
              <a:ext cx="532717" cy="33809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en-US" sz="1600" b="0" kern="0" dirty="0">
                  <a:latin typeface="+mn-lt"/>
                  <a:ea typeface="ＭＳ Ｐゴシック" charset="0"/>
                  <a:cs typeface="ＭＳ Ｐゴシック" charset="0"/>
                </a:rPr>
                <a:t>X</a:t>
              </a:r>
            </a:p>
          </p:txBody>
        </p:sp>
        <p:sp>
          <p:nvSpPr>
            <p:cNvPr id="64" name="Text Box 23">
              <a:extLst>
                <a:ext uri="{FF2B5EF4-FFF2-40B4-BE49-F238E27FC236}">
                  <a16:creationId xmlns:a16="http://schemas.microsoft.com/office/drawing/2014/main" id="{14B97FD7-1417-C0A9-1A42-D8CD27303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2746" y="4769436"/>
              <a:ext cx="532717" cy="3380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en-US" sz="1600" b="0" kern="0" dirty="0">
                  <a:latin typeface="+mn-lt"/>
                  <a:ea typeface="ＭＳ Ｐゴシック" charset="0"/>
                  <a:cs typeface="ＭＳ Ｐゴシック" charset="0"/>
                </a:rPr>
                <a:t>X</a:t>
              </a:r>
            </a:p>
          </p:txBody>
        </p:sp>
      </p:grpSp>
      <p:sp>
        <p:nvSpPr>
          <p:cNvPr id="65" name="Text Box 23">
            <a:extLst>
              <a:ext uri="{FF2B5EF4-FFF2-40B4-BE49-F238E27FC236}">
                <a16:creationId xmlns:a16="http://schemas.microsoft.com/office/drawing/2014/main" id="{3A5D23E9-569F-442F-B858-9C77660FA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418138"/>
            <a:ext cx="533400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en-US" sz="1600" b="0" kern="0" dirty="0">
                <a:latin typeface="+mn-lt"/>
                <a:ea typeface="ＭＳ Ｐゴシック" charset="0"/>
                <a:cs typeface="ＭＳ Ｐゴシック" charset="0"/>
              </a:rPr>
              <a:t>X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AE748C-35AC-F9CC-3962-186C9EC1C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088" y="5384800"/>
            <a:ext cx="976312" cy="419100"/>
          </a:xfrm>
          <a:prstGeom prst="ellips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A727A1A-BD4A-483B-5736-D8D06C2B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715000"/>
            <a:ext cx="1014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</a:rPr>
              <a:t>all-pass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502F1EB-A9AC-B7CF-4AF4-C593206C8D20}"/>
              </a:ext>
            </a:extLst>
          </p:cNvPr>
          <p:cNvGrpSpPr>
            <a:grpSpLocks/>
          </p:cNvGrpSpPr>
          <p:nvPr/>
        </p:nvGrpSpPr>
        <p:grpSpPr bwMode="auto">
          <a:xfrm>
            <a:off x="7208838" y="4541838"/>
            <a:ext cx="347662" cy="2111375"/>
            <a:chOff x="7208364" y="4541300"/>
            <a:chExt cx="348411" cy="2112326"/>
          </a:xfrm>
        </p:grpSpPr>
        <p:sp>
          <p:nvSpPr>
            <p:cNvPr id="28700" name="Oval 73">
              <a:extLst>
                <a:ext uri="{FF2B5EF4-FFF2-40B4-BE49-F238E27FC236}">
                  <a16:creationId xmlns:a16="http://schemas.microsoft.com/office/drawing/2014/main" id="{8CF34466-EE10-D606-8D29-B8273A21E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8364" y="4541300"/>
              <a:ext cx="340646" cy="6403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8701" name="Oval 74">
              <a:extLst>
                <a:ext uri="{FF2B5EF4-FFF2-40B4-BE49-F238E27FC236}">
                  <a16:creationId xmlns:a16="http://schemas.microsoft.com/office/drawing/2014/main" id="{BEF6919F-0DFA-5646-2724-E96D53873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129" y="6013326"/>
              <a:ext cx="340646" cy="6403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ABAC668-F6DC-4B4B-161A-E720EBAD79B3}"/>
              </a:ext>
            </a:extLst>
          </p:cNvPr>
          <p:cNvGrpSpPr>
            <a:grpSpLocks/>
          </p:cNvGrpSpPr>
          <p:nvPr/>
        </p:nvGrpSpPr>
        <p:grpSpPr bwMode="auto">
          <a:xfrm>
            <a:off x="6391275" y="4381500"/>
            <a:ext cx="2014538" cy="2332038"/>
            <a:chOff x="6391751" y="4381995"/>
            <a:chExt cx="2013569" cy="2330944"/>
          </a:xfrm>
        </p:grpSpPr>
        <p:sp>
          <p:nvSpPr>
            <p:cNvPr id="28698" name="TextBox 76">
              <a:extLst>
                <a:ext uri="{FF2B5EF4-FFF2-40B4-BE49-F238E27FC236}">
                  <a16:creationId xmlns:a16="http://schemas.microsoft.com/office/drawing/2014/main" id="{9062C52E-3C4A-E306-2AC9-B63EFE6A3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6343607"/>
              <a:ext cx="10139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notch</a:t>
              </a:r>
            </a:p>
          </p:txBody>
        </p:sp>
        <p:sp>
          <p:nvSpPr>
            <p:cNvPr id="28699" name="TextBox 78">
              <a:extLst>
                <a:ext uri="{FF2B5EF4-FFF2-40B4-BE49-F238E27FC236}">
                  <a16:creationId xmlns:a16="http://schemas.microsoft.com/office/drawing/2014/main" id="{7594272A-0C3F-4600-CE91-C58B41D10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1751" y="4381995"/>
              <a:ext cx="10139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notch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F226CEC-F451-68B6-9FC7-72F454A47087}"/>
              </a:ext>
            </a:extLst>
          </p:cNvPr>
          <p:cNvGrpSpPr>
            <a:grpSpLocks/>
          </p:cNvGrpSpPr>
          <p:nvPr/>
        </p:nvGrpSpPr>
        <p:grpSpPr bwMode="auto">
          <a:xfrm>
            <a:off x="7724775" y="4857750"/>
            <a:ext cx="1308100" cy="1350963"/>
            <a:chOff x="7724803" y="4858492"/>
            <a:chExt cx="1308107" cy="1350850"/>
          </a:xfrm>
        </p:grpSpPr>
        <p:sp>
          <p:nvSpPr>
            <p:cNvPr id="28696" name="TextBox 81">
              <a:extLst>
                <a:ext uri="{FF2B5EF4-FFF2-40B4-BE49-F238E27FC236}">
                  <a16:creationId xmlns:a16="http://schemas.microsoft.com/office/drawing/2014/main" id="{CED91E11-8539-6930-C963-EF82B7F17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4803" y="4858492"/>
              <a:ext cx="1308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cancellation</a:t>
              </a:r>
            </a:p>
          </p:txBody>
        </p:sp>
        <p:sp>
          <p:nvSpPr>
            <p:cNvPr id="28697" name="TextBox 82">
              <a:extLst>
                <a:ext uri="{FF2B5EF4-FFF2-40B4-BE49-F238E27FC236}">
                  <a16:creationId xmlns:a16="http://schemas.microsoft.com/office/drawing/2014/main" id="{FB916FDD-11E6-36D3-8B93-CD0FDC14F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4803" y="5840010"/>
              <a:ext cx="1308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cancellation</a:t>
              </a:r>
            </a:p>
          </p:txBody>
        </p:sp>
      </p:grpSp>
      <p:sp>
        <p:nvSpPr>
          <p:cNvPr id="28695" name="TextBox 3">
            <a:extLst>
              <a:ext uri="{FF2B5EF4-FFF2-40B4-BE49-F238E27FC236}">
                <a16:creationId xmlns:a16="http://schemas.microsoft.com/office/drawing/2014/main" id="{BB339596-1E87-B0CF-E1BB-594DFB93F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13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 i="1">
                <a:solidFill>
                  <a:schemeClr val="tx1"/>
                </a:solidFill>
              </a:rPr>
              <a:t>Stability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2" grpId="0"/>
      <p:bldP spid="53" grpId="0"/>
      <p:bldP spid="54" grpId="0"/>
      <p:bldP spid="65" grpId="0"/>
      <p:bldP spid="71" grpId="0" animBg="1"/>
      <p:bldP spid="7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68A80E2A-4767-D055-7944-FC9AF3F66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IIR Filter Design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060E10ED-6044-746E-8B60-130D073D7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Classical IIR filter design algorithms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2EE7CC-8659-1A10-2BFE-C58140745022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1981200"/>
          <a:ext cx="7010400" cy="1981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Design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Passband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Stopband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Butterworth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Monotonic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Monotonic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Chebyshev</a:t>
                      </a:r>
                      <a:r>
                        <a:rPr lang="en-US" sz="2000" b="1" dirty="0"/>
                        <a:t> type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Monotonic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Ripples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Chebyshev</a:t>
                      </a:r>
                      <a:r>
                        <a:rPr lang="en-US" sz="2000" b="1" dirty="0"/>
                        <a:t> type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Ripples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Monotonic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Elliptic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Ripples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Ripples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DE487464-F180-A968-CF17-43CDC1212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910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Manual placement of poles and zeros</a:t>
            </a:r>
          </a:p>
        </p:txBody>
      </p:sp>
      <p:sp>
        <p:nvSpPr>
          <p:cNvPr id="29726" name="TextBox 3">
            <a:extLst>
              <a:ext uri="{FF2B5EF4-FFF2-40B4-BE49-F238E27FC236}">
                <a16:creationId xmlns:a16="http://schemas.microsoft.com/office/drawing/2014/main" id="{B2A76700-9348-44EF-F091-BFA055E52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13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 i="1">
                <a:solidFill>
                  <a:schemeClr val="tx1"/>
                </a:solidFill>
              </a:rPr>
              <a:t>Cascade of Biquads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40006B7-757B-55E0-196B-9A0421014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860925"/>
            <a:ext cx="83058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Automated adaptation of pole and zero locations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Center frequency of bandpass resonator HW 1.1(d) &amp; 2.1(d)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Notch filter with parameterized notch frequency HW 3.1(c)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50E9AB2C-F63F-5630-C68C-0FD2B91BA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IIR Filter Implementation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E30F61A1-2573-3672-AB56-615FCF1E8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Cascade of </a:t>
            </a:r>
            <a:r>
              <a:rPr lang="en-US" altLang="en-US" dirty="0" err="1">
                <a:ea typeface="ＭＳ Ｐゴシック" panose="020B0600070205080204" pitchFamily="34" charset="-128"/>
              </a:rPr>
              <a:t>biquads</a:t>
            </a:r>
            <a:r>
              <a:rPr lang="en-US" altLang="en-US" dirty="0">
                <a:ea typeface="ＭＳ Ｐゴシック" panose="020B0600070205080204" pitchFamily="34" charset="-128"/>
              </a:rPr>
              <a:t> for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poles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even: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/2 conjugate pairs of poles. Cascade of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/2 </a:t>
            </a:r>
            <a:r>
              <a:rPr lang="en-US" altLang="en-US" dirty="0" err="1">
                <a:ea typeface="ＭＳ Ｐゴシック" panose="020B0600070205080204" pitchFamily="34" charset="-128"/>
              </a:rPr>
              <a:t>biquads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odd: One real pole and (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-1)/2 conjugate pairs of poles.  Cascade of first-order filter (real pole) and (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-1)/2 </a:t>
            </a:r>
            <a:r>
              <a:rPr lang="en-US" altLang="en-US" dirty="0" err="1">
                <a:ea typeface="ＭＳ Ｐゴシック" panose="020B0600070205080204" pitchFamily="34" charset="-128"/>
              </a:rPr>
              <a:t>biquads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For </a:t>
            </a:r>
            <a:r>
              <a:rPr lang="en-US" altLang="en-US" i="1" dirty="0"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biquads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</a:rPr>
              <a:t>! orderings of conjugate pairs of poles and for each ordering, </a:t>
            </a:r>
            <a:r>
              <a:rPr lang="en-US" altLang="en-US" i="1" dirty="0"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</a:rPr>
              <a:t>! orderings of conjugate pairs of zeros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i="1" dirty="0">
                <a:ea typeface="ＭＳ Ｐゴシック" panose="020B0600070205080204" pitchFamily="34" charset="-128"/>
              </a:rPr>
              <a:t>Exhaustive search</a:t>
            </a:r>
            <a:r>
              <a:rPr lang="en-US" altLang="en-US" dirty="0">
                <a:ea typeface="ＭＳ Ｐゴシック" panose="020B0600070205080204" pitchFamily="34" charset="-128"/>
              </a:rPr>
              <a:t>: simulate all combinations to pick best one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i="1" dirty="0">
                <a:ea typeface="ＭＳ Ｐゴシック" panose="020B0600070205080204" pitchFamily="34" charset="-128"/>
              </a:rPr>
              <a:t>Quick pairing</a:t>
            </a:r>
            <a:r>
              <a:rPr lang="en-US" altLang="en-US" dirty="0">
                <a:ea typeface="ＭＳ Ｐゴシック" panose="020B0600070205080204" pitchFamily="34" charset="-128"/>
              </a:rPr>
              <a:t>: Order </a:t>
            </a:r>
            <a:r>
              <a:rPr lang="en-US" altLang="en-US" dirty="0" err="1">
                <a:ea typeface="ＭＳ Ｐゴシック" panose="020B0600070205080204" pitchFamily="34" charset="-128"/>
              </a:rPr>
              <a:t>biquads</a:t>
            </a:r>
            <a:r>
              <a:rPr lang="en-US" altLang="en-US" dirty="0">
                <a:ea typeface="ＭＳ Ｐゴシック" panose="020B0600070205080204" pitchFamily="34" charset="-128"/>
              </a:rPr>
              <a:t> in ascending order of quality factors (see next slide) and for each each </a:t>
            </a:r>
            <a:r>
              <a:rPr lang="en-US" altLang="en-US" dirty="0" err="1">
                <a:ea typeface="ＭＳ Ｐゴシック" panose="020B0600070205080204" pitchFamily="34" charset="-128"/>
              </a:rPr>
              <a:t>biquad</a:t>
            </a:r>
            <a:r>
              <a:rPr lang="en-US" altLang="en-US" dirty="0">
                <a:ea typeface="ＭＳ Ｐゴシック" panose="020B0600070205080204" pitchFamily="34" charset="-128"/>
              </a:rPr>
              <a:t>, choose the conjugate zero pair that is closest in Euclidean distance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7A03C6-B9D0-A97F-9AE4-283120C6C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53340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Single section (single difference equation)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Could make a BIBO stable filter become BIBO unstable</a:t>
            </a:r>
          </a:p>
        </p:txBody>
      </p:sp>
      <p:sp>
        <p:nvSpPr>
          <p:cNvPr id="30724" name="TextBox 3">
            <a:extLst>
              <a:ext uri="{FF2B5EF4-FFF2-40B4-BE49-F238E27FC236}">
                <a16:creationId xmlns:a16="http://schemas.microsoft.com/office/drawing/2014/main" id="{C64D56E9-DC0C-98F9-EBCE-26FC9993E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13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 i="1">
                <a:solidFill>
                  <a:schemeClr val="tx1"/>
                </a:solidFill>
              </a:rPr>
              <a:t>Cascade of Biquads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6FF51B9-61B4-4BDF-F817-480A13123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Quality Factors for Digital Biquads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271F149-FD11-C0CF-4351-4088FB70C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001000" cy="990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For poles at </a:t>
            </a:r>
            <a:r>
              <a:rPr lang="en-US" altLang="en-US" i="1" dirty="0">
                <a:ea typeface="ＭＳ Ｐゴシック" panose="020B0600070205080204" pitchFamily="34" charset="-128"/>
              </a:rPr>
              <a:t>a </a:t>
            </a:r>
            <a:r>
              <a:rPr lang="en-US" altLang="en-US" dirty="0">
                <a:ea typeface="ＭＳ Ｐゴシック" panose="020B0600070205080204" pitchFamily="34" charset="-128"/>
              </a:rPr>
              <a:t>± </a:t>
            </a:r>
            <a:r>
              <a:rPr lang="en-US" altLang="en-US" i="1" dirty="0"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b = r e </a:t>
            </a:r>
            <a:r>
              <a:rPr lang="en-US" altLang="en-US" i="1" baseline="30000" dirty="0">
                <a:ea typeface="ＭＳ Ｐゴシック" panose="020B0600070205080204" pitchFamily="34" charset="-128"/>
              </a:rPr>
              <a:t>± j </a:t>
            </a:r>
            <a:r>
              <a:rPr lang="en-US" altLang="en-US" i="1" baseline="30000" dirty="0">
                <a:ea typeface="ＭＳ Ｐゴシック" panose="020B0600070205080204" pitchFamily="34" charset="-128"/>
                <a:sym typeface="Symbol" pitchFamily="2" charset="2"/>
              </a:rPr>
              <a:t></a:t>
            </a:r>
            <a:r>
              <a:rPr lang="en-US" altLang="en-US" dirty="0">
                <a:ea typeface="ＭＳ Ｐゴシック" panose="020B0600070205080204" pitchFamily="34" charset="-128"/>
              </a:rPr>
              <a:t>, where                    is pole radius (</a:t>
            </a:r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&lt; 1 for stability), with </a:t>
            </a:r>
            <a:r>
              <a:rPr lang="en-US" altLang="en-US" i="1" dirty="0">
                <a:ea typeface="ＭＳ Ｐゴシック" panose="020B0600070205080204" pitchFamily="34" charset="-128"/>
              </a:rPr>
              <a:t>y</a:t>
            </a:r>
            <a:r>
              <a:rPr lang="en-US" altLang="en-US" dirty="0">
                <a:ea typeface="ＭＳ Ｐゴシック" panose="020B0600070205080204" pitchFamily="34" charset="-128"/>
              </a:rPr>
              <a:t> = –2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</p:txBody>
      </p:sp>
      <p:graphicFrame>
        <p:nvGraphicFramePr>
          <p:cNvPr id="30724" name="Object 0">
            <a:extLst>
              <a:ext uri="{FF2B5EF4-FFF2-40B4-BE49-F238E27FC236}">
                <a16:creationId xmlns:a16="http://schemas.microsoft.com/office/drawing/2014/main" id="{65F53D7C-0C06-1993-83CA-C7EB3AD7B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786302"/>
              </p:ext>
            </p:extLst>
          </p:nvPr>
        </p:nvGraphicFramePr>
        <p:xfrm>
          <a:off x="2314575" y="2814975"/>
          <a:ext cx="42497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295800" imgH="11112500" progId="Equation.3">
                  <p:embed/>
                </p:oleObj>
              </mc:Choice>
              <mc:Fallback>
                <p:oleObj name="Equation" r:id="rId2" imgW="55295800" imgH="111125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814975"/>
                        <a:ext cx="42497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1">
            <a:extLst>
              <a:ext uri="{FF2B5EF4-FFF2-40B4-BE49-F238E27FC236}">
                <a16:creationId xmlns:a16="http://schemas.microsoft.com/office/drawing/2014/main" id="{F4537243-8553-34CC-6063-82C99664EE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26644"/>
              </p:ext>
            </p:extLst>
          </p:nvPr>
        </p:nvGraphicFramePr>
        <p:xfrm>
          <a:off x="6477000" y="1841837"/>
          <a:ext cx="17526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96100" imgH="5854700" progId="Equation.3">
                  <p:embed/>
                </p:oleObj>
              </mc:Choice>
              <mc:Fallback>
                <p:oleObj name="Equation" r:id="rId4" imgW="19596100" imgH="5854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841837"/>
                        <a:ext cx="17526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2">
            <a:extLst>
              <a:ext uri="{FF2B5EF4-FFF2-40B4-BE49-F238E27FC236}">
                <a16:creationId xmlns:a16="http://schemas.microsoft.com/office/drawing/2014/main" id="{D6488D45-1C64-F281-4920-575613B0B1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750845"/>
              </p:ext>
            </p:extLst>
          </p:nvPr>
        </p:nvGraphicFramePr>
        <p:xfrm>
          <a:off x="4545013" y="4889837"/>
          <a:ext cx="28892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766000" imgH="9652000" progId="Equation.3">
                  <p:embed/>
                </p:oleObj>
              </mc:Choice>
              <mc:Fallback>
                <p:oleObj name="Equation" r:id="rId6" imgW="32766000" imgH="9652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4889837"/>
                        <a:ext cx="28892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7">
            <a:extLst>
              <a:ext uri="{FF2B5EF4-FFF2-40B4-BE49-F238E27FC236}">
                <a16:creationId xmlns:a16="http://schemas.microsoft.com/office/drawing/2014/main" id="{A8206D96-899C-4F9E-25D4-066142F7D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4758" y="5766137"/>
            <a:ext cx="2667000" cy="10156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Filter design programs use </a:t>
            </a:r>
            <a:r>
              <a:rPr lang="en-US" altLang="en-US" sz="2000" i="1" dirty="0">
                <a:solidFill>
                  <a:schemeClr val="tx1"/>
                </a:solidFill>
              </a:rPr>
              <a:t>r </a:t>
            </a:r>
            <a:r>
              <a:rPr lang="en-US" altLang="en-US" sz="2000" dirty="0">
                <a:solidFill>
                  <a:schemeClr val="tx1"/>
                </a:solidFill>
              </a:rPr>
              <a:t>as approximation of quality factor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1167A61-949F-B95C-55BE-6CB1D4FCB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32537"/>
            <a:ext cx="8153400" cy="29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>
              <a:buFontTx/>
              <a:buNone/>
            </a:pPr>
            <a:r>
              <a:rPr lang="en-US" altLang="en-US" dirty="0"/>
              <a:t>Real poles: </a:t>
            </a:r>
            <a:r>
              <a:rPr lang="en-US" altLang="en-US" i="1" dirty="0"/>
              <a:t>b</a:t>
            </a:r>
            <a:r>
              <a:rPr lang="en-US" altLang="en-US" dirty="0"/>
              <a:t> = 0 and </a:t>
            </a:r>
            <a:r>
              <a:rPr lang="en-US" altLang="en-US" dirty="0">
                <a:sym typeface="Symbol" pitchFamily="2" charset="2"/>
              </a:rPr>
              <a:t></a:t>
            </a:r>
            <a:r>
              <a:rPr lang="en-US" altLang="en-US" dirty="0"/>
              <a:t>1 &lt; </a:t>
            </a:r>
            <a:r>
              <a:rPr lang="en-US" altLang="en-US" i="1" dirty="0"/>
              <a:t>a</a:t>
            </a:r>
            <a:r>
              <a:rPr lang="en-US" altLang="en-US" dirty="0"/>
              <a:t> &lt; 1, so </a:t>
            </a:r>
            <a:r>
              <a:rPr lang="en-US" altLang="en-US" i="1" dirty="0"/>
              <a:t>r</a:t>
            </a:r>
            <a:r>
              <a:rPr lang="en-US" altLang="en-US" dirty="0"/>
              <a:t> = |</a:t>
            </a:r>
            <a:r>
              <a:rPr lang="en-US" altLang="en-US" i="1" dirty="0"/>
              <a:t>a|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 = </a:t>
            </a:r>
            <a:r>
              <a:rPr lang="en-US" altLang="en-US" dirty="0">
                <a:sym typeface="Symbol" pitchFamily="2" charset="2"/>
              </a:rPr>
              <a:t></a:t>
            </a:r>
            <a:r>
              <a:rPr lang="en-US" altLang="en-US" dirty="0"/>
              <a:t>2 </a:t>
            </a: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 = ½ (impulse response is </a:t>
            </a:r>
            <a:r>
              <a:rPr lang="en-US" altLang="en-US" i="1" dirty="0"/>
              <a:t>C</a:t>
            </a:r>
            <a:r>
              <a:rPr lang="en-US" altLang="en-US" baseline="-25000" dirty="0"/>
              <a:t>0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i="1" baseline="30000" dirty="0"/>
              <a:t>n</a:t>
            </a:r>
            <a:r>
              <a:rPr lang="en-US" altLang="en-US" i="1" dirty="0"/>
              <a:t> u</a:t>
            </a:r>
            <a:r>
              <a:rPr lang="en-US" altLang="en-US" dirty="0"/>
              <a:t>[</a:t>
            </a:r>
            <a:r>
              <a:rPr lang="en-US" altLang="en-US" i="1" dirty="0"/>
              <a:t>n</a:t>
            </a:r>
            <a:r>
              <a:rPr lang="en-US" altLang="en-US" dirty="0"/>
              <a:t>] + </a:t>
            </a:r>
            <a:r>
              <a:rPr lang="en-US" altLang="en-US" i="1" dirty="0"/>
              <a:t>C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i="1" dirty="0"/>
              <a:t>n a</a:t>
            </a:r>
            <a:r>
              <a:rPr lang="en-US" altLang="en-US" sz="1200" i="1" dirty="0"/>
              <a:t> </a:t>
            </a:r>
            <a:r>
              <a:rPr lang="en-US" altLang="en-US" i="1" baseline="30000" dirty="0"/>
              <a:t>n</a:t>
            </a:r>
            <a:r>
              <a:rPr lang="en-US" altLang="en-US" i="1" dirty="0"/>
              <a:t> u</a:t>
            </a:r>
            <a:r>
              <a:rPr lang="en-US" altLang="en-US" dirty="0"/>
              <a:t>[</a:t>
            </a:r>
            <a:r>
              <a:rPr lang="en-US" altLang="en-US" i="1" dirty="0"/>
              <a:t>n</a:t>
            </a:r>
            <a:r>
              <a:rPr lang="en-US" altLang="en-US" dirty="0"/>
              <a:t>])</a:t>
            </a:r>
          </a:p>
          <a:p>
            <a:pPr lvl="1">
              <a:buFontTx/>
              <a:buNone/>
            </a:pPr>
            <a:r>
              <a:rPr lang="en-US" altLang="en-US" dirty="0"/>
              <a:t>Poles on unit circle: </a:t>
            </a:r>
            <a:r>
              <a:rPr lang="en-US" altLang="en-US" i="1" dirty="0"/>
              <a:t>r</a:t>
            </a:r>
            <a:r>
              <a:rPr lang="en-US" altLang="en-US" dirty="0"/>
              <a:t> = 1 so </a:t>
            </a:r>
            <a:r>
              <a:rPr lang="en-US" altLang="en-US" i="1" dirty="0"/>
              <a:t>Q</a:t>
            </a:r>
            <a:r>
              <a:rPr lang="en-US" altLang="en-US" dirty="0"/>
              <a:t> = </a:t>
            </a:r>
            <a:r>
              <a:rPr lang="en-US" altLang="en-US" dirty="0">
                <a:sym typeface="Symbol" pitchFamily="2" charset="2"/>
              </a:rPr>
              <a:t> (oscillatory response)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Imaginary poles:</a:t>
            </a:r>
            <a:r>
              <a:rPr lang="en-US" altLang="en-US" dirty="0">
                <a:sym typeface="Symbol" pitchFamily="2" charset="2"/>
              </a:rPr>
              <a:t> </a:t>
            </a:r>
            <a:r>
              <a:rPr lang="en-US" altLang="en-US" i="1" dirty="0">
                <a:sym typeface="Symbol" pitchFamily="2" charset="2"/>
              </a:rPr>
              <a:t>a</a:t>
            </a:r>
            <a:r>
              <a:rPr lang="en-US" altLang="en-US" dirty="0">
                <a:sym typeface="Symbol" pitchFamily="2" charset="2"/>
              </a:rPr>
              <a:t> = 0 so</a:t>
            </a:r>
            <a:br>
              <a:rPr lang="en-US" altLang="en-US" dirty="0">
                <a:sym typeface="Symbol" pitchFamily="2" charset="2"/>
              </a:rPr>
            </a:br>
            <a:r>
              <a:rPr lang="en-US" altLang="en-US" i="1" dirty="0">
                <a:sym typeface="Symbol" pitchFamily="2" charset="2"/>
              </a:rPr>
              <a:t>r</a:t>
            </a:r>
            <a:r>
              <a:rPr lang="en-US" altLang="en-US" dirty="0">
                <a:sym typeface="Symbol" pitchFamily="2" charset="2"/>
              </a:rPr>
              <a:t> = |</a:t>
            </a:r>
            <a:r>
              <a:rPr lang="en-US" altLang="en-US" i="1" dirty="0">
                <a:sym typeface="Symbol" pitchFamily="2" charset="2"/>
              </a:rPr>
              <a:t>b</a:t>
            </a:r>
            <a:r>
              <a:rPr lang="en-US" altLang="en-US" dirty="0">
                <a:sym typeface="Symbol" pitchFamily="2" charset="2"/>
              </a:rPr>
              <a:t>| and </a:t>
            </a:r>
            <a:r>
              <a:rPr lang="en-US" altLang="en-US" i="1" dirty="0">
                <a:sym typeface="Symbol" pitchFamily="2" charset="2"/>
              </a:rPr>
              <a:t>y</a:t>
            </a:r>
            <a:r>
              <a:rPr lang="en-US" altLang="en-US" dirty="0">
                <a:sym typeface="Symbol" pitchFamily="2" charset="2"/>
              </a:rPr>
              <a:t> = 0, and</a:t>
            </a:r>
          </a:p>
          <a:p>
            <a:pPr lvl="1">
              <a:buFontTx/>
              <a:buNone/>
            </a:pPr>
            <a:r>
              <a:rPr lang="en-US" altLang="en-US" dirty="0">
                <a:sym typeface="Symbol" pitchFamily="2" charset="2"/>
              </a:rPr>
              <a:t>Processors with 16-bit x 16-bit multipliers</a:t>
            </a:r>
            <a:br>
              <a:rPr lang="en-US" altLang="en-US" dirty="0">
                <a:sym typeface="Symbol" pitchFamily="2" charset="2"/>
              </a:rPr>
            </a:br>
            <a:r>
              <a:rPr lang="en-US" altLang="en-US" dirty="0">
                <a:sym typeface="Symbol" pitchFamily="2" charset="2"/>
              </a:rPr>
              <a:t>and 40-bit accumulators: </a:t>
            </a:r>
            <a:r>
              <a:rPr lang="en-US" altLang="en-US" i="1" dirty="0" err="1">
                <a:sym typeface="Symbol" pitchFamily="2" charset="2"/>
              </a:rPr>
              <a:t>Q</a:t>
            </a:r>
            <a:r>
              <a:rPr lang="en-US" altLang="en-US" baseline="-25000" dirty="0" err="1">
                <a:sym typeface="Symbol" pitchFamily="2" charset="2"/>
              </a:rPr>
              <a:t>max</a:t>
            </a:r>
            <a:r>
              <a:rPr lang="en-US" altLang="en-US" dirty="0">
                <a:sym typeface="Symbol" pitchFamily="2" charset="2"/>
              </a:rPr>
              <a:t>  40</a:t>
            </a:r>
          </a:p>
        </p:txBody>
      </p:sp>
      <p:sp>
        <p:nvSpPr>
          <p:cNvPr id="32777" name="TextBox 3">
            <a:extLst>
              <a:ext uri="{FF2B5EF4-FFF2-40B4-BE49-F238E27FC236}">
                <a16:creationId xmlns:a16="http://schemas.microsoft.com/office/drawing/2014/main" id="{093F8C1F-66D7-BB80-8D75-975EB9220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13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 i="1">
                <a:solidFill>
                  <a:schemeClr val="tx1"/>
                </a:solidFill>
              </a:rPr>
              <a:t>Cascade of Biquads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F3C18DD-E962-8B31-7A2F-B2BE83BD9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49810"/>
            <a:ext cx="8763000" cy="55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6600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>
                <a:ea typeface="ＭＳ Ｐゴシック" panose="020B0600070205080204" pitchFamily="34" charset="-128"/>
              </a:rPr>
              <a:t>Measures sensitivity in pole locations to perturbations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8EDE90B0-3744-CF86-CD80-2BA92FEE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6 - </a:t>
            </a:r>
            <a:fld id="{745B7EDD-846B-DA48-96BD-A47E54817202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6A9409D-921B-BA5C-078A-FC7D02799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Quality Factors for Analog Biquads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FE0065F-3041-E44C-3F91-E5568A3C1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1905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Second-order filter section</a:t>
            </a:r>
          </a:p>
          <a:p>
            <a:pPr marL="457200" lvl="1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Conjugate symmetric poles </a:t>
            </a:r>
            <a:r>
              <a:rPr lang="en-US" altLang="en-US" i="1">
                <a:ea typeface="ＭＳ Ｐゴシック" panose="020B0600070205080204" pitchFamily="34" charset="-128"/>
              </a:rPr>
              <a:t>a </a:t>
            </a:r>
            <a:r>
              <a:rPr lang="en-US" altLang="en-US">
                <a:ea typeface="ＭＳ Ｐゴシック" panose="020B0600070205080204" pitchFamily="34" charset="-128"/>
              </a:rPr>
              <a:t>± </a:t>
            </a:r>
            <a:r>
              <a:rPr lang="en-US" altLang="en-US" i="1">
                <a:ea typeface="ＭＳ Ｐゴシック" panose="020B0600070205080204" pitchFamily="34" charset="-128"/>
              </a:rPr>
              <a:t>j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, where </a:t>
            </a:r>
            <a:r>
              <a:rPr lang="en-US" altLang="en-US" i="1">
                <a:ea typeface="ＭＳ Ｐゴシック" panose="020B0600070205080204" pitchFamily="34" charset="-128"/>
              </a:rPr>
              <a:t>a</a:t>
            </a:r>
            <a:r>
              <a:rPr lang="en-US" altLang="en-US">
                <a:ea typeface="ＭＳ Ｐゴシック" panose="020B0600070205080204" pitchFamily="34" charset="-128"/>
              </a:rPr>
              <a:t> &lt; 0</a:t>
            </a:r>
          </a:p>
          <a:p>
            <a:pPr marL="457200" lvl="1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With no zeros, impulse response is</a:t>
            </a:r>
          </a:p>
          <a:p>
            <a:pPr marL="457200" lvl="1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which is pure decay when 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 = 0 and pure sinusoid when </a:t>
            </a:r>
            <a:r>
              <a:rPr lang="en-US" altLang="en-US" i="1">
                <a:ea typeface="ＭＳ Ｐゴシック" panose="020B0600070205080204" pitchFamily="34" charset="-128"/>
              </a:rPr>
              <a:t>a</a:t>
            </a:r>
            <a:r>
              <a:rPr lang="en-US" altLang="en-US">
                <a:ea typeface="ＭＳ Ｐゴシック" panose="020B0600070205080204" pitchFamily="34" charset="-128"/>
              </a:rPr>
              <a:t> = 0</a:t>
            </a:r>
          </a:p>
        </p:txBody>
      </p:sp>
      <p:graphicFrame>
        <p:nvGraphicFramePr>
          <p:cNvPr id="29700" name="Object 0">
            <a:extLst>
              <a:ext uri="{FF2B5EF4-FFF2-40B4-BE49-F238E27FC236}">
                <a16:creationId xmlns:a16="http://schemas.microsoft.com/office/drawing/2014/main" id="{D503AE30-C84B-9380-BD54-6B5A8EBBEE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9450" y="3352800"/>
          <a:ext cx="15811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900" imgH="444500" progId="Equation.3">
                  <p:embed/>
                </p:oleObj>
              </mc:Choice>
              <mc:Fallback>
                <p:oleObj name="Equation" r:id="rId2" imgW="850900" imgH="4445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3352800"/>
                        <a:ext cx="158115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0">
            <a:extLst>
              <a:ext uri="{FF2B5EF4-FFF2-40B4-BE49-F238E27FC236}">
                <a16:creationId xmlns:a16="http://schemas.microsoft.com/office/drawing/2014/main" id="{C05DB071-6708-DB67-C3B3-B26B4B3F53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1300" y="2389188"/>
          <a:ext cx="30924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699700" imgH="5270500" progId="Equation.3">
                  <p:embed/>
                </p:oleObj>
              </mc:Choice>
              <mc:Fallback>
                <p:oleObj name="Equation" r:id="rId4" imgW="35699700" imgH="52705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2389188"/>
                        <a:ext cx="30924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BE69118C-87F8-6F05-7E60-1354BE868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13100"/>
            <a:ext cx="8458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 dirty="0"/>
              <a:t>Quality factor</a:t>
            </a:r>
            <a:r>
              <a:rPr lang="en-US" altLang="en-US" dirty="0"/>
              <a:t>: measures sensitivity of</a:t>
            </a:r>
            <a:br>
              <a:rPr lang="en-US" altLang="en-US" dirty="0"/>
            </a:br>
            <a:r>
              <a:rPr lang="en-US" altLang="en-US" dirty="0"/>
              <a:t>pole locations to perturbations</a:t>
            </a:r>
          </a:p>
          <a:p>
            <a:pPr lvl="1">
              <a:buFontTx/>
              <a:buNone/>
            </a:pPr>
            <a:r>
              <a:rPr lang="en-US" altLang="en-US" dirty="0"/>
              <a:t>Real poles: </a:t>
            </a:r>
            <a:r>
              <a:rPr lang="en-US" altLang="en-US" i="1" dirty="0"/>
              <a:t>b</a:t>
            </a:r>
            <a:r>
              <a:rPr lang="en-US" altLang="en-US" dirty="0"/>
              <a:t> = 0 so </a:t>
            </a:r>
            <a:r>
              <a:rPr lang="en-US" altLang="en-US" i="1" dirty="0"/>
              <a:t>Q</a:t>
            </a:r>
            <a:r>
              <a:rPr lang="en-US" altLang="en-US" dirty="0"/>
              <a:t> = ½ (exponential decay response)</a:t>
            </a:r>
          </a:p>
          <a:p>
            <a:pPr lvl="1">
              <a:buFontTx/>
              <a:buNone/>
            </a:pPr>
            <a:r>
              <a:rPr lang="en-US" altLang="en-US" dirty="0"/>
              <a:t>Imaginary poles: </a:t>
            </a:r>
            <a:r>
              <a:rPr lang="en-US" altLang="en-US" i="1" dirty="0"/>
              <a:t>a</a:t>
            </a:r>
            <a:r>
              <a:rPr lang="en-US" altLang="en-US" dirty="0"/>
              <a:t> = 0 so </a:t>
            </a:r>
            <a:r>
              <a:rPr lang="en-US" altLang="en-US" i="1" dirty="0"/>
              <a:t>Q</a:t>
            </a:r>
            <a:r>
              <a:rPr lang="en-US" altLang="en-US" dirty="0"/>
              <a:t> = </a:t>
            </a:r>
            <a:r>
              <a:rPr lang="en-US" altLang="en-US" dirty="0">
                <a:sym typeface="Symbol" pitchFamily="2" charset="2"/>
              </a:rPr>
              <a:t> (oscillatory response)</a:t>
            </a:r>
          </a:p>
          <a:p>
            <a:pPr lvl="1">
              <a:buFontTx/>
              <a:buNone/>
            </a:pPr>
            <a:r>
              <a:rPr lang="en-US" altLang="en-US" dirty="0">
                <a:sym typeface="Symbol" pitchFamily="2" charset="2"/>
              </a:rPr>
              <a:t>Maximum Q values: 25 for board-level RC circuits, 40 for switched capacitor designs, and 80 for analog IC designs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D5B16C6-FE8A-FDD8-BB9A-263197774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91200"/>
            <a:ext cx="845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Classical designs have biquads with high Q factors</a:t>
            </a:r>
          </a:p>
        </p:txBody>
      </p:sp>
      <p:sp>
        <p:nvSpPr>
          <p:cNvPr id="31752" name="TextBox 3">
            <a:extLst>
              <a:ext uri="{FF2B5EF4-FFF2-40B4-BE49-F238E27FC236}">
                <a16:creationId xmlns:a16="http://schemas.microsoft.com/office/drawing/2014/main" id="{DE4972E0-951B-C407-4559-7A7AD376D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13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 i="1">
                <a:solidFill>
                  <a:schemeClr val="tx1"/>
                </a:solidFill>
              </a:rPr>
              <a:t>Cascade of Biquads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>
            <a:extLst>
              <a:ext uri="{FF2B5EF4-FFF2-40B4-BE49-F238E27FC236}">
                <a16:creationId xmlns:a16="http://schemas.microsoft.com/office/drawing/2014/main" id="{C298E1DC-3C0F-5F61-B56E-5D4F7F41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6 - </a:t>
            </a:r>
            <a:fld id="{BF330E47-CBB5-4F44-B88E-07A975945816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A1E957E-A556-5F13-5A87-CD59D2FED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10663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IIR Filter as Single Section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809F561-6CB4-29DC-58DB-3615721BE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IIR filters have rational transfer functions</a:t>
            </a: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48240411-DB61-58B0-C661-87FA890196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8" y="2081213"/>
          <a:ext cx="44021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5239900" imgH="10528300" progId="Equation.3">
                  <p:embed/>
                </p:oleObj>
              </mc:Choice>
              <mc:Fallback>
                <p:oleObj name="Equation" r:id="rId2" imgW="652399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2081213"/>
                        <a:ext cx="440213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980CE6A6-49FD-A750-B319-90ED9708B4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038350"/>
          <a:ext cx="39290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959000" imgH="10528300" progId="Equation.3">
                  <p:embed/>
                </p:oleObj>
              </mc:Choice>
              <mc:Fallback>
                <p:oleObj name="Equation" r:id="rId4" imgW="52959000" imgH="1052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038350"/>
                        <a:ext cx="39290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BCF33817-69D7-044B-17BE-E78E3E446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3175" y="3346450"/>
          <a:ext cx="39417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6464200" imgH="9944100" progId="Equation.3">
                  <p:embed/>
                </p:oleObj>
              </mc:Choice>
              <mc:Fallback>
                <p:oleObj name="Equation" r:id="rId6" imgW="56464200" imgH="9944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3346450"/>
                        <a:ext cx="394176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Oval 7">
            <a:extLst>
              <a:ext uri="{FF2B5EF4-FFF2-40B4-BE49-F238E27FC236}">
                <a16:creationId xmlns:a16="http://schemas.microsoft.com/office/drawing/2014/main" id="{60124CDD-C47E-A5E8-4913-CC4788049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200400"/>
            <a:ext cx="1524000" cy="1066800"/>
          </a:xfrm>
          <a:prstGeom prst="ellips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22537" name="Line 9">
            <a:extLst>
              <a:ext uri="{FF2B5EF4-FFF2-40B4-BE49-F238E27FC236}">
                <a16:creationId xmlns:a16="http://schemas.microsoft.com/office/drawing/2014/main" id="{BA96DB74-C2B3-EAD7-9257-1877FFBE93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114800"/>
            <a:ext cx="0" cy="533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133163-2AC0-D812-F3E2-BFF2DB4922C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200400"/>
            <a:ext cx="2438400" cy="1219200"/>
            <a:chOff x="6477000" y="3200400"/>
            <a:chExt cx="2438400" cy="1219200"/>
          </a:xfrm>
        </p:grpSpPr>
        <p:sp>
          <p:nvSpPr>
            <p:cNvPr id="33805" name="Line 8">
              <a:extLst>
                <a:ext uri="{FF2B5EF4-FFF2-40B4-BE49-F238E27FC236}">
                  <a16:creationId xmlns:a16="http://schemas.microsoft.com/office/drawing/2014/main" id="{2B01A1A5-2159-ABDE-BFE5-699E99683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77000" y="4191000"/>
              <a:ext cx="1219200" cy="228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Oval 10">
              <a:extLst>
                <a:ext uri="{FF2B5EF4-FFF2-40B4-BE49-F238E27FC236}">
                  <a16:creationId xmlns:a16="http://schemas.microsoft.com/office/drawing/2014/main" id="{B9781009-1990-272D-9B22-1003EF8D6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3200400"/>
              <a:ext cx="1524000" cy="1066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22539" name="AutoShape 14">
            <a:extLst>
              <a:ext uri="{FF2B5EF4-FFF2-40B4-BE49-F238E27FC236}">
                <a16:creationId xmlns:a16="http://schemas.microsoft.com/office/drawing/2014/main" id="{F965DABF-B589-2E54-454E-535FC3A3F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675" y="2314575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D928C58-05D7-693B-7A65-3A8EBAF87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11500"/>
            <a:ext cx="8305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Direct form realization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Dot product of vector of </a:t>
            </a:r>
            <a:r>
              <a:rPr lang="en-US" altLang="en-US" i="1"/>
              <a:t>N</a:t>
            </a:r>
            <a:r>
              <a:rPr lang="en-US" altLang="en-US"/>
              <a:t> +1</a:t>
            </a:r>
            <a:br>
              <a:rPr lang="en-US" altLang="en-US"/>
            </a:br>
            <a:r>
              <a:rPr lang="en-US" altLang="en-US"/>
              <a:t>coefficients and vector of current</a:t>
            </a:r>
            <a:br>
              <a:rPr lang="en-US" altLang="en-US"/>
            </a:br>
            <a:r>
              <a:rPr lang="en-US" altLang="en-US"/>
              <a:t>input and previous </a:t>
            </a:r>
            <a:r>
              <a:rPr lang="en-US" altLang="en-US" i="1"/>
              <a:t>N</a:t>
            </a:r>
            <a:r>
              <a:rPr lang="en-US" altLang="en-US"/>
              <a:t> inputs (FIR section)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Dot product of vector of </a:t>
            </a:r>
            <a:r>
              <a:rPr lang="en-US" altLang="en-US" i="1"/>
              <a:t>M</a:t>
            </a:r>
            <a:r>
              <a:rPr lang="en-US" altLang="en-US"/>
              <a:t> coefficients and vector of previous </a:t>
            </a:r>
            <a:r>
              <a:rPr lang="en-US" altLang="en-US" i="1"/>
              <a:t>M</a:t>
            </a:r>
            <a:r>
              <a:rPr lang="en-US" altLang="en-US"/>
              <a:t> outputs (“</a:t>
            </a:r>
            <a:r>
              <a:rPr lang="en-US" altLang="ja-JP" i="1"/>
              <a:t>FIR</a:t>
            </a:r>
            <a:r>
              <a:rPr lang="en-US" altLang="en-US" i="1"/>
              <a:t>”</a:t>
            </a:r>
            <a:r>
              <a:rPr lang="en-US" altLang="ja-JP" i="1"/>
              <a:t> filtering of previous output values</a:t>
            </a:r>
            <a:r>
              <a:rPr lang="en-US" altLang="ja-JP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Computation:</a:t>
            </a:r>
            <a:r>
              <a:rPr lang="en-US" altLang="en-US" i="1"/>
              <a:t> M</a:t>
            </a:r>
            <a:r>
              <a:rPr lang="en-US" altLang="en-US"/>
              <a:t> + </a:t>
            </a:r>
            <a:r>
              <a:rPr lang="en-US" altLang="en-US" i="1"/>
              <a:t>N</a:t>
            </a:r>
            <a:r>
              <a:rPr lang="en-US" altLang="en-US"/>
              <a:t> + 1 multiply-accumulates (MACs)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Memory:</a:t>
            </a:r>
            <a:r>
              <a:rPr lang="en-US" altLang="en-US" i="1"/>
              <a:t> M</a:t>
            </a:r>
            <a:r>
              <a:rPr lang="en-US" altLang="en-US"/>
              <a:t> + </a:t>
            </a:r>
            <a:r>
              <a:rPr lang="en-US" altLang="en-US" i="1"/>
              <a:t>N</a:t>
            </a:r>
            <a:r>
              <a:rPr lang="en-US" altLang="en-US"/>
              <a:t> words for previous inputs/outputs and</a:t>
            </a:r>
            <a:br>
              <a:rPr lang="en-US" altLang="en-US"/>
            </a:br>
            <a:r>
              <a:rPr lang="en-US" altLang="en-US" i="1"/>
              <a:t>M</a:t>
            </a:r>
            <a:r>
              <a:rPr lang="en-US" altLang="en-US"/>
              <a:t> + </a:t>
            </a:r>
            <a:r>
              <a:rPr lang="en-US" altLang="en-US" i="1"/>
              <a:t>N</a:t>
            </a:r>
            <a:r>
              <a:rPr lang="en-US" altLang="en-US"/>
              <a:t> + 1 words for coefficients</a:t>
            </a:r>
          </a:p>
        </p:txBody>
      </p:sp>
      <p:sp>
        <p:nvSpPr>
          <p:cNvPr id="33804" name="TextBox 3">
            <a:extLst>
              <a:ext uri="{FF2B5EF4-FFF2-40B4-BE49-F238E27FC236}">
                <a16:creationId xmlns:a16="http://schemas.microsoft.com/office/drawing/2014/main" id="{9AB9018E-0DEB-A3E8-6F75-ED88776ED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13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 i="1">
                <a:solidFill>
                  <a:schemeClr val="tx1"/>
                </a:solidFill>
              </a:rPr>
              <a:t>Common IIR Filter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/>
      <p:bldP spid="22539" grpId="0" animBg="1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>
            <a:extLst>
              <a:ext uri="{FF2B5EF4-FFF2-40B4-BE49-F238E27FC236}">
                <a16:creationId xmlns:a16="http://schemas.microsoft.com/office/drawing/2014/main" id="{A4E87D3E-9DEA-3A4E-7482-C96409B1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6 - </a:t>
            </a:r>
            <a:fld id="{EE90B111-F8A0-454B-96CC-FC732FD8964C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4ED0738D-2FE4-C20F-164B-FE5311601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IIR Filter as Single Section</a:t>
            </a:r>
          </a:p>
        </p:txBody>
      </p:sp>
      <p:graphicFrame>
        <p:nvGraphicFramePr>
          <p:cNvPr id="23555" name="Object 0">
            <a:extLst>
              <a:ext uri="{FF2B5EF4-FFF2-40B4-BE49-F238E27FC236}">
                <a16:creationId xmlns:a16="http://schemas.microsoft.com/office/drawing/2014/main" id="{95029614-629D-47BE-C060-401D558F81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8800" y="2005013"/>
          <a:ext cx="2265363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473900" imgH="20485100" progId="Equation.3">
                  <p:embed/>
                </p:oleObj>
              </mc:Choice>
              <mc:Fallback>
                <p:oleObj name="Equation" r:id="rId2" imgW="32473900" imgH="204851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2005013"/>
                        <a:ext cx="2265363" cy="142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0" name="Group 107">
            <a:extLst>
              <a:ext uri="{FF2B5EF4-FFF2-40B4-BE49-F238E27FC236}">
                <a16:creationId xmlns:a16="http://schemas.microsoft.com/office/drawing/2014/main" id="{3C5EE457-6503-1FF3-4FEF-C8E2C7B5B88E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295400"/>
            <a:ext cx="7543800" cy="5334000"/>
            <a:chOff x="96" y="816"/>
            <a:chExt cx="4752" cy="3360"/>
          </a:xfrm>
        </p:grpSpPr>
        <p:sp>
          <p:nvSpPr>
            <p:cNvPr id="34824" name="Oval 5">
              <a:extLst>
                <a:ext uri="{FF2B5EF4-FFF2-40B4-BE49-F238E27FC236}">
                  <a16:creationId xmlns:a16="http://schemas.microsoft.com/office/drawing/2014/main" id="{69B7BBAA-92B1-C468-97F8-840CFD805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9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sym typeface="Symbol" pitchFamily="2" charset="2"/>
                </a:rPr>
                <a:t></a:t>
              </a: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34825" name="Rectangle 6">
              <a:extLst>
                <a:ext uri="{FF2B5EF4-FFF2-40B4-BE49-F238E27FC236}">
                  <a16:creationId xmlns:a16="http://schemas.microsoft.com/office/drawing/2014/main" id="{34084C06-48EB-1165-D33C-E678B269C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81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 i="1">
                  <a:solidFill>
                    <a:schemeClr val="tx1"/>
                  </a:solidFill>
                </a:rPr>
                <a:t>x</a:t>
              </a:r>
              <a:r>
                <a:rPr lang="en-US" altLang="en-US" sz="1800" b="0">
                  <a:solidFill>
                    <a:schemeClr val="tx1"/>
                  </a:solidFill>
                </a:rPr>
                <a:t>[</a:t>
              </a:r>
              <a:r>
                <a:rPr lang="en-US" altLang="en-US" sz="1800" b="0" i="1">
                  <a:solidFill>
                    <a:schemeClr val="tx1"/>
                  </a:solidFill>
                </a:rPr>
                <a:t>n</a:t>
              </a:r>
              <a:r>
                <a:rPr lang="en-US" altLang="en-US" sz="1800" b="0">
                  <a:solidFill>
                    <a:schemeClr val="tx1"/>
                  </a:solidFill>
                </a:rPr>
                <a:t>]</a:t>
              </a: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34826" name="Line 19">
              <a:extLst>
                <a:ext uri="{FF2B5EF4-FFF2-40B4-BE49-F238E27FC236}">
                  <a16:creationId xmlns:a16="http://schemas.microsoft.com/office/drawing/2014/main" id="{2C0EB764-B790-1954-EC9B-5F2E45A5A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110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Text Box 33">
              <a:extLst>
                <a:ext uri="{FF2B5EF4-FFF2-40B4-BE49-F238E27FC236}">
                  <a16:creationId xmlns:a16="http://schemas.microsoft.com/office/drawing/2014/main" id="{948C16B7-3595-9358-013D-1F1E8AD7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825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0" i="1">
                  <a:solidFill>
                    <a:schemeClr val="tx1"/>
                  </a:solidFill>
                </a:rPr>
                <a:t>y</a:t>
              </a:r>
              <a:r>
                <a:rPr lang="en-US" altLang="en-US" sz="1800" b="0">
                  <a:solidFill>
                    <a:schemeClr val="tx1"/>
                  </a:solidFill>
                </a:rPr>
                <a:t>[</a:t>
              </a:r>
              <a:r>
                <a:rPr lang="en-US" altLang="en-US" sz="1800" b="0" i="1">
                  <a:solidFill>
                    <a:schemeClr val="tx1"/>
                  </a:solidFill>
                </a:rPr>
                <a:t>n</a:t>
              </a:r>
              <a:r>
                <a:rPr lang="en-US" altLang="en-US" sz="1800" b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34828" name="Line 62">
              <a:extLst>
                <a:ext uri="{FF2B5EF4-FFF2-40B4-BE49-F238E27FC236}">
                  <a16:creationId xmlns:a16="http://schemas.microsoft.com/office/drawing/2014/main" id="{8F2F2F55-CE49-D006-76AF-5271AED67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9" name="Line 63">
              <a:extLst>
                <a:ext uri="{FF2B5EF4-FFF2-40B4-BE49-F238E27FC236}">
                  <a16:creationId xmlns:a16="http://schemas.microsoft.com/office/drawing/2014/main" id="{105B970F-004E-314F-AACF-5824F2933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152"/>
              <a:ext cx="33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Line 64">
              <a:extLst>
                <a:ext uri="{FF2B5EF4-FFF2-40B4-BE49-F238E27FC236}">
                  <a16:creationId xmlns:a16="http://schemas.microsoft.com/office/drawing/2014/main" id="{5D85D68C-462D-0328-EE1E-656E934522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200"/>
              <a:ext cx="384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1" name="Line 65">
              <a:extLst>
                <a:ext uri="{FF2B5EF4-FFF2-40B4-BE49-F238E27FC236}">
                  <a16:creationId xmlns:a16="http://schemas.microsoft.com/office/drawing/2014/main" id="{358CA484-89BF-AA35-3B0F-524D4CCD7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248"/>
              <a:ext cx="48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" name="Line 70">
              <a:extLst>
                <a:ext uri="{FF2B5EF4-FFF2-40B4-BE49-F238E27FC236}">
                  <a16:creationId xmlns:a16="http://schemas.microsoft.com/office/drawing/2014/main" id="{37E9E0A1-CF1B-9C54-9613-B0958B445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104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Text Box 80">
              <a:extLst>
                <a:ext uri="{FF2B5EF4-FFF2-40B4-BE49-F238E27FC236}">
                  <a16:creationId xmlns:a16="http://schemas.microsoft.com/office/drawing/2014/main" id="{2204B979-C0A2-EC19-41C1-2FC4C3CD7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792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0" i="1">
                  <a:solidFill>
                    <a:schemeClr val="tx1"/>
                  </a:solidFill>
                </a:rPr>
                <a:t>y</a:t>
              </a:r>
              <a:r>
                <a:rPr lang="en-US" altLang="en-US" sz="1800" b="0">
                  <a:solidFill>
                    <a:schemeClr val="tx1"/>
                  </a:solidFill>
                </a:rPr>
                <a:t>[</a:t>
              </a:r>
              <a:r>
                <a:rPr lang="en-US" altLang="en-US" sz="1800" b="0" i="1">
                  <a:solidFill>
                    <a:schemeClr val="tx1"/>
                  </a:solidFill>
                </a:rPr>
                <a:t>n</a:t>
              </a:r>
              <a:r>
                <a:rPr lang="en-US" altLang="en-US" sz="1800" b="0">
                  <a:solidFill>
                    <a:schemeClr val="tx1"/>
                  </a:solidFill>
                </a:rPr>
                <a:t>-</a:t>
              </a:r>
              <a:r>
                <a:rPr lang="en-US" altLang="en-US" sz="1800" b="0" i="1">
                  <a:solidFill>
                    <a:schemeClr val="tx1"/>
                  </a:solidFill>
                </a:rPr>
                <a:t>M</a:t>
              </a:r>
              <a:r>
                <a:rPr lang="en-US" altLang="en-US" sz="1800" b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34834" name="Line 90">
              <a:extLst>
                <a:ext uri="{FF2B5EF4-FFF2-40B4-BE49-F238E27FC236}">
                  <a16:creationId xmlns:a16="http://schemas.microsoft.com/office/drawing/2014/main" id="{24CFEBFB-305A-72B4-FACF-985A0C0BB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92" y="1152"/>
              <a:ext cx="24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5" name="Line 91">
              <a:extLst>
                <a:ext uri="{FF2B5EF4-FFF2-40B4-BE49-F238E27FC236}">
                  <a16:creationId xmlns:a16="http://schemas.microsoft.com/office/drawing/2014/main" id="{528C92C2-6989-2BCD-0FAB-3F03A4608B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4" y="1200"/>
              <a:ext cx="288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Line 92">
              <a:extLst>
                <a:ext uri="{FF2B5EF4-FFF2-40B4-BE49-F238E27FC236}">
                  <a16:creationId xmlns:a16="http://schemas.microsoft.com/office/drawing/2014/main" id="{7823B2D7-1E06-327C-CE53-33EB6E9C0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48" y="1248"/>
              <a:ext cx="384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Text Box 17">
              <a:extLst>
                <a:ext uri="{FF2B5EF4-FFF2-40B4-BE49-F238E27FC236}">
                  <a16:creationId xmlns:a16="http://schemas.microsoft.com/office/drawing/2014/main" id="{1946C0DC-FEE5-2B9D-6FA8-43DA1354D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87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0" i="1">
                  <a:solidFill>
                    <a:schemeClr val="tx1"/>
                  </a:solidFill>
                </a:rPr>
                <a:t>x</a:t>
              </a:r>
              <a:r>
                <a:rPr lang="en-US" altLang="en-US" sz="1800" b="0">
                  <a:solidFill>
                    <a:schemeClr val="tx1"/>
                  </a:solidFill>
                </a:rPr>
                <a:t>[</a:t>
              </a:r>
              <a:r>
                <a:rPr lang="en-US" altLang="en-US" sz="1800" b="0" i="1">
                  <a:solidFill>
                    <a:schemeClr val="tx1"/>
                  </a:solidFill>
                </a:rPr>
                <a:t>n</a:t>
              </a:r>
              <a:r>
                <a:rPr lang="en-US" altLang="en-US" sz="1800" b="0">
                  <a:solidFill>
                    <a:schemeClr val="tx1"/>
                  </a:solidFill>
                </a:rPr>
                <a:t>-1]</a:t>
              </a:r>
            </a:p>
          </p:txBody>
        </p:sp>
        <p:sp>
          <p:nvSpPr>
            <p:cNvPr id="34838" name="Text Box 18">
              <a:extLst>
                <a:ext uri="{FF2B5EF4-FFF2-40B4-BE49-F238E27FC236}">
                  <a16:creationId xmlns:a16="http://schemas.microsoft.com/office/drawing/2014/main" id="{373F0942-FA41-390F-3217-0A7636F17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59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0" i="1">
                  <a:solidFill>
                    <a:schemeClr val="tx1"/>
                  </a:solidFill>
                </a:rPr>
                <a:t>x</a:t>
              </a:r>
              <a:r>
                <a:rPr lang="en-US" altLang="en-US" sz="1800" b="0">
                  <a:solidFill>
                    <a:schemeClr val="tx1"/>
                  </a:solidFill>
                </a:rPr>
                <a:t>[</a:t>
              </a:r>
              <a:r>
                <a:rPr lang="en-US" altLang="en-US" sz="1800" b="0" i="1">
                  <a:solidFill>
                    <a:schemeClr val="tx1"/>
                  </a:solidFill>
                </a:rPr>
                <a:t>n</a:t>
              </a:r>
              <a:r>
                <a:rPr lang="en-US" altLang="en-US" sz="1800" b="0">
                  <a:solidFill>
                    <a:schemeClr val="tx1"/>
                  </a:solidFill>
                </a:rPr>
                <a:t>-2]</a:t>
              </a:r>
            </a:p>
          </p:txBody>
        </p:sp>
        <p:grpSp>
          <p:nvGrpSpPr>
            <p:cNvPr id="34839" name="Group 46">
              <a:extLst>
                <a:ext uri="{FF2B5EF4-FFF2-40B4-BE49-F238E27FC236}">
                  <a16:creationId xmlns:a16="http://schemas.microsoft.com/office/drawing/2014/main" id="{C4CC0F25-7F29-ED86-932F-02AF945EED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432" cy="384"/>
              <a:chOff x="3312" y="2352"/>
              <a:chExt cx="432" cy="384"/>
            </a:xfrm>
          </p:grpSpPr>
          <p:sp>
            <p:nvSpPr>
              <p:cNvPr id="34893" name="AutoShape 23">
                <a:extLst>
                  <a:ext uri="{FF2B5EF4-FFF2-40B4-BE49-F238E27FC236}">
                    <a16:creationId xmlns:a16="http://schemas.microsoft.com/office/drawing/2014/main" id="{159F9302-07B8-76E7-6028-D99748AD0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3360" y="2352"/>
                <a:ext cx="384" cy="384"/>
              </a:xfrm>
              <a:prstGeom prst="flowChartExtra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94" name="Text Box 24">
                <a:extLst>
                  <a:ext uri="{FF2B5EF4-FFF2-40B4-BE49-F238E27FC236}">
                    <a16:creationId xmlns:a16="http://schemas.microsoft.com/office/drawing/2014/main" id="{E3219DCE-4A07-2235-58E6-662AD705F7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0" i="1">
                    <a:solidFill>
                      <a:schemeClr val="tx1"/>
                    </a:solidFill>
                  </a:rPr>
                  <a:t>b</a:t>
                </a:r>
                <a:r>
                  <a:rPr lang="en-US" altLang="en-US" sz="1800" b="0" baseline="-2500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34840" name="Group 47">
              <a:extLst>
                <a:ext uri="{FF2B5EF4-FFF2-40B4-BE49-F238E27FC236}">
                  <a16:creationId xmlns:a16="http://schemas.microsoft.com/office/drawing/2014/main" id="{3B4E2435-52D0-D041-D0C6-FEA7B57C24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776"/>
              <a:ext cx="432" cy="384"/>
              <a:chOff x="3264" y="1536"/>
              <a:chExt cx="432" cy="384"/>
            </a:xfrm>
          </p:grpSpPr>
          <p:sp>
            <p:nvSpPr>
              <p:cNvPr id="34891" name="AutoShape 27">
                <a:extLst>
                  <a:ext uri="{FF2B5EF4-FFF2-40B4-BE49-F238E27FC236}">
                    <a16:creationId xmlns:a16="http://schemas.microsoft.com/office/drawing/2014/main" id="{18CD2358-8626-B25C-6787-088BACD22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3312" y="1536"/>
                <a:ext cx="384" cy="384"/>
              </a:xfrm>
              <a:prstGeom prst="flowChartExtra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92" name="Text Box 28">
                <a:extLst>
                  <a:ext uri="{FF2B5EF4-FFF2-40B4-BE49-F238E27FC236}">
                    <a16:creationId xmlns:a16="http://schemas.microsoft.com/office/drawing/2014/main" id="{6EB9CEAA-2B00-E008-2B71-C000495538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0" i="1">
                    <a:solidFill>
                      <a:schemeClr val="tx1"/>
                    </a:solidFill>
                  </a:rPr>
                  <a:t>b</a:t>
                </a:r>
                <a:r>
                  <a:rPr lang="en-US" altLang="en-US" sz="1800" b="0" baseline="-2500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34841" name="Group 48">
              <a:extLst>
                <a:ext uri="{FF2B5EF4-FFF2-40B4-BE49-F238E27FC236}">
                  <a16:creationId xmlns:a16="http://schemas.microsoft.com/office/drawing/2014/main" id="{451FF2A6-BD3C-B3D1-732B-1B542F085F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12"/>
              <a:ext cx="432" cy="384"/>
              <a:chOff x="3264" y="984"/>
              <a:chExt cx="432" cy="384"/>
            </a:xfrm>
          </p:grpSpPr>
          <p:sp>
            <p:nvSpPr>
              <p:cNvPr id="34889" name="AutoShape 34">
                <a:extLst>
                  <a:ext uri="{FF2B5EF4-FFF2-40B4-BE49-F238E27FC236}">
                    <a16:creationId xmlns:a16="http://schemas.microsoft.com/office/drawing/2014/main" id="{747A0633-DAF0-9F24-CB86-8865A9A30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3312" y="984"/>
                <a:ext cx="384" cy="384"/>
              </a:xfrm>
              <a:prstGeom prst="flowChartExtra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90" name="Text Box 35">
                <a:extLst>
                  <a:ext uri="{FF2B5EF4-FFF2-40B4-BE49-F238E27FC236}">
                    <a16:creationId xmlns:a16="http://schemas.microsoft.com/office/drawing/2014/main" id="{847B2EFA-E036-B168-FC86-3932EB58B1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056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0" i="1" dirty="0">
                    <a:solidFill>
                      <a:schemeClr val="tx1"/>
                    </a:solidFill>
                  </a:rPr>
                  <a:t>b</a:t>
                </a:r>
                <a:r>
                  <a:rPr lang="en-US" altLang="en-US" sz="1800" b="0" baseline="-25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34842" name="Rectangle 38">
              <a:extLst>
                <a:ext uri="{FF2B5EF4-FFF2-40B4-BE49-F238E27FC236}">
                  <a16:creationId xmlns:a16="http://schemas.microsoft.com/office/drawing/2014/main" id="{34D13842-1B55-65DD-C7A9-99C70150C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88"/>
              <a:ext cx="4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Unit</a:t>
              </a:r>
              <a:br>
                <a:rPr lang="en-US" altLang="en-US" sz="1800" b="0">
                  <a:solidFill>
                    <a:schemeClr val="tx1"/>
                  </a:solidFill>
                </a:rPr>
              </a:br>
              <a:r>
                <a:rPr lang="en-US" altLang="en-US" sz="1800" b="0">
                  <a:solidFill>
                    <a:schemeClr val="tx1"/>
                  </a:solidFill>
                </a:rPr>
                <a:t>Delay</a:t>
              </a:r>
            </a:p>
          </p:txBody>
        </p:sp>
        <p:sp>
          <p:nvSpPr>
            <p:cNvPr id="34843" name="Rectangle 39">
              <a:extLst>
                <a:ext uri="{FF2B5EF4-FFF2-40B4-BE49-F238E27FC236}">
                  <a16:creationId xmlns:a16="http://schemas.microsoft.com/office/drawing/2014/main" id="{017A6BBA-B960-0A3B-49B7-D9A06003A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208"/>
              <a:ext cx="4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Unit</a:t>
              </a:r>
              <a:br>
                <a:rPr lang="en-US" altLang="en-US" sz="1800" b="0">
                  <a:solidFill>
                    <a:schemeClr val="tx1"/>
                  </a:solidFill>
                </a:rPr>
              </a:br>
              <a:r>
                <a:rPr lang="en-US" altLang="en-US" sz="1800" b="0">
                  <a:solidFill>
                    <a:schemeClr val="tx1"/>
                  </a:solidFill>
                </a:rPr>
                <a:t>Delay</a:t>
              </a:r>
            </a:p>
          </p:txBody>
        </p:sp>
        <p:sp>
          <p:nvSpPr>
            <p:cNvPr id="34844" name="Rectangle 40">
              <a:extLst>
                <a:ext uri="{FF2B5EF4-FFF2-40B4-BE49-F238E27FC236}">
                  <a16:creationId xmlns:a16="http://schemas.microsoft.com/office/drawing/2014/main" id="{93488F7E-45D8-F7FB-47A1-A263286F9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408"/>
              <a:ext cx="4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Unit</a:t>
              </a:r>
              <a:br>
                <a:rPr lang="en-US" altLang="en-US" sz="1800" b="0">
                  <a:solidFill>
                    <a:schemeClr val="tx1"/>
                  </a:solidFill>
                </a:rPr>
              </a:br>
              <a:r>
                <a:rPr lang="en-US" altLang="en-US" sz="1800" b="0">
                  <a:solidFill>
                    <a:schemeClr val="tx1"/>
                  </a:solidFill>
                </a:rPr>
                <a:t>Delay</a:t>
              </a:r>
            </a:p>
          </p:txBody>
        </p:sp>
        <p:sp>
          <p:nvSpPr>
            <p:cNvPr id="34845" name="Line 50">
              <a:extLst>
                <a:ext uri="{FF2B5EF4-FFF2-40B4-BE49-F238E27FC236}">
                  <a16:creationId xmlns:a16="http://schemas.microsoft.com/office/drawing/2014/main" id="{D58CF42B-4F88-FB87-D2FB-001D5954C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1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6" name="Line 51">
              <a:extLst>
                <a:ext uri="{FF2B5EF4-FFF2-40B4-BE49-F238E27FC236}">
                  <a16:creationId xmlns:a16="http://schemas.microsoft.com/office/drawing/2014/main" id="{55AA458B-C943-6904-1FB1-DFC3D21DE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8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7" name="Line 52">
              <a:extLst>
                <a:ext uri="{FF2B5EF4-FFF2-40B4-BE49-F238E27FC236}">
                  <a16:creationId xmlns:a16="http://schemas.microsoft.com/office/drawing/2014/main" id="{98EFB74A-3182-C19D-3D2D-E5BF7091B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9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8" name="Line 53">
              <a:extLst>
                <a:ext uri="{FF2B5EF4-FFF2-40B4-BE49-F238E27FC236}">
                  <a16:creationId xmlns:a16="http://schemas.microsoft.com/office/drawing/2014/main" id="{01A6ABE1-6DBE-2D33-A7E0-1B9985ACA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9" name="Line 54">
              <a:extLst>
                <a:ext uri="{FF2B5EF4-FFF2-40B4-BE49-F238E27FC236}">
                  <a16:creationId xmlns:a16="http://schemas.microsoft.com/office/drawing/2014/main" id="{6DB64E1B-288E-29CE-D774-99BB47DD4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6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0" name="Text Box 55">
              <a:extLst>
                <a:ext uri="{FF2B5EF4-FFF2-40B4-BE49-F238E27FC236}">
                  <a16:creationId xmlns:a16="http://schemas.microsoft.com/office/drawing/2014/main" id="{81DE2937-E829-7289-9238-E69293AA6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792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0" i="1">
                  <a:solidFill>
                    <a:schemeClr val="tx1"/>
                  </a:solidFill>
                </a:rPr>
                <a:t>x</a:t>
              </a:r>
              <a:r>
                <a:rPr lang="en-US" altLang="en-US" sz="1800" b="0">
                  <a:solidFill>
                    <a:schemeClr val="tx1"/>
                  </a:solidFill>
                </a:rPr>
                <a:t>[</a:t>
              </a:r>
              <a:r>
                <a:rPr lang="en-US" altLang="en-US" sz="1800" b="0" i="1">
                  <a:solidFill>
                    <a:schemeClr val="tx1"/>
                  </a:solidFill>
                </a:rPr>
                <a:t>n</a:t>
              </a:r>
              <a:r>
                <a:rPr lang="en-US" altLang="en-US" sz="1800" b="0">
                  <a:solidFill>
                    <a:schemeClr val="tx1"/>
                  </a:solidFill>
                </a:rPr>
                <a:t>-</a:t>
              </a:r>
              <a:r>
                <a:rPr lang="en-US" altLang="en-US" sz="1800" b="0" i="1">
                  <a:solidFill>
                    <a:schemeClr val="tx1"/>
                  </a:solidFill>
                </a:rPr>
                <a:t>N</a:t>
              </a:r>
              <a:r>
                <a:rPr lang="en-US" altLang="en-US" sz="1800" b="0">
                  <a:solidFill>
                    <a:schemeClr val="tx1"/>
                  </a:solidFill>
                </a:rPr>
                <a:t>]</a:t>
              </a:r>
            </a:p>
          </p:txBody>
        </p:sp>
        <p:grpSp>
          <p:nvGrpSpPr>
            <p:cNvPr id="34851" name="Group 56">
              <a:extLst>
                <a:ext uri="{FF2B5EF4-FFF2-40B4-BE49-F238E27FC236}">
                  <a16:creationId xmlns:a16="http://schemas.microsoft.com/office/drawing/2014/main" id="{2A3DBC69-2428-1DA1-2B5A-F3998D9DBC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696"/>
              <a:ext cx="432" cy="384"/>
              <a:chOff x="3312" y="2352"/>
              <a:chExt cx="432" cy="384"/>
            </a:xfrm>
          </p:grpSpPr>
          <p:sp>
            <p:nvSpPr>
              <p:cNvPr id="34887" name="AutoShape 57">
                <a:extLst>
                  <a:ext uri="{FF2B5EF4-FFF2-40B4-BE49-F238E27FC236}">
                    <a16:creationId xmlns:a16="http://schemas.microsoft.com/office/drawing/2014/main" id="{F4F7A82B-20FC-7905-A144-D11363067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3360" y="2352"/>
                <a:ext cx="384" cy="384"/>
              </a:xfrm>
              <a:prstGeom prst="flowChartExtra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88" name="Text Box 58">
                <a:extLst>
                  <a:ext uri="{FF2B5EF4-FFF2-40B4-BE49-F238E27FC236}">
                    <a16:creationId xmlns:a16="http://schemas.microsoft.com/office/drawing/2014/main" id="{99D93D81-7E4F-64B0-2723-71A3B9D45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0" i="1">
                    <a:solidFill>
                      <a:schemeClr val="tx1"/>
                    </a:solidFill>
                  </a:rPr>
                  <a:t>b</a:t>
                </a:r>
                <a:r>
                  <a:rPr lang="en-US" altLang="en-US" sz="1800" b="0" i="1" baseline="-25000">
                    <a:solidFill>
                      <a:schemeClr val="tx1"/>
                    </a:solidFill>
                  </a:rPr>
                  <a:t>N</a:t>
                </a:r>
              </a:p>
            </p:txBody>
          </p:sp>
        </p:grpSp>
        <p:sp>
          <p:nvSpPr>
            <p:cNvPr id="34852" name="Line 60">
              <a:extLst>
                <a:ext uri="{FF2B5EF4-FFF2-40B4-BE49-F238E27FC236}">
                  <a16:creationId xmlns:a16="http://schemas.microsoft.com/office/drawing/2014/main" id="{D3D9FCFB-06E9-2D75-263C-E697F64C0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3" name="Line 61">
              <a:extLst>
                <a:ext uri="{FF2B5EF4-FFF2-40B4-BE49-F238E27FC236}">
                  <a16:creationId xmlns:a16="http://schemas.microsoft.com/office/drawing/2014/main" id="{20A2E992-F0A2-F9B4-4686-3CCE15BBD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4" name="Line 66">
              <a:extLst>
                <a:ext uri="{FF2B5EF4-FFF2-40B4-BE49-F238E27FC236}">
                  <a16:creationId xmlns:a16="http://schemas.microsoft.com/office/drawing/2014/main" id="{FE8E88B6-CF9D-FA0A-729F-DF499D175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5" name="Oval 67">
              <a:extLst>
                <a:ext uri="{FF2B5EF4-FFF2-40B4-BE49-F238E27FC236}">
                  <a16:creationId xmlns:a16="http://schemas.microsoft.com/office/drawing/2014/main" id="{7E6E1F11-3509-A5BD-4B26-12F2D6E12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297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34856" name="Oval 68">
              <a:extLst>
                <a:ext uri="{FF2B5EF4-FFF2-40B4-BE49-F238E27FC236}">
                  <a16:creationId xmlns:a16="http://schemas.microsoft.com/office/drawing/2014/main" id="{E47350F8-B18A-0843-F47B-EC748B16E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" y="307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34857" name="Oval 69">
              <a:extLst>
                <a:ext uri="{FF2B5EF4-FFF2-40B4-BE49-F238E27FC236}">
                  <a16:creationId xmlns:a16="http://schemas.microsoft.com/office/drawing/2014/main" id="{9B7A77CC-7034-0244-3F2A-D1ED34F0F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316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34858" name="Rectangle 95">
              <a:extLst>
                <a:ext uri="{FF2B5EF4-FFF2-40B4-BE49-F238E27FC236}">
                  <a16:creationId xmlns:a16="http://schemas.microsoft.com/office/drawing/2014/main" id="{DB293D67-7F4C-7A4F-FCB4-9D9A9083E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816"/>
              <a:ext cx="1584" cy="336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34859" name="Text Box 97">
              <a:extLst>
                <a:ext uri="{FF2B5EF4-FFF2-40B4-BE49-F238E27FC236}">
                  <a16:creationId xmlns:a16="http://schemas.microsoft.com/office/drawing/2014/main" id="{56F0CA79-B2DE-4B8F-0C81-CFD947849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854"/>
              <a:ext cx="110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i="1">
                  <a:solidFill>
                    <a:srgbClr val="FF0101"/>
                  </a:solidFill>
                </a:rPr>
                <a:t>Feed-forward</a:t>
              </a:r>
            </a:p>
          </p:txBody>
        </p:sp>
        <p:grpSp>
          <p:nvGrpSpPr>
            <p:cNvPr id="34860" name="Group 44">
              <a:extLst>
                <a:ext uri="{FF2B5EF4-FFF2-40B4-BE49-F238E27FC236}">
                  <a16:creationId xmlns:a16="http://schemas.microsoft.com/office/drawing/2014/main" id="{4C7BA6BD-3B8B-F769-94DF-CB88FD6FDC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776"/>
              <a:ext cx="432" cy="384"/>
              <a:chOff x="2016" y="1536"/>
              <a:chExt cx="432" cy="384"/>
            </a:xfrm>
          </p:grpSpPr>
          <p:sp>
            <p:nvSpPr>
              <p:cNvPr id="34885" name="AutoShape 9">
                <a:extLst>
                  <a:ext uri="{FF2B5EF4-FFF2-40B4-BE49-F238E27FC236}">
                    <a16:creationId xmlns:a16="http://schemas.microsoft.com/office/drawing/2014/main" id="{BD49D816-C219-782B-194B-AD349EA95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016" y="1536"/>
                <a:ext cx="384" cy="384"/>
              </a:xfrm>
              <a:prstGeom prst="flowChartExtra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 b="0" baseline="-25000">
                  <a:solidFill>
                    <a:schemeClr val="tx1"/>
                  </a:solidFill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86" name="Text Box 25">
                <a:extLst>
                  <a:ext uri="{FF2B5EF4-FFF2-40B4-BE49-F238E27FC236}">
                    <a16:creationId xmlns:a16="http://schemas.microsoft.com/office/drawing/2014/main" id="{402B93B7-2214-788B-519F-C7398F391B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58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0" i="1">
                    <a:solidFill>
                      <a:schemeClr val="tx1"/>
                    </a:solidFill>
                  </a:rPr>
                  <a:t>a</a:t>
                </a:r>
                <a:r>
                  <a:rPr lang="en-US" altLang="en-US" sz="1800" b="0" baseline="-2500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34861" name="Group 45">
              <a:extLst>
                <a:ext uri="{FF2B5EF4-FFF2-40B4-BE49-F238E27FC236}">
                  <a16:creationId xmlns:a16="http://schemas.microsoft.com/office/drawing/2014/main" id="{0CE40594-2143-5DF2-5DDB-38BCE0C367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2496"/>
              <a:ext cx="432" cy="384"/>
              <a:chOff x="1968" y="2352"/>
              <a:chExt cx="432" cy="384"/>
            </a:xfrm>
          </p:grpSpPr>
          <p:sp>
            <p:nvSpPr>
              <p:cNvPr id="34883" name="AutoShape 10">
                <a:extLst>
                  <a:ext uri="{FF2B5EF4-FFF2-40B4-BE49-F238E27FC236}">
                    <a16:creationId xmlns:a16="http://schemas.microsoft.com/office/drawing/2014/main" id="{76AB4C57-E588-DCDE-C986-925AA94B4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968" y="2352"/>
                <a:ext cx="384" cy="384"/>
              </a:xfrm>
              <a:prstGeom prst="flowChartExtra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 b="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34884" name="Text Box 26">
                <a:extLst>
                  <a:ext uri="{FF2B5EF4-FFF2-40B4-BE49-F238E27FC236}">
                    <a16:creationId xmlns:a16="http://schemas.microsoft.com/office/drawing/2014/main" id="{2B1DB629-3DFB-7C33-977B-AC20A1B58D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0" i="1">
                    <a:solidFill>
                      <a:schemeClr val="tx1"/>
                    </a:solidFill>
                  </a:rPr>
                  <a:t>a</a:t>
                </a:r>
                <a:r>
                  <a:rPr lang="en-US" altLang="en-US" sz="1800" b="0" baseline="-2500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34862" name="Text Box 71">
              <a:extLst>
                <a:ext uri="{FF2B5EF4-FFF2-40B4-BE49-F238E27FC236}">
                  <a16:creationId xmlns:a16="http://schemas.microsoft.com/office/drawing/2014/main" id="{0C0FA349-EE83-769E-956C-5D145898C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87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0" i="1">
                  <a:solidFill>
                    <a:schemeClr val="tx1"/>
                  </a:solidFill>
                </a:rPr>
                <a:t>y</a:t>
              </a:r>
              <a:r>
                <a:rPr lang="en-US" altLang="en-US" sz="1800" b="0">
                  <a:solidFill>
                    <a:schemeClr val="tx1"/>
                  </a:solidFill>
                </a:rPr>
                <a:t>[</a:t>
              </a:r>
              <a:r>
                <a:rPr lang="en-US" altLang="en-US" sz="1800" b="0" i="1">
                  <a:solidFill>
                    <a:schemeClr val="tx1"/>
                  </a:solidFill>
                </a:rPr>
                <a:t>n</a:t>
              </a:r>
              <a:r>
                <a:rPr lang="en-US" altLang="en-US" sz="1800" b="0">
                  <a:solidFill>
                    <a:schemeClr val="tx1"/>
                  </a:solidFill>
                </a:rPr>
                <a:t>-1]</a:t>
              </a:r>
            </a:p>
          </p:txBody>
        </p:sp>
        <p:sp>
          <p:nvSpPr>
            <p:cNvPr id="34863" name="Text Box 72">
              <a:extLst>
                <a:ext uri="{FF2B5EF4-FFF2-40B4-BE49-F238E27FC236}">
                  <a16:creationId xmlns:a16="http://schemas.microsoft.com/office/drawing/2014/main" id="{45711916-8F22-B021-BC4E-E0D2AA1F1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59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0" i="1">
                  <a:solidFill>
                    <a:schemeClr val="tx1"/>
                  </a:solidFill>
                </a:rPr>
                <a:t>y</a:t>
              </a:r>
              <a:r>
                <a:rPr lang="en-US" altLang="en-US" sz="1800" b="0">
                  <a:solidFill>
                    <a:schemeClr val="tx1"/>
                  </a:solidFill>
                </a:rPr>
                <a:t>[</a:t>
              </a:r>
              <a:r>
                <a:rPr lang="en-US" altLang="en-US" sz="1800" b="0" i="1">
                  <a:solidFill>
                    <a:schemeClr val="tx1"/>
                  </a:solidFill>
                </a:rPr>
                <a:t>n</a:t>
              </a:r>
              <a:r>
                <a:rPr lang="en-US" altLang="en-US" sz="1800" b="0">
                  <a:solidFill>
                    <a:schemeClr val="tx1"/>
                  </a:solidFill>
                </a:rPr>
                <a:t>-2]</a:t>
              </a:r>
            </a:p>
          </p:txBody>
        </p:sp>
        <p:sp>
          <p:nvSpPr>
            <p:cNvPr id="34864" name="Rectangle 73">
              <a:extLst>
                <a:ext uri="{FF2B5EF4-FFF2-40B4-BE49-F238E27FC236}">
                  <a16:creationId xmlns:a16="http://schemas.microsoft.com/office/drawing/2014/main" id="{EB893568-4D58-4A25-9D26-0937FB053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488"/>
              <a:ext cx="4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Unit</a:t>
              </a:r>
              <a:br>
                <a:rPr lang="en-US" altLang="en-US" sz="1800" b="0">
                  <a:solidFill>
                    <a:schemeClr val="tx1"/>
                  </a:solidFill>
                </a:rPr>
              </a:br>
              <a:r>
                <a:rPr lang="en-US" altLang="en-US" sz="1800" b="0">
                  <a:solidFill>
                    <a:schemeClr val="tx1"/>
                  </a:solidFill>
                </a:rPr>
                <a:t>Delay</a:t>
              </a:r>
            </a:p>
          </p:txBody>
        </p:sp>
        <p:sp>
          <p:nvSpPr>
            <p:cNvPr id="34865" name="Rectangle 74">
              <a:extLst>
                <a:ext uri="{FF2B5EF4-FFF2-40B4-BE49-F238E27FC236}">
                  <a16:creationId xmlns:a16="http://schemas.microsoft.com/office/drawing/2014/main" id="{845023DE-DFDB-B343-E3AE-186E8AA88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208"/>
              <a:ext cx="4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Unit</a:t>
              </a:r>
              <a:br>
                <a:rPr lang="en-US" altLang="en-US" sz="1800" b="0">
                  <a:solidFill>
                    <a:schemeClr val="tx1"/>
                  </a:solidFill>
                </a:rPr>
              </a:br>
              <a:r>
                <a:rPr lang="en-US" altLang="en-US" sz="1800" b="0">
                  <a:solidFill>
                    <a:schemeClr val="tx1"/>
                  </a:solidFill>
                </a:rPr>
                <a:t>Delay</a:t>
              </a:r>
            </a:p>
          </p:txBody>
        </p:sp>
        <p:sp>
          <p:nvSpPr>
            <p:cNvPr id="34866" name="Rectangle 75">
              <a:extLst>
                <a:ext uri="{FF2B5EF4-FFF2-40B4-BE49-F238E27FC236}">
                  <a16:creationId xmlns:a16="http://schemas.microsoft.com/office/drawing/2014/main" id="{F543D302-D19F-F60A-7B84-E13FC473D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408"/>
              <a:ext cx="4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Unit</a:t>
              </a:r>
              <a:br>
                <a:rPr lang="en-US" altLang="en-US" sz="1800" b="0">
                  <a:solidFill>
                    <a:schemeClr val="tx1"/>
                  </a:solidFill>
                </a:rPr>
              </a:br>
              <a:r>
                <a:rPr lang="en-US" altLang="en-US" sz="1800" b="0">
                  <a:solidFill>
                    <a:schemeClr val="tx1"/>
                  </a:solidFill>
                </a:rPr>
                <a:t>Delay</a:t>
              </a:r>
            </a:p>
          </p:txBody>
        </p:sp>
        <p:sp>
          <p:nvSpPr>
            <p:cNvPr id="34867" name="Line 76">
              <a:extLst>
                <a:ext uri="{FF2B5EF4-FFF2-40B4-BE49-F238E27FC236}">
                  <a16:creationId xmlns:a16="http://schemas.microsoft.com/office/drawing/2014/main" id="{B6FC9839-26D6-A90E-E67F-A580C5AC8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8" name="Line 77">
              <a:extLst>
                <a:ext uri="{FF2B5EF4-FFF2-40B4-BE49-F238E27FC236}">
                  <a16:creationId xmlns:a16="http://schemas.microsoft.com/office/drawing/2014/main" id="{78D0D31B-70B0-2B9F-C109-7C785864E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19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9" name="Line 78">
              <a:extLst>
                <a:ext uri="{FF2B5EF4-FFF2-40B4-BE49-F238E27FC236}">
                  <a16:creationId xmlns:a16="http://schemas.microsoft.com/office/drawing/2014/main" id="{26A95DFF-4E01-6188-EAC1-99759A6A6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0" name="Line 79">
              <a:extLst>
                <a:ext uri="{FF2B5EF4-FFF2-40B4-BE49-F238E27FC236}">
                  <a16:creationId xmlns:a16="http://schemas.microsoft.com/office/drawing/2014/main" id="{8B8B537D-28E8-44DD-18BA-2F01AB71C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6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1" name="Line 81">
              <a:extLst>
                <a:ext uri="{FF2B5EF4-FFF2-40B4-BE49-F238E27FC236}">
                  <a16:creationId xmlns:a16="http://schemas.microsoft.com/office/drawing/2014/main" id="{D9C9AC14-0EC6-2AD6-BCD2-361AE4FD41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2" name="Line 82">
              <a:extLst>
                <a:ext uri="{FF2B5EF4-FFF2-40B4-BE49-F238E27FC236}">
                  <a16:creationId xmlns:a16="http://schemas.microsoft.com/office/drawing/2014/main" id="{5437D8D2-7E77-B2CE-DB11-CADD1EA6EB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3" name="Line 83">
              <a:extLst>
                <a:ext uri="{FF2B5EF4-FFF2-40B4-BE49-F238E27FC236}">
                  <a16:creationId xmlns:a16="http://schemas.microsoft.com/office/drawing/2014/main" id="{807873A1-F1A4-EB30-D8C4-936E650FF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4" name="Oval 84">
              <a:extLst>
                <a:ext uri="{FF2B5EF4-FFF2-40B4-BE49-F238E27FC236}">
                  <a16:creationId xmlns:a16="http://schemas.microsoft.com/office/drawing/2014/main" id="{C0508C9E-62FD-CCAE-3AC7-9935F6514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297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34875" name="Oval 85">
              <a:extLst>
                <a:ext uri="{FF2B5EF4-FFF2-40B4-BE49-F238E27FC236}">
                  <a16:creationId xmlns:a16="http://schemas.microsoft.com/office/drawing/2014/main" id="{80262D9B-2716-B273-0D25-56A04086E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307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34876" name="Oval 86">
              <a:extLst>
                <a:ext uri="{FF2B5EF4-FFF2-40B4-BE49-F238E27FC236}">
                  <a16:creationId xmlns:a16="http://schemas.microsoft.com/office/drawing/2014/main" id="{DA9D316E-8F03-223B-27FC-7DCF911C5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316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grpSp>
          <p:nvGrpSpPr>
            <p:cNvPr id="34877" name="Group 87">
              <a:extLst>
                <a:ext uri="{FF2B5EF4-FFF2-40B4-BE49-F238E27FC236}">
                  <a16:creationId xmlns:a16="http://schemas.microsoft.com/office/drawing/2014/main" id="{5AECA9C2-B062-CDF4-D58A-6FCF008D0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3696"/>
              <a:ext cx="432" cy="384"/>
              <a:chOff x="1968" y="2352"/>
              <a:chExt cx="432" cy="384"/>
            </a:xfrm>
          </p:grpSpPr>
          <p:sp>
            <p:nvSpPr>
              <p:cNvPr id="34881" name="AutoShape 88">
                <a:extLst>
                  <a:ext uri="{FF2B5EF4-FFF2-40B4-BE49-F238E27FC236}">
                    <a16:creationId xmlns:a16="http://schemas.microsoft.com/office/drawing/2014/main" id="{CFD70206-F627-B45C-9D72-FD3E27F1B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968" y="2352"/>
                <a:ext cx="384" cy="384"/>
              </a:xfrm>
              <a:prstGeom prst="flowChartExtra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 b="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34882" name="Text Box 89">
                <a:extLst>
                  <a:ext uri="{FF2B5EF4-FFF2-40B4-BE49-F238E27FC236}">
                    <a16:creationId xmlns:a16="http://schemas.microsoft.com/office/drawing/2014/main" id="{C5E479B0-4738-8568-2D31-2847EA669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0" i="1">
                    <a:solidFill>
                      <a:schemeClr val="tx1"/>
                    </a:solidFill>
                  </a:rPr>
                  <a:t>a</a:t>
                </a:r>
                <a:r>
                  <a:rPr lang="en-US" altLang="en-US" sz="1800" b="0" i="1" baseline="-25000">
                    <a:solidFill>
                      <a:schemeClr val="tx1"/>
                    </a:solidFill>
                  </a:rPr>
                  <a:t>M</a:t>
                </a:r>
              </a:p>
            </p:txBody>
          </p:sp>
        </p:grpSp>
        <p:sp>
          <p:nvSpPr>
            <p:cNvPr id="34878" name="Line 93">
              <a:extLst>
                <a:ext uri="{FF2B5EF4-FFF2-40B4-BE49-F238E27FC236}">
                  <a16:creationId xmlns:a16="http://schemas.microsoft.com/office/drawing/2014/main" id="{B8F8542E-5AD9-3522-5739-22A537A26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1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9" name="Rectangle 96">
              <a:extLst>
                <a:ext uri="{FF2B5EF4-FFF2-40B4-BE49-F238E27FC236}">
                  <a16:creationId xmlns:a16="http://schemas.microsoft.com/office/drawing/2014/main" id="{A371A1FA-8EDA-BF44-1B8F-A60AB20D3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816"/>
              <a:ext cx="1584" cy="336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34880" name="Text Box 98">
              <a:extLst>
                <a:ext uri="{FF2B5EF4-FFF2-40B4-BE49-F238E27FC236}">
                  <a16:creationId xmlns:a16="http://schemas.microsoft.com/office/drawing/2014/main" id="{C28AD2B6-22E8-49F0-EE18-B5D770063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976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i="1">
                  <a:solidFill>
                    <a:srgbClr val="0000CC"/>
                  </a:solidFill>
                </a:rPr>
                <a:t>Feedback</a:t>
              </a:r>
            </a:p>
          </p:txBody>
        </p:sp>
      </p:grpSp>
      <p:sp>
        <p:nvSpPr>
          <p:cNvPr id="23557" name="Text Box 103">
            <a:extLst>
              <a:ext uri="{FF2B5EF4-FFF2-40B4-BE49-F238E27FC236}">
                <a16:creationId xmlns:a16="http://schemas.microsoft.com/office/drawing/2014/main" id="{0FD94F85-F00F-8CC9-A131-0604F5877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918200"/>
            <a:ext cx="1752600" cy="711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chemeClr val="tx1"/>
                </a:solidFill>
              </a:rPr>
              <a:t>M</a:t>
            </a:r>
            <a:r>
              <a:rPr lang="en-US" altLang="en-US" sz="2000">
                <a:solidFill>
                  <a:schemeClr val="tx1"/>
                </a:solidFill>
              </a:rPr>
              <a:t> and </a:t>
            </a:r>
            <a:r>
              <a:rPr lang="en-US" altLang="en-US" sz="2000" i="1">
                <a:solidFill>
                  <a:schemeClr val="tx1"/>
                </a:solidFill>
              </a:rPr>
              <a:t>N</a:t>
            </a:r>
            <a:r>
              <a:rPr lang="en-US" altLang="en-US" sz="2000">
                <a:solidFill>
                  <a:schemeClr val="tx1"/>
                </a:solidFill>
              </a:rPr>
              <a:t> may be different</a:t>
            </a:r>
            <a:endParaRPr lang="en-US" altLang="en-US" sz="2000" i="1">
              <a:solidFill>
                <a:schemeClr val="tx1"/>
              </a:solidFill>
            </a:endParaRPr>
          </a:p>
        </p:txBody>
      </p:sp>
      <p:sp>
        <p:nvSpPr>
          <p:cNvPr id="23558" name="Text Box 106">
            <a:extLst>
              <a:ext uri="{FF2B5EF4-FFF2-40B4-BE49-F238E27FC236}">
                <a16:creationId xmlns:a16="http://schemas.microsoft.com/office/drawing/2014/main" id="{39B4BC21-51A9-3776-8F57-A46D035AD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708400"/>
            <a:ext cx="1981200" cy="1930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u="sng">
                <a:solidFill>
                  <a:schemeClr val="tx1"/>
                </a:solidFill>
              </a:rPr>
              <a:t>Full Precision</a:t>
            </a:r>
            <a:r>
              <a:rPr lang="en-US" altLang="en-US" sz="2000">
                <a:solidFill>
                  <a:schemeClr val="tx1"/>
                </a:solidFill>
              </a:rPr>
              <a:t> Wordlength of </a:t>
            </a:r>
            <a:r>
              <a:rPr lang="en-US" altLang="en-US" sz="2000" i="1">
                <a:solidFill>
                  <a:schemeClr val="tx1"/>
                </a:solidFill>
              </a:rPr>
              <a:t>y</a:t>
            </a:r>
            <a:r>
              <a:rPr lang="en-US" altLang="en-US" sz="2000">
                <a:solidFill>
                  <a:schemeClr val="tx1"/>
                </a:solidFill>
              </a:rPr>
              <a:t>[0] is 2 words. Wordlength of </a:t>
            </a:r>
            <a:r>
              <a:rPr lang="en-US" altLang="en-US" sz="2000" i="1">
                <a:solidFill>
                  <a:schemeClr val="tx1"/>
                </a:solidFill>
              </a:rPr>
              <a:t>y</a:t>
            </a:r>
            <a:r>
              <a:rPr lang="en-US" altLang="en-US" sz="2000">
                <a:solidFill>
                  <a:schemeClr val="tx1"/>
                </a:solidFill>
              </a:rPr>
              <a:t>[</a:t>
            </a:r>
            <a:r>
              <a:rPr lang="en-US" altLang="en-US" sz="2000" i="1">
                <a:solidFill>
                  <a:schemeClr val="tx1"/>
                </a:solidFill>
              </a:rPr>
              <a:t>n</a:t>
            </a:r>
            <a:r>
              <a:rPr lang="en-US" altLang="en-US" sz="2000">
                <a:solidFill>
                  <a:schemeClr val="tx1"/>
                </a:solidFill>
              </a:rPr>
              <a:t>] increases with </a:t>
            </a:r>
            <a:r>
              <a:rPr lang="en-US" altLang="en-US" sz="2000" i="1">
                <a:solidFill>
                  <a:schemeClr val="tx1"/>
                </a:solidFill>
              </a:rPr>
              <a:t>n </a:t>
            </a:r>
            <a:r>
              <a:rPr lang="en-US" altLang="en-US" sz="2000">
                <a:solidFill>
                  <a:schemeClr val="tx1"/>
                </a:solidFill>
              </a:rPr>
              <a:t>for</a:t>
            </a:r>
            <a:r>
              <a:rPr lang="en-US" altLang="en-US" sz="2000" i="1">
                <a:solidFill>
                  <a:schemeClr val="tx1"/>
                </a:solidFill>
              </a:rPr>
              <a:t> n &gt; </a:t>
            </a:r>
            <a:r>
              <a:rPr lang="en-US" altLang="en-US" sz="2000">
                <a:solidFill>
                  <a:schemeClr val="tx1"/>
                </a:solidFill>
              </a:rPr>
              <a:t>0</a:t>
            </a:r>
            <a:r>
              <a:rPr lang="en-US" altLang="en-US" sz="2000" i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823" name="TextBox 3">
            <a:extLst>
              <a:ext uri="{FF2B5EF4-FFF2-40B4-BE49-F238E27FC236}">
                <a16:creationId xmlns:a16="http://schemas.microsoft.com/office/drawing/2014/main" id="{B571D2B5-84DB-915A-F351-C3CCAC706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13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 i="1">
                <a:solidFill>
                  <a:schemeClr val="tx1"/>
                </a:solidFill>
              </a:rPr>
              <a:t>Common IIR Filter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235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614938AB-ABF1-4719-50F5-F57D99C80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2607" y="990600"/>
            <a:ext cx="4305993" cy="5867400"/>
          </a:xfrm>
          <a:prstGeom prst="rect">
            <a:avLst/>
          </a:prstGeom>
        </p:spPr>
      </p:pic>
      <p:sp>
        <p:nvSpPr>
          <p:cNvPr id="17410" name="Rectangle 2">
            <a:extLst>
              <a:ext uri="{FF2B5EF4-FFF2-40B4-BE49-F238E27FC236}">
                <a16:creationId xmlns:a16="http://schemas.microsoft.com/office/drawing/2014/main" id="{C48B7ABA-4787-7440-53B0-B9B82BD7B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Discrete-Time Moving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7A5819-6C18-F7E1-FC0B-9C475DD7045B}"/>
                  </a:ext>
                </a:extLst>
              </p:cNvPr>
              <p:cNvSpPr txBox="1"/>
              <p:nvPr/>
            </p:nvSpPr>
            <p:spPr>
              <a:xfrm>
                <a:off x="171334" y="1371600"/>
                <a:ext cx="4564379" cy="1500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Difference</m:t>
                      </m:r>
                      <m:r>
                        <a:rPr lang="en-US" altLang="en-US" b="0" i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equation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:</m:t>
                      </m:r>
                    </m:oMath>
                  </m:oMathPara>
                </a14:m>
                <a:endParaRPr lang="en-US" altLang="en-US" b="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naryPr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=0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𝑁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−1</m:t>
                          </m:r>
                        </m:sup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𝑥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[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7A5819-6C18-F7E1-FC0B-9C475DD70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4" y="1371600"/>
                <a:ext cx="4564379" cy="15004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84B125-24B8-8BED-4BD4-C8070DC938B3}"/>
                  </a:ext>
                </a:extLst>
              </p:cNvPr>
              <p:cNvSpPr txBox="1"/>
              <p:nvPr/>
            </p:nvSpPr>
            <p:spPr>
              <a:xfrm>
                <a:off x="188652" y="3150245"/>
                <a:ext cx="4572000" cy="1609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:r>
                  <a:rPr lang="en-US" dirty="0"/>
                  <a:t>Frequency response: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84B125-24B8-8BED-4BD4-C8070DC93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52" y="3150245"/>
                <a:ext cx="4572000" cy="1609993"/>
              </a:xfrm>
              <a:prstGeom prst="rect">
                <a:avLst/>
              </a:prstGeom>
              <a:blipFill>
                <a:blip r:embed="rId5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038A2-A9E0-AAAD-AF24-EBF19D8D8BDC}"/>
                  </a:ext>
                </a:extLst>
              </p:cNvPr>
              <p:cNvSpPr txBox="1"/>
              <p:nvPr/>
            </p:nvSpPr>
            <p:spPr>
              <a:xfrm>
                <a:off x="275243" y="4886009"/>
                <a:ext cx="4572000" cy="1162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dirty="0"/>
                  <a:t>Group Delay: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038A2-A9E0-AAAD-AF24-EBF19D8D8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43" y="4886009"/>
                <a:ext cx="4572000" cy="1162947"/>
              </a:xfrm>
              <a:prstGeom prst="rect">
                <a:avLst/>
              </a:prstGeom>
              <a:blipFill>
                <a:blip r:embed="rId6"/>
                <a:stretch>
                  <a:fillRect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20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119BF15D-849A-685E-89CA-BEF154A54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Stability As Single Section</a:t>
            </a:r>
          </a:p>
        </p:txBody>
      </p:sp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8FC803B0-3ABE-9806-C8B4-803F057B6A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6 - </a:t>
            </a:r>
            <a:fld id="{5335348B-765E-2B4B-9432-F42EE0972897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7" name="Rectangle 2051">
            <a:extLst>
              <a:ext uri="{FF2B5EF4-FFF2-40B4-BE49-F238E27FC236}">
                <a16:creationId xmlns:a16="http://schemas.microsoft.com/office/drawing/2014/main" id="{E41E4287-ACAD-2636-0276-6F55BE024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305800" cy="1600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6600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IIR filter design to meet a specification</a:t>
            </a:r>
          </a:p>
          <a:p>
            <a:pPr marL="457200" lvl="1" indent="0">
              <a:spcBef>
                <a:spcPts val="576"/>
              </a:spcBef>
              <a:buFontTx/>
              <a:buNone/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Manual or automatic placement of poles and zeros</a:t>
            </a:r>
            <a:endParaRPr lang="en-US" altLang="en-US" kern="0" baseline="-25000" dirty="0">
              <a:ea typeface="ＭＳ Ｐゴシック" panose="020B0600070205080204" pitchFamily="34" charset="-128"/>
            </a:endParaRPr>
          </a:p>
          <a:p>
            <a:pPr marL="457200" lvl="1" indent="0">
              <a:spcBef>
                <a:spcPts val="576"/>
              </a:spcBef>
              <a:buFontTx/>
              <a:buNone/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Poles are inside unit circle for stability</a:t>
            </a:r>
          </a:p>
        </p:txBody>
      </p:sp>
      <p:sp>
        <p:nvSpPr>
          <p:cNvPr id="10" name="Rectangle 2051">
            <a:extLst>
              <a:ext uri="{FF2B5EF4-FFF2-40B4-BE49-F238E27FC236}">
                <a16:creationId xmlns:a16="http://schemas.microsoft.com/office/drawing/2014/main" id="{1CE01F50-53E9-D61A-9409-5C85CE25B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95600"/>
            <a:ext cx="8305800" cy="1447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6600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Factored transfer function in poles, zeros and gain</a:t>
            </a:r>
          </a:p>
          <a:p>
            <a:pPr marL="457200" lvl="1" indent="0">
              <a:spcBef>
                <a:spcPts val="576"/>
              </a:spcBef>
              <a:buFontTx/>
              <a:buNone/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Expanded to obtain coefficients for difference equation</a:t>
            </a:r>
            <a:endParaRPr lang="en-US" altLang="en-US" kern="0" baseline="-25000" dirty="0">
              <a:ea typeface="ＭＳ Ｐゴシック" panose="020B0600070205080204" pitchFamily="34" charset="-128"/>
            </a:endParaRPr>
          </a:p>
          <a:p>
            <a:pPr marL="457200" lvl="1" indent="0">
              <a:spcBef>
                <a:spcPts val="576"/>
              </a:spcBef>
              <a:buFontTx/>
              <a:buNone/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Expansion for feedback coefficients can lead to instability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CC540B-B0AD-CDEC-D9FD-3403EA4D9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295900"/>
            <a:ext cx="81407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051">
            <a:extLst>
              <a:ext uri="{FF2B5EF4-FFF2-40B4-BE49-F238E27FC236}">
                <a16:creationId xmlns:a16="http://schemas.microsoft.com/office/drawing/2014/main" id="{3807DC60-38D6-5ED3-0D87-1F023B3EB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4343400"/>
            <a:ext cx="8305800" cy="952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6600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Second-order example: zeros </a:t>
            </a:r>
            <a:r>
              <a:rPr lang="en-US" altLang="en-US" i="1" kern="0" dirty="0">
                <a:ea typeface="ＭＳ Ｐゴシック" panose="020B0600070205080204" pitchFamily="34" charset="-128"/>
              </a:rPr>
              <a:t>z</a:t>
            </a:r>
            <a:r>
              <a:rPr lang="en-US" altLang="en-US" kern="0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kern="0" dirty="0">
                <a:ea typeface="ＭＳ Ｐゴシック" panose="020B0600070205080204" pitchFamily="34" charset="-128"/>
              </a:rPr>
              <a:t> &amp; </a:t>
            </a:r>
            <a:r>
              <a:rPr lang="en-US" altLang="en-US" i="1" kern="0" dirty="0">
                <a:ea typeface="ＭＳ Ｐゴシック" panose="020B0600070205080204" pitchFamily="34" charset="-128"/>
              </a:rPr>
              <a:t>z</a:t>
            </a:r>
            <a:r>
              <a:rPr lang="en-US" altLang="en-US" kern="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kern="0" dirty="0">
                <a:ea typeface="ＭＳ Ｐゴシック" panose="020B0600070205080204" pitchFamily="34" charset="-128"/>
              </a:rPr>
              <a:t>, poles </a:t>
            </a:r>
            <a:r>
              <a:rPr lang="en-US" altLang="en-US" i="1" kern="0" dirty="0">
                <a:ea typeface="ＭＳ Ｐゴシック" panose="020B0600070205080204" pitchFamily="34" charset="-128"/>
              </a:rPr>
              <a:t>p</a:t>
            </a:r>
            <a:r>
              <a:rPr lang="en-US" altLang="en-US" kern="0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kern="0" dirty="0">
                <a:ea typeface="ＭＳ Ｐゴシック" panose="020B0600070205080204" pitchFamily="34" charset="-128"/>
              </a:rPr>
              <a:t> &amp; </a:t>
            </a:r>
            <a:r>
              <a:rPr lang="en-US" altLang="en-US" i="1" kern="0" dirty="0">
                <a:ea typeface="ＭＳ Ｐゴシック" panose="020B0600070205080204" pitchFamily="34" charset="-128"/>
              </a:rPr>
              <a:t>p</a:t>
            </a:r>
            <a:r>
              <a:rPr lang="en-US" altLang="en-US" i="1" kern="0" baseline="-25000" dirty="0">
                <a:ea typeface="ＭＳ Ｐゴシック" panose="020B0600070205080204" pitchFamily="34" charset="-128"/>
              </a:rPr>
              <a:t>1</a:t>
            </a:r>
          </a:p>
          <a:p>
            <a:pPr marL="457200" lvl="1" indent="0">
              <a:spcBef>
                <a:spcPts val="576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Each addition and multiplication in 64-bit floating point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888AE7-137F-2888-70D0-B1BEDE243B85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5691188"/>
            <a:ext cx="4548188" cy="803275"/>
            <a:chOff x="2438400" y="5691250"/>
            <a:chExt cx="4548250" cy="802575"/>
          </a:xfrm>
        </p:grpSpPr>
        <p:sp>
          <p:nvSpPr>
            <p:cNvPr id="35852" name="Oval 16">
              <a:extLst>
                <a:ext uri="{FF2B5EF4-FFF2-40B4-BE49-F238E27FC236}">
                  <a16:creationId xmlns:a16="http://schemas.microsoft.com/office/drawing/2014/main" id="{801541F3-5498-BCDB-D63B-156644251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5691250"/>
              <a:ext cx="1195450" cy="510279"/>
            </a:xfrm>
            <a:prstGeom prst="ellipse">
              <a:avLst/>
            </a:prstGeom>
            <a:noFill/>
            <a:ln w="15875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cxnSp>
          <p:nvCxnSpPr>
            <p:cNvPr id="35853" name="Straight Arrow Connector 18">
              <a:extLst>
                <a:ext uri="{FF2B5EF4-FFF2-40B4-BE49-F238E27FC236}">
                  <a16:creationId xmlns:a16="http://schemas.microsoft.com/office/drawing/2014/main" id="{26075174-E911-212C-9B57-919FE9A3258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17125" y="6096000"/>
              <a:ext cx="457200" cy="152400"/>
            </a:xfrm>
            <a:prstGeom prst="straightConnector1">
              <a:avLst/>
            </a:prstGeom>
            <a:noFill/>
            <a:ln w="15875" algn="ctr">
              <a:solidFill>
                <a:srgbClr val="C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54" name="TextBox 20">
              <a:extLst>
                <a:ext uri="{FF2B5EF4-FFF2-40B4-BE49-F238E27FC236}">
                  <a16:creationId xmlns:a16="http://schemas.microsoft.com/office/drawing/2014/main" id="{79A90510-80A4-7D10-61D2-37086912F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6093715"/>
              <a:ext cx="29955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C00000"/>
                  </a:solidFill>
                </a:rPr>
                <a:t>worst-case loss of one bit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6F15E6-04CA-EAE7-D00C-C1AE7F3716C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715000"/>
            <a:ext cx="4167188" cy="1085850"/>
            <a:chOff x="2414650" y="5691250"/>
            <a:chExt cx="4167251" cy="1085910"/>
          </a:xfrm>
        </p:grpSpPr>
        <p:sp>
          <p:nvSpPr>
            <p:cNvPr id="35849" name="Oval 23">
              <a:extLst>
                <a:ext uri="{FF2B5EF4-FFF2-40B4-BE49-F238E27FC236}">
                  <a16:creationId xmlns:a16="http://schemas.microsoft.com/office/drawing/2014/main" id="{4B66E946-69A1-CF29-B9D8-377D5E054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3701" y="5691250"/>
              <a:ext cx="648200" cy="510279"/>
            </a:xfrm>
            <a:prstGeom prst="ellipse">
              <a:avLst/>
            </a:prstGeom>
            <a:noFill/>
            <a:ln w="15875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cxnSp>
          <p:nvCxnSpPr>
            <p:cNvPr id="35850" name="Straight Arrow Connector 24">
              <a:extLst>
                <a:ext uri="{FF2B5EF4-FFF2-40B4-BE49-F238E27FC236}">
                  <a16:creationId xmlns:a16="http://schemas.microsoft.com/office/drawing/2014/main" id="{75B338CF-AAF1-DB00-2F1F-7418DA49BF1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10200" y="6201529"/>
              <a:ext cx="678875" cy="327921"/>
            </a:xfrm>
            <a:prstGeom prst="straightConnector1">
              <a:avLst/>
            </a:prstGeom>
            <a:noFill/>
            <a:ln w="15875" algn="ctr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51" name="TextBox 25">
              <a:extLst>
                <a:ext uri="{FF2B5EF4-FFF2-40B4-BE49-F238E27FC236}">
                  <a16:creationId xmlns:a16="http://schemas.microsoft.com/office/drawing/2014/main" id="{BA0FBB2E-9939-B801-C931-6EA514CF5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4650" y="6377050"/>
              <a:ext cx="29955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</a:rPr>
                <a:t>worst-case loss of 53 bits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948755D7-6FAA-D665-59F2-7F75E02EA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Stability As Single Section</a:t>
            </a:r>
          </a:p>
        </p:txBody>
      </p:sp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B23EE8F5-1640-C0B1-1A0C-9EE9EBDB41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6 - </a:t>
            </a:r>
            <a:fld id="{F52FB39A-4B99-1841-90FC-584E941EA80F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pic>
        <p:nvPicPr>
          <p:cNvPr id="37891" name="Picture 3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79DC1908-E0E3-AA6D-06AA-9474F886B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89063"/>
            <a:ext cx="5957888" cy="531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991C0756-2F53-00C3-EF1E-308ADC301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MATLAB Filter Designer Demo #1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0BBE4E8E-D4CC-4A4F-645C-A823480D123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65100" y="1447800"/>
            <a:ext cx="4254500" cy="5105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Filter design/analysis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Lowpass filter design specification (all demos)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fpass = 9600 Hz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fstop = 12000 Hz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fsampling = 48000 Hz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Apass = 1 dB 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Astop = 80 dB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Under analysis menu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Show magnitude, phase and group delay responses</a:t>
            </a:r>
          </a:p>
          <a:p>
            <a:pPr lvl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9939" name="Content Placeholder 3">
            <a:extLst>
              <a:ext uri="{FF2B5EF4-FFF2-40B4-BE49-F238E27FC236}">
                <a16:creationId xmlns:a16="http://schemas.microsoft.com/office/drawing/2014/main" id="{2AA02648-6CB5-83CB-16F5-CD110D4C1A9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343400" y="1447800"/>
            <a:ext cx="4648200" cy="5029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FIR filter – equiripple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Also called Remez Exchange or Parks-McClellan design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Minimum order is 50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Change Wstop to 80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Order 100 gives Astop 100 dB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Order 200 gives Astop 175 dB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Order 300 does not converge –how to get higher order filter?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FIR filter – Kaiser window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Minimum order 101 meets spec</a:t>
            </a:r>
          </a:p>
        </p:txBody>
      </p:sp>
      <p:sp>
        <p:nvSpPr>
          <p:cNvPr id="39940" name="TextBox 3">
            <a:extLst>
              <a:ext uri="{FF2B5EF4-FFF2-40B4-BE49-F238E27FC236}">
                <a16:creationId xmlns:a16="http://schemas.microsoft.com/office/drawing/2014/main" id="{ADBE12D3-C728-5364-B2A6-5831DFEEA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13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 i="1">
                <a:solidFill>
                  <a:schemeClr val="tx1"/>
                </a:solidFill>
              </a:rPr>
              <a:t>Cascade of Biquads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2CC9A052-D104-5C0E-5513-2A94466B8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MATLAB Filter Designer Demo #2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39FE5576-84C6-118D-C646-E84F579AC77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04800" y="1447800"/>
            <a:ext cx="4343400" cy="5181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IIR filter – elliptic</a:t>
            </a:r>
          </a:p>
          <a:p>
            <a:pPr marL="914400" lvl="1" indent="-51435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Use second-order sections</a:t>
            </a:r>
          </a:p>
          <a:p>
            <a:pPr marL="914400" lvl="1" indent="-51435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Filter order of 8 meets spec</a:t>
            </a:r>
          </a:p>
          <a:p>
            <a:pPr marL="914400" lvl="1" indent="-51435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Achieved Astop of ~80 dB </a:t>
            </a:r>
          </a:p>
          <a:p>
            <a:pPr marL="914400" lvl="1" indent="-51435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Poles/zeros separated in angle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en-US" sz="2000">
                <a:ea typeface="ＭＳ Ｐゴシック" panose="020B0600070205080204" pitchFamily="34" charset="-128"/>
              </a:rPr>
              <a:t>Zeros on or near unit circle indicate stopband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en-US" sz="2000">
                <a:ea typeface="ＭＳ Ｐゴシック" panose="020B0600070205080204" pitchFamily="34" charset="-128"/>
              </a:rPr>
              <a:t>Poles near unit circle indicate passband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en-US" sz="2000">
                <a:ea typeface="ＭＳ Ｐゴシック" panose="020B0600070205080204" pitchFamily="34" charset="-128"/>
              </a:rPr>
              <a:t>Two poles very close to unit circle but still BIBO stable</a:t>
            </a:r>
          </a:p>
          <a:p>
            <a:pPr marL="914400" lvl="1" indent="-51435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Show group delay response</a:t>
            </a:r>
          </a:p>
        </p:txBody>
      </p:sp>
      <p:sp>
        <p:nvSpPr>
          <p:cNvPr id="40963" name="Content Placeholder 3">
            <a:extLst>
              <a:ext uri="{FF2B5EF4-FFF2-40B4-BE49-F238E27FC236}">
                <a16:creationId xmlns:a16="http://schemas.microsoft.com/office/drawing/2014/main" id="{365E15AA-E716-305D-D6CA-FE5C933554E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IIR filter – elliptic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Use second-order sections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Increase filter order to 9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Eight complex symmetric poles and one real pole:</a:t>
            </a:r>
          </a:p>
          <a:p>
            <a:pPr lvl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lvl="1">
              <a:spcBef>
                <a:spcPts val="1800"/>
              </a:spcBef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Same observations on left </a:t>
            </a:r>
          </a:p>
        </p:txBody>
      </p:sp>
      <p:sp>
        <p:nvSpPr>
          <p:cNvPr id="40964" name="Slide Number Placeholder 4">
            <a:extLst>
              <a:ext uri="{FF2B5EF4-FFF2-40B4-BE49-F238E27FC236}">
                <a16:creationId xmlns:a16="http://schemas.microsoft.com/office/drawing/2014/main" id="{EF5A2EF2-1F4E-0281-BFFC-CA993709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6 - </a:t>
            </a:r>
            <a:fld id="{EE020A46-E80F-974B-8D35-1F0A80E3C7AE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pic>
        <p:nvPicPr>
          <p:cNvPr id="33797" name="Picture 5" descr="PoleZeroPlot5.tif">
            <a:extLst>
              <a:ext uri="{FF2B5EF4-FFF2-40B4-BE49-F238E27FC236}">
                <a16:creationId xmlns:a16="http://schemas.microsoft.com/office/drawing/2014/main" id="{02AE6D93-9ADF-54FA-0C1C-22A80CD40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4" t="36365" r="9444" b="36365"/>
          <a:stretch>
            <a:fillRect/>
          </a:stretch>
        </p:blipFill>
        <p:spPr bwMode="auto">
          <a:xfrm>
            <a:off x="4708525" y="3692525"/>
            <a:ext cx="4283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TextBox 3">
            <a:extLst>
              <a:ext uri="{FF2B5EF4-FFF2-40B4-BE49-F238E27FC236}">
                <a16:creationId xmlns:a16="http://schemas.microsoft.com/office/drawing/2014/main" id="{74A62DED-4AC9-58D8-5309-F681DA01D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13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 i="1">
                <a:solidFill>
                  <a:schemeClr val="tx1"/>
                </a:solidFill>
              </a:rPr>
              <a:t>Cascade of Biquads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F2E78183-7EBE-7573-FA48-BC1EE8B34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MATLAB Filter Designer Demo #3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E5E038FC-90C2-5322-B037-DB446720C3D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04800" y="1447800"/>
            <a:ext cx="4229100" cy="4114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IIR filter – elliptic</a:t>
            </a:r>
          </a:p>
          <a:p>
            <a:pPr lvl="1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Use second-order sections</a:t>
            </a:r>
          </a:p>
          <a:p>
            <a:pPr lvl="1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Increase filter order to 20</a:t>
            </a:r>
          </a:p>
          <a:p>
            <a:pPr lvl="1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Two poles very close to unit circle but BIBO stable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1987" name="Content Placeholder 3">
            <a:extLst>
              <a:ext uri="{FF2B5EF4-FFF2-40B4-BE49-F238E27FC236}">
                <a16:creationId xmlns:a16="http://schemas.microsoft.com/office/drawing/2014/main" id="{4AFDEB88-F6D5-1886-1408-F69314D3106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419600" y="1447800"/>
            <a:ext cx="4648200" cy="2133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Single section (</a:t>
            </a:r>
            <a:r>
              <a:rPr lang="en-US" altLang="en-US" i="1" dirty="0">
                <a:ea typeface="ＭＳ Ｐゴシック" panose="020B0600070205080204" pitchFamily="34" charset="-128"/>
              </a:rPr>
              <a:t>Edit menu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 marL="457200" lvl="1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Oscillation frequency ~9 kHz appears in passband</a:t>
            </a:r>
          </a:p>
          <a:p>
            <a:pPr marL="457200" lvl="1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BIBO unstable: two pairs of poles outside unit circle </a:t>
            </a:r>
          </a:p>
        </p:txBody>
      </p:sp>
      <p:pic>
        <p:nvPicPr>
          <p:cNvPr id="41988" name="Picture 5" descr="PoleZeroPlot6.tif">
            <a:extLst>
              <a:ext uri="{FF2B5EF4-FFF2-40B4-BE49-F238E27FC236}">
                <a16:creationId xmlns:a16="http://schemas.microsoft.com/office/drawing/2014/main" id="{D10F69F6-6145-729D-06D8-B6DA6C8A0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4" t="36365" r="9444" b="36365"/>
          <a:stretch>
            <a:fillRect/>
          </a:stretch>
        </p:blipFill>
        <p:spPr bwMode="auto">
          <a:xfrm>
            <a:off x="228600" y="3581400"/>
            <a:ext cx="4283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7">
            <a:extLst>
              <a:ext uri="{FF2B5EF4-FFF2-40B4-BE49-F238E27FC236}">
                <a16:creationId xmlns:a16="http://schemas.microsoft.com/office/drawing/2014/main" id="{BD73F513-856E-9896-CBFC-4E665F4FB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543550"/>
            <a:ext cx="8458200" cy="12001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</a:rPr>
              <a:t>IIR filter design algorithms return poles-zeroes-gain (PZK format):</a:t>
            </a:r>
            <a:br>
              <a:rPr lang="en-US" altLang="en-US" sz="2400" b="0">
                <a:solidFill>
                  <a:schemeClr val="tx1"/>
                </a:solidFill>
              </a:rPr>
            </a:br>
            <a:r>
              <a:rPr lang="en-US" altLang="en-US" sz="2400" b="0">
                <a:solidFill>
                  <a:schemeClr val="tx1"/>
                </a:solidFill>
              </a:rPr>
              <a:t>Impact on response when expanding polynomials in transfer function from factored to unfactored form (see slide 6-25)</a:t>
            </a:r>
          </a:p>
        </p:txBody>
      </p:sp>
      <p:pic>
        <p:nvPicPr>
          <p:cNvPr id="41990" name="Picture 9" descr="PoleZeroPlot8.tif">
            <a:extLst>
              <a:ext uri="{FF2B5EF4-FFF2-40B4-BE49-F238E27FC236}">
                <a16:creationId xmlns:a16="http://schemas.microsoft.com/office/drawing/2014/main" id="{DFBB0EC1-2C7E-36DA-0AD7-75113EB1E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4" t="36365" r="9444" b="36365"/>
          <a:stretch>
            <a:fillRect/>
          </a:stretch>
        </p:blipFill>
        <p:spPr bwMode="auto">
          <a:xfrm>
            <a:off x="4556125" y="3581400"/>
            <a:ext cx="4283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TextBox 3">
            <a:extLst>
              <a:ext uri="{FF2B5EF4-FFF2-40B4-BE49-F238E27FC236}">
                <a16:creationId xmlns:a16="http://schemas.microsoft.com/office/drawing/2014/main" id="{5E5354DB-B2C5-C3EE-AE52-00569670B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 i="1">
                <a:solidFill>
                  <a:schemeClr val="tx1"/>
                </a:solidFill>
              </a:rPr>
              <a:t>Cascade of Biquads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53A0EA1A-086B-883B-635B-8E3B242E9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MATLAB Filter Designer Demo #4</a:t>
            </a:r>
          </a:p>
        </p:txBody>
      </p:sp>
      <p:sp>
        <p:nvSpPr>
          <p:cNvPr id="43010" name="Content Placeholder 6">
            <a:extLst>
              <a:ext uri="{FF2B5EF4-FFF2-40B4-BE49-F238E27FC236}">
                <a16:creationId xmlns:a16="http://schemas.microsoft.com/office/drawing/2014/main" id="{26605E4D-BF3E-2DB1-97EF-68A5C3198D4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57200" y="1447800"/>
            <a:ext cx="4191000" cy="2971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IIR filter - constrained least pth-norm design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Use second-order sections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Limit pole radii ≤ 0.92 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Order 8 does </a:t>
            </a:r>
            <a:r>
              <a:rPr lang="en-US" altLang="en-US" b="1">
                <a:solidFill>
                  <a:srgbClr val="FF0000"/>
                </a:solidFill>
                <a:ea typeface="ＭＳ Ｐゴシック" panose="020B0600070205080204" pitchFamily="34" charset="-128"/>
              </a:rPr>
              <a:t>not</a:t>
            </a:r>
            <a:r>
              <a:rPr lang="en-US" altLang="en-US">
                <a:ea typeface="ＭＳ Ｐゴシック" panose="020B0600070205080204" pitchFamily="34" charset="-128"/>
              </a:rPr>
              <a:t> meet both passband/stopband specs for different weights</a:t>
            </a:r>
          </a:p>
        </p:txBody>
      </p:sp>
      <p:sp>
        <p:nvSpPr>
          <p:cNvPr id="35843" name="Text Box 7">
            <a:extLst>
              <a:ext uri="{FF2B5EF4-FFF2-40B4-BE49-F238E27FC236}">
                <a16:creationId xmlns:a16="http://schemas.microsoft.com/office/drawing/2014/main" id="{F5412CB1-42E3-B4EA-F478-B72A8A8CC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727700"/>
            <a:ext cx="4495800" cy="1016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Filter order might increase but worth higher complexity for being more robust perturbations in pole locations</a:t>
            </a:r>
          </a:p>
        </p:txBody>
      </p:sp>
      <p:sp>
        <p:nvSpPr>
          <p:cNvPr id="43012" name="Slide Number Placeholder 4">
            <a:extLst>
              <a:ext uri="{FF2B5EF4-FFF2-40B4-BE49-F238E27FC236}">
                <a16:creationId xmlns:a16="http://schemas.microsoft.com/office/drawing/2014/main" id="{01CBF060-E195-657B-9FB7-5C32202A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6 - </a:t>
            </a:r>
            <a:fld id="{912E2443-DD46-424B-83EA-84D75DD41D36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cxnSp>
        <p:nvCxnSpPr>
          <p:cNvPr id="35845" name="Straight Arrow Connector 13">
            <a:extLst>
              <a:ext uri="{FF2B5EF4-FFF2-40B4-BE49-F238E27FC236}">
                <a16:creationId xmlns:a16="http://schemas.microsoft.com/office/drawing/2014/main" id="{60C268C8-D3F2-0137-04FD-80DA34A6BFF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72000" y="4572000"/>
            <a:ext cx="685800" cy="45720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6" name="Straight Arrow Connector 14">
            <a:extLst>
              <a:ext uri="{FF2B5EF4-FFF2-40B4-BE49-F238E27FC236}">
                <a16:creationId xmlns:a16="http://schemas.microsoft.com/office/drawing/2014/main" id="{289A9B36-EED7-5C50-6BD4-8EEC5E6BE96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72000" y="3124200"/>
            <a:ext cx="762000" cy="990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C477850-31BC-1B2D-EEA5-2DCBD0687C44}"/>
              </a:ext>
            </a:extLst>
          </p:cNvPr>
          <p:cNvGrpSpPr>
            <a:grpSpLocks/>
          </p:cNvGrpSpPr>
          <p:nvPr/>
        </p:nvGrpSpPr>
        <p:grpSpPr bwMode="auto">
          <a:xfrm>
            <a:off x="5314950" y="1524000"/>
            <a:ext cx="3143250" cy="2438400"/>
            <a:chOff x="5314950" y="1524000"/>
            <a:chExt cx="3143250" cy="2438400"/>
          </a:xfrm>
        </p:grpSpPr>
        <p:pic>
          <p:nvPicPr>
            <p:cNvPr id="43021" name="Picture 3" descr="IIR Constrainted Order 8.pdf">
              <a:extLst>
                <a:ext uri="{FF2B5EF4-FFF2-40B4-BE49-F238E27FC236}">
                  <a16:creationId xmlns:a16="http://schemas.microsoft.com/office/drawing/2014/main" id="{92E1683A-6E4F-ED48-FC7B-3D8BAE08E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70" t="24358" r="7904" b="24255"/>
            <a:stretch>
              <a:fillRect/>
            </a:stretch>
          </p:blipFill>
          <p:spPr bwMode="auto">
            <a:xfrm>
              <a:off x="5314950" y="1524000"/>
              <a:ext cx="314325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3022" name="Straight Connector 18">
              <a:extLst>
                <a:ext uri="{FF2B5EF4-FFF2-40B4-BE49-F238E27FC236}">
                  <a16:creationId xmlns:a16="http://schemas.microsoft.com/office/drawing/2014/main" id="{7D9434BD-5FA0-1836-AD76-EBA6C84160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8800" y="3352800"/>
              <a:ext cx="2667000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8CBB9-F399-0234-A740-5BC9A0E11BF4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038600"/>
            <a:ext cx="3286125" cy="2514600"/>
            <a:chOff x="5257800" y="4038600"/>
            <a:chExt cx="3286125" cy="2514600"/>
          </a:xfrm>
        </p:grpSpPr>
        <p:pic>
          <p:nvPicPr>
            <p:cNvPr id="43019" name="Picture 4" descr="IIR Constrained Order 9.pdf">
              <a:extLst>
                <a:ext uri="{FF2B5EF4-FFF2-40B4-BE49-F238E27FC236}">
                  <a16:creationId xmlns:a16="http://schemas.microsoft.com/office/drawing/2014/main" id="{0E34B732-CC33-93B9-7EF8-0D214BB0E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8" t="24861" r="7489" b="23705"/>
            <a:stretch>
              <a:fillRect/>
            </a:stretch>
          </p:blipFill>
          <p:spPr bwMode="auto">
            <a:xfrm>
              <a:off x="5257800" y="4038600"/>
              <a:ext cx="3286125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3020" name="Straight Connector 20">
              <a:extLst>
                <a:ext uri="{FF2B5EF4-FFF2-40B4-BE49-F238E27FC236}">
                  <a16:creationId xmlns:a16="http://schemas.microsoft.com/office/drawing/2014/main" id="{89F8A7B9-DDB6-6AA2-CEB4-8E679C649A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8800" y="5830888"/>
              <a:ext cx="2667000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F777200-E7AD-4310-0A86-D10B9E0EC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73563"/>
            <a:ext cx="411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9775" indent="-28257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en-US"/>
              <a:t>Order 9 does indeed meet specs using Wpass = 1.5 and Wstop = 800</a:t>
            </a:r>
          </a:p>
        </p:txBody>
      </p:sp>
      <p:sp>
        <p:nvSpPr>
          <p:cNvPr id="43018" name="TextBox 3">
            <a:extLst>
              <a:ext uri="{FF2B5EF4-FFF2-40B4-BE49-F238E27FC236}">
                <a16:creationId xmlns:a16="http://schemas.microsoft.com/office/drawing/2014/main" id="{68B04042-782A-5AD4-0C12-9ADB3AE62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13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 i="1">
                <a:solidFill>
                  <a:schemeClr val="tx1"/>
                </a:solidFill>
              </a:rPr>
              <a:t>Cascade of Biquads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nimBg="1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3A4099D7-3539-A1B3-87B3-760F66D4E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Conclusion</a:t>
            </a:r>
          </a:p>
        </p:txBody>
      </p:sp>
      <p:graphicFrame>
        <p:nvGraphicFramePr>
          <p:cNvPr id="127046" name="Group 70">
            <a:extLst>
              <a:ext uri="{FF2B5EF4-FFF2-40B4-BE49-F238E27FC236}">
                <a16:creationId xmlns:a16="http://schemas.microsoft.com/office/drawing/2014/main" id="{ECCE2661-8563-B469-06C5-EC7FD24C522F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304800" y="1339850"/>
          <a:ext cx="8534400" cy="3687764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FIR Filters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</a:rPr>
                        <a:t>IIR Filters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9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</a:rPr>
                        <a:t>Implementation complexity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</a:rPr>
                        <a:t>(1)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Higher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Lower (sometimes by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factor of four)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8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</a:rPr>
                        <a:t>Minimum order design algorithm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10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Parks-McClellan (Remez exchange) algorithm (2)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Elliptic design algorithm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8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</a:rPr>
                        <a:t>BIBO stable?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Always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May become unstable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when implemented (3)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</a:rPr>
                        <a:t>Linear phase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If impulse response is symmetric or anti-symmetric about midpoint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No, but phase may made approximately linear over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passband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(or other band)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893" name="Text Box 71">
            <a:extLst>
              <a:ext uri="{FF2B5EF4-FFF2-40B4-BE49-F238E27FC236}">
                <a16:creationId xmlns:a16="http://schemas.microsoft.com/office/drawing/2014/main" id="{75B92963-8114-1621-AB3E-2DA9BEE6B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73650"/>
            <a:ext cx="8839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</a:rPr>
              <a:t>(1) For same piecewise constant magnitude specification</a:t>
            </a:r>
            <a:br>
              <a:rPr lang="en-US" altLang="en-US" sz="2000" b="0">
                <a:solidFill>
                  <a:schemeClr val="tx1"/>
                </a:solidFill>
              </a:rPr>
            </a:br>
            <a:r>
              <a:rPr lang="en-US" altLang="en-US" sz="2000" b="0">
                <a:solidFill>
                  <a:schemeClr val="tx1"/>
                </a:solidFill>
              </a:rPr>
              <a:t>(2) Algorithm to estimate minimum order for Parks-McClellan algorithm by Jim</a:t>
            </a:r>
            <a:br>
              <a:rPr lang="en-US" altLang="en-US" sz="2000" b="0">
                <a:solidFill>
                  <a:schemeClr val="tx1"/>
                </a:solidFill>
              </a:rPr>
            </a:br>
            <a:r>
              <a:rPr lang="en-US" altLang="en-US" sz="2000" b="0">
                <a:solidFill>
                  <a:schemeClr val="tx1"/>
                </a:solidFill>
              </a:rPr>
              <a:t>      Kaiser may be off by 10%.  Search for minimum order is often needed.</a:t>
            </a:r>
            <a:br>
              <a:rPr lang="en-US" altLang="en-US" sz="2000" b="0">
                <a:solidFill>
                  <a:schemeClr val="tx1"/>
                </a:solidFill>
              </a:rPr>
            </a:br>
            <a:r>
              <a:rPr lang="en-US" altLang="en-US" sz="2000" b="0">
                <a:solidFill>
                  <a:schemeClr val="tx1"/>
                </a:solidFill>
              </a:rPr>
              <a:t>(3) Choice of IIR filter structure matters -- use cascade of biquads instead of a</a:t>
            </a:r>
            <a:br>
              <a:rPr lang="en-US" altLang="en-US" sz="2000" b="0">
                <a:solidFill>
                  <a:schemeClr val="tx1"/>
                </a:solidFill>
              </a:rPr>
            </a:br>
            <a:r>
              <a:rPr lang="en-US" altLang="en-US" sz="2000" b="0">
                <a:solidFill>
                  <a:schemeClr val="tx1"/>
                </a:solidFill>
              </a:rPr>
              <a:t>      single section.  Some IIR filter design algorithms can constrain pole locations.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>
            <a:extLst>
              <a:ext uri="{FF2B5EF4-FFF2-40B4-BE49-F238E27FC236}">
                <a16:creationId xmlns:a16="http://schemas.microsoft.com/office/drawing/2014/main" id="{63BACAF9-753A-453F-9B69-3CFBC5F5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6 - </a:t>
            </a:r>
            <a:fld id="{243371E2-B63E-2B40-8F18-BC33F136E702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5F8BFD-8910-1FB0-1FBC-60336343D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Conclusion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0F32E7E-F3CD-4847-8839-2B0C8EE90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5105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Keep poles computed by filter design algorithms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Polynomial deflation (rooting) reliable in floating-point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Polynomial inflation (expansion) may degrade roots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Direct form IIR structures expand zeros and poles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May become unstable for large order filters (order &gt; 12) due to degradation in pole locations from polynomial expansion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Cascade of biquads (second-order sections)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Only poles and zeros of second-order sections expanded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Biquads placed in order of ascending quality factors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Optimal ordering of biquads requires exhaustive search and each ordering can be simulated in parallel for speed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EA41DB-4FD5-E239-20E0-1BCD8B045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760" y="1163744"/>
            <a:ext cx="9343521" cy="5313256"/>
          </a:xfrm>
          <a:prstGeom prst="rect">
            <a:avLst/>
          </a:prstGeom>
        </p:spPr>
      </p:pic>
      <p:sp>
        <p:nvSpPr>
          <p:cNvPr id="17410" name="Rectangle 2">
            <a:extLst>
              <a:ext uri="{FF2B5EF4-FFF2-40B4-BE49-F238E27FC236}">
                <a16:creationId xmlns:a16="http://schemas.microsoft.com/office/drawing/2014/main" id="{C48B7ABA-4787-7440-53B0-B9B82BD7B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Discrete-Time Moving Average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E1FB55-87D7-6358-BC0A-FD84392C3F2E}"/>
              </a:ext>
            </a:extLst>
          </p:cNvPr>
          <p:cNvSpPr/>
          <p:nvPr/>
        </p:nvSpPr>
        <p:spPr bwMode="auto">
          <a:xfrm>
            <a:off x="5137548" y="4343400"/>
            <a:ext cx="3168252" cy="146484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D6196E-ED37-2A97-F0D0-55E139AE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760" y="1219200"/>
            <a:ext cx="9343521" cy="5313256"/>
          </a:xfrm>
          <a:prstGeom prst="rect">
            <a:avLst/>
          </a:prstGeom>
        </p:spPr>
      </p:pic>
      <p:sp>
        <p:nvSpPr>
          <p:cNvPr id="17410" name="Rectangle 2">
            <a:extLst>
              <a:ext uri="{FF2B5EF4-FFF2-40B4-BE49-F238E27FC236}">
                <a16:creationId xmlns:a16="http://schemas.microsoft.com/office/drawing/2014/main" id="{C48B7ABA-4787-7440-53B0-B9B82BD7B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Discrete-Time Moving Average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0C71CF-3C5F-4821-D8BA-E3D682BCC426}"/>
              </a:ext>
            </a:extLst>
          </p:cNvPr>
          <p:cNvGrpSpPr/>
          <p:nvPr/>
        </p:nvGrpSpPr>
        <p:grpSpPr>
          <a:xfrm>
            <a:off x="1143000" y="4495800"/>
            <a:ext cx="4442791" cy="1151709"/>
            <a:chOff x="1143000" y="4495800"/>
            <a:chExt cx="4442791" cy="115170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F30933C-DC4E-864D-D0D7-396458E9C4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6200" y="4495800"/>
              <a:ext cx="1699591" cy="0"/>
            </a:xfrm>
            <a:prstGeom prst="straightConnector1">
              <a:avLst/>
            </a:prstGeom>
            <a:ln w="76200" cap="flat" cmpd="sng" algn="ctr">
              <a:solidFill>
                <a:srgbClr val="CC3399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3">
                  <a:extLst>
                    <a:ext uri="{FF2B5EF4-FFF2-40B4-BE49-F238E27FC236}">
                      <a16:creationId xmlns:a16="http://schemas.microsoft.com/office/drawing/2014/main" id="{3DA96C79-FA10-9BFE-F4DE-7298C62717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43000" y="4580709"/>
                  <a:ext cx="2438400" cy="1066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 b="1">
                      <a:solidFill>
                        <a:srgbClr val="CC00CC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altLang="en-US" dirty="0"/>
                    <a:t>Group delay:</a:t>
                  </a: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𝟒𝟗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12" name="Rectangle 3">
                  <a:extLst>
                    <a:ext uri="{FF2B5EF4-FFF2-40B4-BE49-F238E27FC236}">
                      <a16:creationId xmlns:a16="http://schemas.microsoft.com/office/drawing/2014/main" id="{3DA96C79-FA10-9BFE-F4DE-7298C6271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43000" y="4580709"/>
                  <a:ext cx="2438400" cy="1066800"/>
                </a:xfrm>
                <a:prstGeom prst="rect">
                  <a:avLst/>
                </a:prstGeom>
                <a:blipFill>
                  <a:blip r:embed="rId3"/>
                  <a:stretch>
                    <a:fillRect l="-250" t="-5714" b="-194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0764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48B7ABA-4787-7440-53B0-B9B82BD7B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Exponential Moving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7A5819-6C18-F7E1-FC0B-9C475DD7045B}"/>
                  </a:ext>
                </a:extLst>
              </p:cNvPr>
              <p:cNvSpPr txBox="1"/>
              <p:nvPr/>
            </p:nvSpPr>
            <p:spPr>
              <a:xfrm>
                <a:off x="171334" y="1371600"/>
                <a:ext cx="4564379" cy="1515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Difference</m:t>
                      </m:r>
                      <m:r>
                        <a:rPr lang="en-US" altLang="en-US" b="0" i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equation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:</m:t>
                      </m:r>
                    </m:oMath>
                  </m:oMathPara>
                </a14:m>
                <a:endParaRPr lang="en-US" altLang="en-US" b="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naryPr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=0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0.9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𝑥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[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7A5819-6C18-F7E1-FC0B-9C475DD70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4" y="1371600"/>
                <a:ext cx="4564379" cy="15151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84B125-24B8-8BED-4BD4-C8070DC938B3}"/>
                  </a:ext>
                </a:extLst>
              </p:cNvPr>
              <p:cNvSpPr txBox="1"/>
              <p:nvPr/>
            </p:nvSpPr>
            <p:spPr>
              <a:xfrm>
                <a:off x="171334" y="3254267"/>
                <a:ext cx="4572000" cy="1547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:r>
                  <a:rPr lang="en-US" dirty="0"/>
                  <a:t>Frequency response: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1−0.9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84B125-24B8-8BED-4BD4-C8070DC93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4" y="3254267"/>
                <a:ext cx="4572000" cy="1547347"/>
              </a:xfrm>
              <a:prstGeom prst="rect">
                <a:avLst/>
              </a:prstGeom>
              <a:blipFill>
                <a:blip r:embed="rId4"/>
                <a:stretch>
                  <a:fillRect t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038A2-A9E0-AAAD-AF24-EBF19D8D8BDC}"/>
                  </a:ext>
                </a:extLst>
              </p:cNvPr>
              <p:cNvSpPr txBox="1"/>
              <p:nvPr/>
            </p:nvSpPr>
            <p:spPr>
              <a:xfrm>
                <a:off x="-152578" y="5638800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high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frequencies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&lt;10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low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frequencies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038A2-A9E0-AAAD-AF24-EBF19D8D8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578" y="5638800"/>
                <a:ext cx="4572000" cy="916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2F4DFDD-D65F-C614-BF15-BF24D919C0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4877"/>
          <a:stretch/>
        </p:blipFill>
        <p:spPr>
          <a:xfrm>
            <a:off x="4419778" y="990601"/>
            <a:ext cx="4876622" cy="2133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9DB7E1-8616-36FC-FBB7-FE1F3F0B4A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4977"/>
          <a:stretch/>
        </p:blipFill>
        <p:spPr>
          <a:xfrm>
            <a:off x="4419600" y="3048000"/>
            <a:ext cx="4876622" cy="3949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C8C9A-9511-0C00-F221-B73D07B9CF64}"/>
                  </a:ext>
                </a:extLst>
              </p:cNvPr>
              <p:cNvSpPr txBox="1"/>
              <p:nvPr/>
            </p:nvSpPr>
            <p:spPr>
              <a:xfrm>
                <a:off x="-118918" y="4876800"/>
                <a:ext cx="4729018" cy="793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Group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Delay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C8C9A-9511-0C00-F221-B73D07B9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918" y="4876800"/>
                <a:ext cx="4729018" cy="7936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48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A36AFB-F62C-20DB-4F78-852D5E2A8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760" y="1163744"/>
            <a:ext cx="9343521" cy="5313256"/>
          </a:xfrm>
          <a:prstGeom prst="rect">
            <a:avLst/>
          </a:prstGeom>
        </p:spPr>
      </p:pic>
      <p:sp>
        <p:nvSpPr>
          <p:cNvPr id="17410" name="Rectangle 2">
            <a:extLst>
              <a:ext uri="{FF2B5EF4-FFF2-40B4-BE49-F238E27FC236}">
                <a16:creationId xmlns:a16="http://schemas.microsoft.com/office/drawing/2014/main" id="{C48B7ABA-4787-7440-53B0-B9B82BD7B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Exponential Moving Average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2C5F4-ECBF-1785-77B2-AFC6ABAF8352}"/>
              </a:ext>
            </a:extLst>
          </p:cNvPr>
          <p:cNvSpPr/>
          <p:nvPr/>
        </p:nvSpPr>
        <p:spPr bwMode="auto">
          <a:xfrm>
            <a:off x="5181600" y="4417063"/>
            <a:ext cx="3168252" cy="145033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9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17D8DD-94F8-6CDB-B9F2-F99D0DDCA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760" y="1163744"/>
            <a:ext cx="9343521" cy="5313256"/>
          </a:xfrm>
          <a:prstGeom prst="rect">
            <a:avLst/>
          </a:prstGeom>
        </p:spPr>
      </p:pic>
      <p:sp>
        <p:nvSpPr>
          <p:cNvPr id="17410" name="Rectangle 2">
            <a:extLst>
              <a:ext uri="{FF2B5EF4-FFF2-40B4-BE49-F238E27FC236}">
                <a16:creationId xmlns:a16="http://schemas.microsoft.com/office/drawing/2014/main" id="{C48B7ABA-4787-7440-53B0-B9B82BD7B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Exponential Moving Average</a:t>
            </a:r>
          </a:p>
        </p:txBody>
      </p:sp>
    </p:spTree>
    <p:extLst>
      <p:ext uri="{BB962C8B-B14F-4D97-AF65-F5344CB8AC3E}">
        <p14:creationId xmlns:p14="http://schemas.microsoft.com/office/powerpoint/2010/main" val="244462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>
            <a:extLst>
              <a:ext uri="{FF2B5EF4-FFF2-40B4-BE49-F238E27FC236}">
                <a16:creationId xmlns:a16="http://schemas.microsoft.com/office/drawing/2014/main" id="{4CE214E3-3515-281A-FF03-A96E1D27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6 - </a:t>
            </a:r>
            <a:fld id="{24911124-4056-4447-8842-56BF550EF3B4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48B7ABA-4787-7440-53B0-B9B82BD7B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Discrete-Time IIR Filters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1" name="Rectangle 3">
                <a:extLst>
                  <a:ext uri="{FF2B5EF4-FFF2-40B4-BE49-F238E27FC236}">
                    <a16:creationId xmlns:a16="http://schemas.microsoft.com/office/drawing/2014/main" id="{96794C16-4F28-74EF-7808-E1172A46BE9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47799"/>
                <a:ext cx="8305800" cy="5399088"/>
              </a:xfrm>
            </p:spPr>
            <p:txBody>
              <a:bodyPr/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How to implement IIR filters?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Output of LTI system is convolution with impulse response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∗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naryPr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=−∞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∞</m:t>
                          </m:r>
                        </m:sup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𝑥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[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Impulse response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h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[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]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is infinite in duration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Cannot directly compute convolution sum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∗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0.9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naryPr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=0</m:t>
                          </m:r>
                        </m:sub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0.9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Instead, use </a:t>
                </a:r>
                <a:r>
                  <a:rPr lang="en-US" altLang="en-US" b="1" dirty="0">
                    <a:ea typeface="ＭＳ Ｐゴシック" panose="020B0600070205080204" pitchFamily="34" charset="-128"/>
                  </a:rPr>
                  <a:t>feedback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to </a:t>
                </a:r>
                <a:r>
                  <a:rPr lang="en-US" altLang="en-US" b="1" dirty="0">
                    <a:ea typeface="ＭＳ Ｐゴシック" panose="020B0600070205080204" pitchFamily="34" charset="-128"/>
                  </a:rPr>
                  <a:t>recursively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compute the output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+0.9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−1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↔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𝑌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𝑧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𝑋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𝑧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)</m:t>
                          </m:r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1−0.9</m:t>
                          </m:r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17411" name="Rectangle 3">
                <a:extLst>
                  <a:ext uri="{FF2B5EF4-FFF2-40B4-BE49-F238E27FC236}">
                    <a16:creationId xmlns:a16="http://schemas.microsoft.com/office/drawing/2014/main" id="{96794C16-4F28-74EF-7808-E1172A46B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47799"/>
                <a:ext cx="8305800" cy="5399088"/>
              </a:xfrm>
              <a:blipFill>
                <a:blip r:embed="rId3"/>
                <a:stretch>
                  <a:fillRect l="-1321"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26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4578</TotalTime>
  <Words>3227</Words>
  <Application>Microsoft Office PowerPoint</Application>
  <PresentationFormat>On-screen Show (4:3)</PresentationFormat>
  <Paragraphs>528</Paragraphs>
  <Slides>37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Cambria Math</vt:lpstr>
      <vt:lpstr>Courier New</vt:lpstr>
      <vt:lpstr>Impact</vt:lpstr>
      <vt:lpstr>Times New Roman</vt:lpstr>
      <vt:lpstr>Default Design</vt:lpstr>
      <vt:lpstr>Equation</vt:lpstr>
      <vt:lpstr>   ECE 445S Real-Time Digital Signal Processing Lab   Spring 2023   Infinite Impulse Response Filters</vt:lpstr>
      <vt:lpstr>Outline</vt:lpstr>
      <vt:lpstr>Discrete-Time Moving average</vt:lpstr>
      <vt:lpstr>Discrete-Time Moving Average</vt:lpstr>
      <vt:lpstr>Discrete-Time Moving Average</vt:lpstr>
      <vt:lpstr>Exponential Moving Average</vt:lpstr>
      <vt:lpstr>Exponential Moving Average</vt:lpstr>
      <vt:lpstr>Exponential Moving Average</vt:lpstr>
      <vt:lpstr>Discrete-Time IIR Filters</vt:lpstr>
      <vt:lpstr>Many Equivalent Representations</vt:lpstr>
      <vt:lpstr>General Form of IIR Filter</vt:lpstr>
      <vt:lpstr>First Order IIR filter</vt:lpstr>
      <vt:lpstr>Second Order (Biquad) IIR Filter</vt:lpstr>
      <vt:lpstr>Biquad in Direct form II</vt:lpstr>
      <vt:lpstr>Second Order (Biquad) IIR Filter</vt:lpstr>
      <vt:lpstr>Vocoder</vt:lpstr>
      <vt:lpstr>Chromagram</vt:lpstr>
      <vt:lpstr>IIR Biquad Frequency Responses</vt:lpstr>
      <vt:lpstr>Frequency Response?</vt:lpstr>
      <vt:lpstr>Demonstrations</vt:lpstr>
      <vt:lpstr>Stability</vt:lpstr>
      <vt:lpstr>BIBO Stability</vt:lpstr>
      <vt:lpstr>Equalization</vt:lpstr>
      <vt:lpstr>IIR Filter Design</vt:lpstr>
      <vt:lpstr>IIR Filter Implementation</vt:lpstr>
      <vt:lpstr>Quality Factors for Digital Biquads</vt:lpstr>
      <vt:lpstr>Quality Factors for Analog Biquads</vt:lpstr>
      <vt:lpstr>IIR Filter as Single Section</vt:lpstr>
      <vt:lpstr>IIR Filter as Single Section</vt:lpstr>
      <vt:lpstr>Stability As Single Section</vt:lpstr>
      <vt:lpstr>Stability As Single Section</vt:lpstr>
      <vt:lpstr>MATLAB Filter Designer Demo #1</vt:lpstr>
      <vt:lpstr>MATLAB Filter Designer Demo #2</vt:lpstr>
      <vt:lpstr>MATLAB Filter Designer Demo #3</vt:lpstr>
      <vt:lpstr>MATLAB Filter Designer Demo #4</vt:lpstr>
      <vt:lpstr>Conclusion</vt:lpstr>
      <vt:lpstr>Conclusion</vt:lpstr>
    </vt:vector>
  </TitlesOfParts>
  <Company>The 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Linearity</dc:title>
  <dc:creator>Brian L. Evans</dc:creator>
  <cp:lastModifiedBy>Jacobellis, Dan</cp:lastModifiedBy>
  <cp:revision>497</cp:revision>
  <cp:lastPrinted>2023-01-02T19:24:38Z</cp:lastPrinted>
  <dcterms:created xsi:type="dcterms:W3CDTF">1999-08-31T01:42:33Z</dcterms:created>
  <dcterms:modified xsi:type="dcterms:W3CDTF">2023-02-14T14:40:59Z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4</vt:i4>
  </property>
  <property fmtid="{D5CDD505-2E9C-101B-9397-08002B2CF9AE}" pid="6" name="ScreenUsage">
    <vt:i4>3</vt:i4>
  </property>
  <property fmtid="{D5CDD505-2E9C-101B-9397-08002B2CF9AE}" pid="7" name="MailAddress">
    <vt:lpwstr>bevans@ece.utexas.edu</vt:lpwstr>
  </property>
  <property fmtid="{D5CDD505-2E9C-101B-9397-08002B2CF9AE}" pid="8" name="HomePage">
    <vt:lpwstr>http://www.ece.utexas.ed/~bevans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L:\bevans\ee313s01\08_Convolution</vt:lpwstr>
  </property>
</Properties>
</file>