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Harmonic Mean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Harmonic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measure of central tendency.</a:t>
            </a:r>
          </a:p>
          <a:p>
            <a:r>
              <a:rPr lang="en-US" dirty="0" smtClean="0"/>
              <a:t>Used to express the average rate of n observations.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production volume per day</a:t>
            </a:r>
          </a:p>
          <a:p>
            <a:pPr lvl="1"/>
            <a:r>
              <a:rPr lang="en-US" dirty="0" smtClean="0"/>
              <a:t>Kilometre per litre of fuel</a:t>
            </a:r>
          </a:p>
          <a:p>
            <a:pPr lvl="1"/>
            <a:r>
              <a:rPr lang="en-US" dirty="0" smtClean="0"/>
              <a:t>Distance travelled by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0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447800"/>
          </a:xfrm>
        </p:spPr>
        <p:txBody>
          <a:bodyPr/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457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Harmonic mean </a:t>
            </a:r>
            <a:r>
              <a:rPr lang="en-US" dirty="0"/>
              <a:t>is used to calculate the average of a set of numbers. </a:t>
            </a:r>
            <a:endParaRPr lang="en-US" dirty="0" smtClean="0"/>
          </a:p>
          <a:p>
            <a:r>
              <a:rPr lang="en-US" dirty="0" smtClean="0"/>
              <a:t>The harmonic mean is the reciprocal of the average of the reciprocals of the individual observations.</a:t>
            </a:r>
            <a:endParaRPr lang="en-US" dirty="0"/>
          </a:p>
          <a:p>
            <a:r>
              <a:rPr lang="en-US" dirty="0"/>
              <a:t>It is calculated by dividing the number of observations by the sum of reciprocal of the observation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7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20000" cy="715962"/>
          </a:xfrm>
        </p:spPr>
        <p:txBody>
          <a:bodyPr/>
          <a:lstStyle/>
          <a:p>
            <a:r>
              <a:rPr lang="en-US" dirty="0"/>
              <a:t>Harmonic Mean For </a:t>
            </a:r>
            <a:r>
              <a:rPr lang="en-US" dirty="0" smtClean="0"/>
              <a:t>ungrouped </a:t>
            </a:r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76200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formula to find the harmonic mean is given by</a:t>
                </a:r>
                <a:r>
                  <a:rPr lang="en-US" dirty="0" smtClean="0"/>
                  <a:t>:</a:t>
                </a:r>
              </a:p>
              <a:p>
                <a:r>
                  <a:rPr lang="en-US" b="1" dirty="0"/>
                  <a:t>For Ungrouped Data:</a:t>
                </a:r>
                <a:endParaRPr lang="en-US" dirty="0"/>
              </a:p>
              <a:p>
                <a:pPr marL="114300" indent="0">
                  <a:buNone/>
                </a:pPr>
                <a:r>
                  <a:rPr lang="en-US" b="1" dirty="0" smtClean="0"/>
                  <a:t>	</a:t>
                </a:r>
              </a:p>
              <a:p>
                <a:pPr marL="114300" indent="0">
                  <a:buNone/>
                </a:pPr>
                <a:r>
                  <a:rPr lang="en-US" b="1" cap="all" dirty="0" smtClean="0"/>
                  <a:t>	</a:t>
                </a:r>
                <a:endParaRPr lang="en-US" b="1" cap="all" dirty="0"/>
              </a:p>
              <a:p>
                <a:pPr marL="114300" indent="0">
                  <a:buNone/>
                </a:pPr>
                <a:r>
                  <a:rPr lang="en-US" dirty="0" smtClean="0"/>
                  <a:t>	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	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3</a:t>
                </a:r>
                <a:r>
                  <a:rPr lang="en-US" dirty="0"/>
                  <a:t>, ….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 = Individual terms or individual values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114300" indent="0">
                  <a:buNone/>
                </a:pPr>
                <a:r>
                  <a:rPr lang="en-US" dirty="0" smtClean="0"/>
                  <a:t>	or	</a:t>
                </a:r>
                <a:r>
                  <a:rPr lang="en-US" b="1" dirty="0" smtClean="0"/>
                  <a:t>HM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200" b="1" i="1" baseline="-25000" smtClean="0">
                                    <a:latin typeface="Cambria Math"/>
                                  </a:rPr>
                                  <m:t>𝒊</m:t>
                                </m:r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7620000" cy="4953000"/>
              </a:xfrm>
              <a:blipFill rotWithShape="1">
                <a:blip r:embed="rId2"/>
                <a:stretch>
                  <a:fillRect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743200"/>
            <a:ext cx="8250082" cy="222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Solve: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03480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"/>
          <a:stretch/>
        </p:blipFill>
        <p:spPr bwMode="auto">
          <a:xfrm>
            <a:off x="76200" y="2990397"/>
            <a:ext cx="7467600" cy="384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99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</a:t>
            </a:r>
            <a:r>
              <a:rPr lang="en-US" dirty="0" smtClean="0"/>
              <a:t>Mean For grouped data – Discrete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sz="4000" b="1" dirty="0" smtClean="0"/>
                  <a:t>HM </a:t>
                </a:r>
                <a:r>
                  <a:rPr lang="en-US" dirty="0" smtClean="0"/>
                  <a:t> </a:t>
                </a:r>
                <a:r>
                  <a:rPr lang="en-US" sz="4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40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40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4000" b="0" i="1" baseline="-25000" smtClean="0">
                            <a:latin typeface="Cambria Math"/>
                          </a:rPr>
                          <m:t>3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 . . . . . . . . . . . .+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𝑓𝑛</m:t>
                        </m:r>
                      </m:num>
                      <m:den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4000" b="0" i="1" baseline="-2500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b="0" i="1" baseline="-25000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4000" b="0" i="1" baseline="-2500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b="0" i="1" baseline="-2500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/>
                          </a:rPr>
                          <m:t> + . . . . . . . . . …. +</m:t>
                        </m:r>
                        <m:f>
                          <m:f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4000" b="0" i="1" baseline="-2500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b="0" i="1" baseline="-25000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  </a:t>
                </a:r>
              </a:p>
              <a:p>
                <a:pPr marL="114300" indent="0">
                  <a:buNone/>
                </a:pPr>
                <a:r>
                  <a:rPr lang="en-US" sz="4000" dirty="0"/>
                  <a:t> </a:t>
                </a:r>
                <a:r>
                  <a:rPr lang="en-US" sz="4000" dirty="0" smtClean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sz="4000" b="0" i="1" baseline="-2500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40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4000" b="0" i="1" baseline="-2500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4000" b="0" i="1" baseline="-2500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36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620000" cy="6248400"/>
          </a:xfrm>
        </p:spPr>
        <p:txBody>
          <a:bodyPr/>
          <a:lstStyle/>
          <a:p>
            <a:pPr marL="11430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Solve: </a:t>
            </a:r>
            <a:r>
              <a:rPr lang="en-US" b="1" dirty="0" smtClean="0"/>
              <a:t>The </a:t>
            </a:r>
            <a:r>
              <a:rPr lang="en-US" b="1" dirty="0"/>
              <a:t>table given below represent the frequency-distribution of ages for Standard </a:t>
            </a:r>
            <a:r>
              <a:rPr lang="en-US" b="1" dirty="0" smtClean="0"/>
              <a:t>1 </a:t>
            </a:r>
            <a:r>
              <a:rPr lang="en-US" b="1" dirty="0"/>
              <a:t>students</a:t>
            </a:r>
            <a:r>
              <a:rPr lang="en-US" b="1" dirty="0" smtClean="0"/>
              <a:t>. </a:t>
            </a:r>
            <a:r>
              <a:rPr lang="en-US" b="1" dirty="0"/>
              <a:t>Find the Harmonic Mean of the given class.</a:t>
            </a: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4503"/>
              </p:ext>
            </p:extLst>
          </p:nvPr>
        </p:nvGraphicFramePr>
        <p:xfrm>
          <a:off x="152400" y="3276600"/>
          <a:ext cx="8229600" cy="18288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12494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Ages</a:t>
                      </a:r>
                      <a:endParaRPr lang="en-US" sz="3200" b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 sz="3200" b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sz="3200" b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US" sz="3200" b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en-US" sz="3200" b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6306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Number of Students</a:t>
                      </a:r>
                      <a:endParaRPr lang="en-US" sz="3200" b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US" sz="3200" b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 sz="3200" b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10</a:t>
                      </a:r>
                      <a:endParaRPr lang="en-US" sz="3200" b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980000"/>
                          </a:solidFill>
                          <a:effectLst/>
                          <a:latin typeface="Arial"/>
                        </a:rPr>
                        <a:t>8</a:t>
                      </a:r>
                      <a:endParaRPr lang="en-US" sz="3200" b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2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5029200"/>
            <a:ext cx="7620000" cy="1143000"/>
          </a:xfrm>
        </p:spPr>
        <p:txBody>
          <a:bodyPr/>
          <a:lstStyle/>
          <a:p>
            <a:r>
              <a:rPr lang="en-US" sz="2400" dirty="0"/>
              <a:t>So Harmonic mean </a:t>
            </a:r>
            <a:r>
              <a:rPr lang="en-US" sz="2400" dirty="0" smtClean="0"/>
              <a:t>=                   </a:t>
            </a:r>
            <a:r>
              <a:rPr lang="en-US" sz="2400" dirty="0"/>
              <a:t>  </a:t>
            </a:r>
            <a:r>
              <a:rPr lang="en-US" sz="2400" dirty="0" smtClean="0"/>
              <a:t>               = </a:t>
            </a:r>
            <a:r>
              <a:rPr lang="en-US" sz="2400" dirty="0"/>
              <a:t>5 years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Therefore</a:t>
            </a:r>
            <a:r>
              <a:rPr lang="en-US" sz="2400" dirty="0"/>
              <a:t>, Harmonic mean(H) = 5 years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4079043"/>
                  </p:ext>
                </p:extLst>
              </p:nvPr>
            </p:nvGraphicFramePr>
            <p:xfrm>
              <a:off x="304800" y="762000"/>
              <a:ext cx="7620000" cy="3733801"/>
            </p:xfrm>
            <a:graphic>
              <a:graphicData uri="http://schemas.openxmlformats.org/drawingml/2006/table">
                <a:tbl>
                  <a:tblPr/>
                  <a:tblGrid>
                    <a:gridCol w="2540000"/>
                    <a:gridCol w="2540000"/>
                    <a:gridCol w="2540000"/>
                  </a:tblGrid>
                  <a:tr h="900941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Ages</a:t>
                          </a:r>
                          <a:endParaRPr lang="en-US" sz="2800" b="0" dirty="0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(x)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Number of Students</a:t>
                          </a:r>
                          <a:endParaRPr lang="en-US" sz="2800" b="0" dirty="0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(f)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98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u="none" strike="noStrike" smtClean="0">
                                        <a:solidFill>
                                          <a:srgbClr val="98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800" b="0" i="1" u="none" strike="noStrike" smtClean="0">
                                        <a:solidFill>
                                          <a:srgbClr val="98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u="none" strike="noStrike" dirty="0">
                            <a:solidFill>
                              <a:srgbClr val="980000"/>
                            </a:solidFill>
                            <a:effectLst/>
                            <a:latin typeface="Arial"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4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10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2.5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5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6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1.2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6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8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1.33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7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4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0.57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Total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 smtClean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             =</a:t>
                          </a: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28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 smtClean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           = </a:t>
                          </a: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5.6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4079043"/>
                  </p:ext>
                </p:extLst>
              </p:nvPr>
            </p:nvGraphicFramePr>
            <p:xfrm>
              <a:off x="304800" y="762000"/>
              <a:ext cx="7620000" cy="3733801"/>
            </p:xfrm>
            <a:graphic>
              <a:graphicData uri="http://schemas.openxmlformats.org/drawingml/2006/table">
                <a:tbl>
                  <a:tblPr/>
                  <a:tblGrid>
                    <a:gridCol w="2540000"/>
                    <a:gridCol w="2540000"/>
                    <a:gridCol w="2540000"/>
                  </a:tblGrid>
                  <a:tr h="900941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Ages</a:t>
                          </a:r>
                          <a:endParaRPr lang="en-US" sz="2800" b="0" dirty="0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(x)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Number of Students</a:t>
                          </a:r>
                          <a:endParaRPr lang="en-US" sz="2800" b="0" dirty="0">
                            <a:effectLst/>
                          </a:endParaRPr>
                        </a:p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(f)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9760" t="-676" b="-314189"/>
                          </a:stretch>
                        </a:blip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4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10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2.5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5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6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1.2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6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8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1.33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7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4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0.57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66572"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Total</a:t>
                          </a:r>
                          <a:endParaRPr lang="en-US" sz="2800" b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 smtClean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             =</a:t>
                          </a: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28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u="none" strike="noStrike" dirty="0" smtClean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           = </a:t>
                          </a:r>
                          <a:r>
                            <a:rPr lang="en-US" sz="1800" b="0" u="none" strike="noStrike" dirty="0">
                              <a:solidFill>
                                <a:srgbClr val="980000"/>
                              </a:solidFill>
                              <a:effectLst/>
                              <a:latin typeface="Arial"/>
                            </a:rPr>
                            <a:t>5.6</a:t>
                          </a:r>
                          <a:endParaRPr lang="en-US" sz="2800" b="0" dirty="0">
                            <a:effectLst/>
                          </a:endParaRPr>
                        </a:p>
                      </a:txBody>
                      <a:tcPr marL="64796" marR="64796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123" name="Picture 3" descr="\sum 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23" y="4038600"/>
            <a:ext cx="67235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sum(\frac{f}{x}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24745"/>
            <a:ext cx="707571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58266"/>
            <a:ext cx="1676400" cy="65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0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" r="4233"/>
          <a:stretch/>
        </p:blipFill>
        <p:spPr bwMode="auto">
          <a:xfrm>
            <a:off x="0" y="2012140"/>
            <a:ext cx="8478982" cy="484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Mean For grouped data </a:t>
            </a:r>
            <a:r>
              <a:rPr lang="en-US"/>
              <a:t>– </a:t>
            </a:r>
            <a:r>
              <a:rPr lang="en-US" smtClean="0"/>
              <a:t>Continuous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6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</TotalTime>
  <Words>200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Cambria Math</vt:lpstr>
      <vt:lpstr>Adjacency</vt:lpstr>
      <vt:lpstr>Harmonic Mean</vt:lpstr>
      <vt:lpstr>What is Harmonic Mean?</vt:lpstr>
      <vt:lpstr>Definition </vt:lpstr>
      <vt:lpstr>Harmonic Mean For ungrouped data</vt:lpstr>
      <vt:lpstr>PowerPoint Presentation</vt:lpstr>
      <vt:lpstr>Harmonic Mean For grouped data – Discrete Series</vt:lpstr>
      <vt:lpstr>PowerPoint Presentation</vt:lpstr>
      <vt:lpstr>So Harmonic mean =                                    = 5 years  Therefore, Harmonic mean(H) = 5 years </vt:lpstr>
      <vt:lpstr>Harmonic Mean For grouped data – Continuous Series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Harmonic Mean</dc:title>
  <dc:creator>SSTMMCA</dc:creator>
  <cp:lastModifiedBy>Shoby Sunny</cp:lastModifiedBy>
  <cp:revision>13</cp:revision>
  <dcterms:created xsi:type="dcterms:W3CDTF">2006-08-16T00:00:00Z</dcterms:created>
  <dcterms:modified xsi:type="dcterms:W3CDTF">2019-06-18T10:39:01Z</dcterms:modified>
</cp:coreProperties>
</file>