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76" r:id="rId2"/>
    <p:sldId id="277"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8" r:id="rId22"/>
    <p:sldId id="29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5637" autoAdjust="0"/>
  </p:normalViewPr>
  <p:slideViewPr>
    <p:cSldViewPr>
      <p:cViewPr varScale="1">
        <p:scale>
          <a:sx n="64" d="100"/>
          <a:sy n="64" d="100"/>
        </p:scale>
        <p:origin x="156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00EF31-B182-4275-A6C1-03602760BE27}" type="datetimeFigureOut">
              <a:rPr lang="en-US" smtClean="0"/>
              <a:t>6/6/2019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3696EA-4584-4A70-8243-3EE28D794F0D}" type="slidenum">
              <a:rPr lang="en-US" smtClean="0"/>
              <a:t>‹#›</a:t>
            </a:fld>
            <a:endParaRPr lang="en-US"/>
          </a:p>
        </p:txBody>
      </p:sp>
    </p:spTree>
    <p:extLst>
      <p:ext uri="{BB962C8B-B14F-4D97-AF65-F5344CB8AC3E}">
        <p14:creationId xmlns:p14="http://schemas.microsoft.com/office/powerpoint/2010/main" val="3329820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variable</a:t>
            </a:r>
            <a:r>
              <a:rPr lang="en-US" sz="1200" b="0" i="0" kern="1200" dirty="0" smtClean="0">
                <a:solidFill>
                  <a:schemeClr val="tx1"/>
                </a:solidFill>
                <a:effectLst/>
                <a:latin typeface="+mn-lt"/>
                <a:ea typeface="+mn-ea"/>
                <a:cs typeface="+mn-cs"/>
              </a:rPr>
              <a:t> is a quantity of something which varies and you are interested in. </a:t>
            </a:r>
          </a:p>
          <a:p>
            <a:r>
              <a:rPr lang="en-US" sz="1200" b="0" i="0" kern="1200" dirty="0" smtClean="0">
                <a:solidFill>
                  <a:schemeClr val="tx1"/>
                </a:solidFill>
                <a:effectLst/>
                <a:latin typeface="+mn-lt"/>
                <a:ea typeface="+mn-ea"/>
                <a:cs typeface="+mn-cs"/>
              </a:rPr>
              <a:t>Example -</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Price of gasoline is a variable to an economic analyst studying the recent gasoline price increase but not to most motorists and not even to an economic analyst studying the relation between stock and bond prices.</a:t>
            </a:r>
            <a:endParaRPr lang="en-US" dirty="0"/>
          </a:p>
        </p:txBody>
      </p:sp>
      <p:sp>
        <p:nvSpPr>
          <p:cNvPr id="4" name="Slide Number Placeholder 3"/>
          <p:cNvSpPr>
            <a:spLocks noGrp="1"/>
          </p:cNvSpPr>
          <p:nvPr>
            <p:ph type="sldNum" sz="quarter" idx="10"/>
          </p:nvPr>
        </p:nvSpPr>
        <p:spPr/>
        <p:txBody>
          <a:bodyPr/>
          <a:lstStyle/>
          <a:p>
            <a:fld id="{4F3696EA-4584-4A70-8243-3EE28D794F0D}" type="slidenum">
              <a:rPr lang="en-US" smtClean="0"/>
              <a:t>4</a:t>
            </a:fld>
            <a:endParaRPr lang="en-US"/>
          </a:p>
        </p:txBody>
      </p:sp>
    </p:spTree>
    <p:extLst>
      <p:ext uri="{BB962C8B-B14F-4D97-AF65-F5344CB8AC3E}">
        <p14:creationId xmlns:p14="http://schemas.microsoft.com/office/powerpoint/2010/main" val="3173386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3696EA-4584-4A70-8243-3EE28D794F0D}" type="slidenum">
              <a:rPr lang="en-US" smtClean="0"/>
              <a:t>5</a:t>
            </a:fld>
            <a:endParaRPr lang="en-US"/>
          </a:p>
        </p:txBody>
      </p:sp>
    </p:spTree>
    <p:extLst>
      <p:ext uri="{BB962C8B-B14F-4D97-AF65-F5344CB8AC3E}">
        <p14:creationId xmlns:p14="http://schemas.microsoft.com/office/powerpoint/2010/main" val="1311242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 </a:t>
            </a:r>
            <a:r>
              <a:rPr lang="en-US" sz="1200" b="1" i="0" kern="1200" dirty="0" smtClean="0">
                <a:solidFill>
                  <a:schemeClr val="tx1"/>
                </a:solidFill>
                <a:effectLst/>
                <a:latin typeface="+mn-lt"/>
                <a:ea typeface="+mn-ea"/>
                <a:cs typeface="+mn-cs"/>
              </a:rPr>
              <a:t>hypothesis</a:t>
            </a:r>
            <a:r>
              <a:rPr lang="en-US" sz="1200" b="0" i="0" kern="1200" dirty="0" smtClean="0">
                <a:solidFill>
                  <a:schemeClr val="tx1"/>
                </a:solidFill>
                <a:effectLst/>
                <a:latin typeface="+mn-lt"/>
                <a:ea typeface="+mn-ea"/>
                <a:cs typeface="+mn-cs"/>
              </a:rPr>
              <a:t> is a specific statement of prediction. </a:t>
            </a:r>
          </a:p>
          <a:p>
            <a:r>
              <a:rPr lang="en-US" sz="1200" b="0" i="0" kern="1200" dirty="0" smtClean="0">
                <a:solidFill>
                  <a:schemeClr val="tx1"/>
                </a:solidFill>
                <a:effectLst/>
                <a:latin typeface="+mn-lt"/>
                <a:ea typeface="+mn-ea"/>
                <a:cs typeface="+mn-cs"/>
              </a:rPr>
              <a:t>It describes in concrete (rather than theoretical) terms what you expect will happen in your </a:t>
            </a:r>
            <a:r>
              <a:rPr lang="en-US" sz="1200" b="1" i="0" kern="1200" dirty="0" smtClean="0">
                <a:solidFill>
                  <a:schemeClr val="tx1"/>
                </a:solidFill>
                <a:effectLst/>
                <a:latin typeface="+mn-lt"/>
                <a:ea typeface="+mn-ea"/>
                <a:cs typeface="+mn-cs"/>
              </a:rPr>
              <a:t>study</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F3696EA-4584-4A70-8243-3EE28D794F0D}" type="slidenum">
              <a:rPr lang="en-US" smtClean="0"/>
              <a:t>20</a:t>
            </a:fld>
            <a:endParaRPr lang="en-US"/>
          </a:p>
        </p:txBody>
      </p:sp>
    </p:spTree>
    <p:extLst>
      <p:ext uri="{BB962C8B-B14F-4D97-AF65-F5344CB8AC3E}">
        <p14:creationId xmlns:p14="http://schemas.microsoft.com/office/powerpoint/2010/main" val="130010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3696EA-4584-4A70-8243-3EE28D794F0D}" type="slidenum">
              <a:rPr lang="en-US" smtClean="0"/>
              <a:t>21</a:t>
            </a:fld>
            <a:endParaRPr lang="en-US"/>
          </a:p>
        </p:txBody>
      </p:sp>
    </p:spTree>
    <p:extLst>
      <p:ext uri="{BB962C8B-B14F-4D97-AF65-F5344CB8AC3E}">
        <p14:creationId xmlns:p14="http://schemas.microsoft.com/office/powerpoint/2010/main" val="3445420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 </a:t>
            </a:r>
            <a:r>
              <a:rPr lang="en-US" sz="1200" b="1" i="0" kern="1200" dirty="0" smtClean="0">
                <a:solidFill>
                  <a:schemeClr val="tx1"/>
                </a:solidFill>
                <a:effectLst/>
                <a:latin typeface="+mn-lt"/>
                <a:ea typeface="+mn-ea"/>
                <a:cs typeface="+mn-cs"/>
              </a:rPr>
              <a:t>hypothesis</a:t>
            </a:r>
            <a:r>
              <a:rPr lang="en-US" sz="1200" b="0" i="0" kern="1200" dirty="0" smtClean="0">
                <a:solidFill>
                  <a:schemeClr val="tx1"/>
                </a:solidFill>
                <a:effectLst/>
                <a:latin typeface="+mn-lt"/>
                <a:ea typeface="+mn-ea"/>
                <a:cs typeface="+mn-cs"/>
              </a:rPr>
              <a:t> is a specific statement of prediction. </a:t>
            </a:r>
          </a:p>
          <a:p>
            <a:r>
              <a:rPr lang="en-US" sz="1200" b="0" i="0" kern="1200" dirty="0" smtClean="0">
                <a:solidFill>
                  <a:schemeClr val="tx1"/>
                </a:solidFill>
                <a:effectLst/>
                <a:latin typeface="+mn-lt"/>
                <a:ea typeface="+mn-ea"/>
                <a:cs typeface="+mn-cs"/>
              </a:rPr>
              <a:t>It describes in concrete (rather than theoretical) terms what you expect will happen in your </a:t>
            </a:r>
            <a:r>
              <a:rPr lang="en-US" sz="1200" b="1" i="0" kern="1200" dirty="0" smtClean="0">
                <a:solidFill>
                  <a:schemeClr val="tx1"/>
                </a:solidFill>
                <a:effectLst/>
                <a:latin typeface="+mn-lt"/>
                <a:ea typeface="+mn-ea"/>
                <a:cs typeface="+mn-cs"/>
              </a:rPr>
              <a:t>study</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F3696EA-4584-4A70-8243-3EE28D794F0D}" type="slidenum">
              <a:rPr lang="en-US" smtClean="0"/>
              <a:t>22</a:t>
            </a:fld>
            <a:endParaRPr lang="en-US"/>
          </a:p>
        </p:txBody>
      </p:sp>
    </p:spTree>
    <p:extLst>
      <p:ext uri="{BB962C8B-B14F-4D97-AF65-F5344CB8AC3E}">
        <p14:creationId xmlns:p14="http://schemas.microsoft.com/office/powerpoint/2010/main" val="230069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6/6/2019</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6/6/2019</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Types of Research</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830023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Quantitative research</a:t>
            </a:r>
          </a:p>
        </p:txBody>
      </p:sp>
      <p:sp>
        <p:nvSpPr>
          <p:cNvPr id="4" name="Content Placeholder 3"/>
          <p:cNvSpPr>
            <a:spLocks noGrp="1"/>
          </p:cNvSpPr>
          <p:nvPr>
            <p:ph idx="1"/>
          </p:nvPr>
        </p:nvSpPr>
        <p:spPr/>
        <p:txBody>
          <a:bodyPr/>
          <a:lstStyle/>
          <a:p>
            <a:pPr algn="just"/>
            <a:r>
              <a:rPr lang="en-US" dirty="0"/>
              <a:t>Quantitative research is based on the </a:t>
            </a:r>
            <a:r>
              <a:rPr lang="en-US" dirty="0">
                <a:solidFill>
                  <a:srgbClr val="C00000"/>
                </a:solidFill>
              </a:rPr>
              <a:t>measurement of </a:t>
            </a:r>
            <a:r>
              <a:rPr lang="en-US" dirty="0" smtClean="0">
                <a:solidFill>
                  <a:srgbClr val="C00000"/>
                </a:solidFill>
              </a:rPr>
              <a:t>quantity or </a:t>
            </a:r>
            <a:r>
              <a:rPr lang="en-US" dirty="0">
                <a:solidFill>
                  <a:srgbClr val="C00000"/>
                </a:solidFill>
              </a:rPr>
              <a:t>amount. </a:t>
            </a:r>
            <a:endParaRPr lang="en-US" dirty="0" smtClean="0">
              <a:solidFill>
                <a:srgbClr val="C00000"/>
              </a:solidFill>
            </a:endParaRPr>
          </a:p>
          <a:p>
            <a:pPr algn="just"/>
            <a:r>
              <a:rPr lang="en-US" dirty="0" smtClean="0"/>
              <a:t>It </a:t>
            </a:r>
            <a:r>
              <a:rPr lang="en-US" dirty="0"/>
              <a:t>is applicable to </a:t>
            </a:r>
            <a:r>
              <a:rPr lang="en-US" dirty="0">
                <a:solidFill>
                  <a:srgbClr val="C00000"/>
                </a:solidFill>
              </a:rPr>
              <a:t>phenomena that can be expressed in terms of quantity</a:t>
            </a:r>
            <a:r>
              <a:rPr lang="en-US" dirty="0" smtClean="0">
                <a:solidFill>
                  <a:srgbClr val="C00000"/>
                </a:solidFill>
              </a:rPr>
              <a:t>.</a:t>
            </a:r>
          </a:p>
          <a:p>
            <a:pPr algn="just"/>
            <a:r>
              <a:rPr lang="en-US" b="1" dirty="0"/>
              <a:t>Quantitative research</a:t>
            </a:r>
            <a:r>
              <a:rPr lang="en-US" dirty="0"/>
              <a:t> is </a:t>
            </a:r>
            <a:r>
              <a:rPr lang="en-US" dirty="0">
                <a:solidFill>
                  <a:srgbClr val="C00000"/>
                </a:solidFill>
              </a:rPr>
              <a:t>statistical</a:t>
            </a:r>
            <a:r>
              <a:rPr lang="en-US" dirty="0"/>
              <a:t>: it has numbers attached to it, like averages, percentages or quotas</a:t>
            </a:r>
            <a:r>
              <a:rPr lang="en-US" dirty="0" smtClean="0"/>
              <a:t>.</a:t>
            </a:r>
          </a:p>
          <a:p>
            <a:pPr algn="just"/>
            <a:endParaRPr lang="en-US" dirty="0"/>
          </a:p>
          <a:p>
            <a:pPr algn="just"/>
            <a:r>
              <a:rPr lang="en-US" dirty="0" smtClean="0">
                <a:solidFill>
                  <a:srgbClr val="FF0000"/>
                </a:solidFill>
              </a:rPr>
              <a:t>Example</a:t>
            </a:r>
            <a:r>
              <a:rPr lang="en-US" dirty="0" smtClean="0"/>
              <a:t>  - </a:t>
            </a:r>
            <a:r>
              <a:rPr lang="en-US" dirty="0" smtClean="0">
                <a:solidFill>
                  <a:srgbClr val="0070C0"/>
                </a:solidFill>
              </a:rPr>
              <a:t>You </a:t>
            </a:r>
            <a:r>
              <a:rPr lang="en-US" dirty="0">
                <a:solidFill>
                  <a:srgbClr val="0070C0"/>
                </a:solidFill>
              </a:rPr>
              <a:t>might perform a study and find that 50% of a district’s students dislike their teachers. The quantity (50%) makes it quantitative research. A follow up qualitative study could interview a small percentage of those students to find out </a:t>
            </a:r>
            <a:r>
              <a:rPr lang="en-US" i="1" dirty="0">
                <a:solidFill>
                  <a:srgbClr val="0070C0"/>
                </a:solidFill>
              </a:rPr>
              <a:t>why</a:t>
            </a:r>
            <a:r>
              <a:rPr lang="en-US" dirty="0">
                <a:solidFill>
                  <a:srgbClr val="0070C0"/>
                </a:solidFill>
              </a:rPr>
              <a:t>.</a:t>
            </a:r>
            <a:r>
              <a:rPr lang="en-US" dirty="0"/>
              <a:t> </a:t>
            </a:r>
          </a:p>
        </p:txBody>
      </p:sp>
    </p:spTree>
    <p:extLst>
      <p:ext uri="{BB962C8B-B14F-4D97-AF65-F5344CB8AC3E}">
        <p14:creationId xmlns:p14="http://schemas.microsoft.com/office/powerpoint/2010/main" val="26732292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Qualitative </a:t>
            </a:r>
            <a:r>
              <a:rPr lang="en-US" dirty="0" smtClean="0"/>
              <a:t>research</a:t>
            </a:r>
            <a:endParaRPr lang="en-US" dirty="0"/>
          </a:p>
        </p:txBody>
      </p:sp>
      <p:sp>
        <p:nvSpPr>
          <p:cNvPr id="4" name="Content Placeholder 3"/>
          <p:cNvSpPr>
            <a:spLocks noGrp="1"/>
          </p:cNvSpPr>
          <p:nvPr>
            <p:ph idx="1"/>
          </p:nvPr>
        </p:nvSpPr>
        <p:spPr>
          <a:xfrm>
            <a:off x="457200" y="1295400"/>
            <a:ext cx="7620000" cy="5105400"/>
          </a:xfrm>
        </p:spPr>
        <p:txBody>
          <a:bodyPr>
            <a:normAutofit lnSpcReduction="10000"/>
          </a:bodyPr>
          <a:lstStyle/>
          <a:p>
            <a:r>
              <a:rPr lang="en-US" dirty="0"/>
              <a:t>Qualitative research, on the other hand, is concerned with qualitative phenomenon, i.e</a:t>
            </a:r>
            <a:r>
              <a:rPr lang="en-US" dirty="0" smtClean="0"/>
              <a:t>., </a:t>
            </a:r>
            <a:r>
              <a:rPr lang="en-US" dirty="0" smtClean="0">
                <a:solidFill>
                  <a:srgbClr val="C00000"/>
                </a:solidFill>
              </a:rPr>
              <a:t>phenomena </a:t>
            </a:r>
            <a:r>
              <a:rPr lang="en-US" dirty="0">
                <a:solidFill>
                  <a:srgbClr val="C00000"/>
                </a:solidFill>
              </a:rPr>
              <a:t>relating to or involving quality or kind</a:t>
            </a:r>
            <a:r>
              <a:rPr lang="en-US" dirty="0" smtClean="0">
                <a:solidFill>
                  <a:srgbClr val="C00000"/>
                </a:solidFill>
              </a:rPr>
              <a:t>.</a:t>
            </a:r>
          </a:p>
          <a:p>
            <a:r>
              <a:rPr lang="en-US" dirty="0"/>
              <a:t>I</a:t>
            </a:r>
            <a:r>
              <a:rPr lang="en-US" dirty="0" smtClean="0"/>
              <a:t>nvestigating </a:t>
            </a:r>
            <a:r>
              <a:rPr lang="en-US" dirty="0"/>
              <a:t>the reasons for human </a:t>
            </a:r>
            <a:r>
              <a:rPr lang="en-US" dirty="0" err="1"/>
              <a:t>behaviour</a:t>
            </a:r>
            <a:r>
              <a:rPr lang="en-US" dirty="0"/>
              <a:t> (i.e., why people think or do certain </a:t>
            </a:r>
            <a:r>
              <a:rPr lang="en-US" dirty="0" smtClean="0"/>
              <a:t>things) - ‘</a:t>
            </a:r>
            <a:r>
              <a:rPr lang="en-US" dirty="0">
                <a:solidFill>
                  <a:srgbClr val="C00000"/>
                </a:solidFill>
              </a:rPr>
              <a:t>Motivation Research</a:t>
            </a:r>
            <a:r>
              <a:rPr lang="en-US" dirty="0"/>
              <a:t>’, an important type of qualitative research.</a:t>
            </a:r>
          </a:p>
          <a:p>
            <a:r>
              <a:rPr lang="en-US" dirty="0"/>
              <a:t>This type of research aims at discovering the underlying motives and desires, </a:t>
            </a:r>
            <a:r>
              <a:rPr lang="en-US" dirty="0">
                <a:solidFill>
                  <a:srgbClr val="C00000"/>
                </a:solidFill>
              </a:rPr>
              <a:t>using in </a:t>
            </a:r>
            <a:r>
              <a:rPr lang="en-US" dirty="0" smtClean="0">
                <a:solidFill>
                  <a:srgbClr val="C00000"/>
                </a:solidFill>
              </a:rPr>
              <a:t>depth interviews </a:t>
            </a:r>
            <a:r>
              <a:rPr lang="en-US" dirty="0"/>
              <a:t>for the purpose. </a:t>
            </a:r>
            <a:endParaRPr lang="en-US" dirty="0" smtClean="0"/>
          </a:p>
          <a:p>
            <a:r>
              <a:rPr lang="en-US" dirty="0" smtClean="0"/>
              <a:t>Techniques used  -</a:t>
            </a:r>
            <a:r>
              <a:rPr lang="en-US" dirty="0"/>
              <a:t> </a:t>
            </a:r>
            <a:r>
              <a:rPr lang="en-US" dirty="0">
                <a:solidFill>
                  <a:srgbClr val="FF0000"/>
                </a:solidFill>
              </a:rPr>
              <a:t>projective techniques </a:t>
            </a:r>
            <a:r>
              <a:rPr lang="en-US" dirty="0" smtClean="0"/>
              <a:t>:</a:t>
            </a:r>
          </a:p>
          <a:p>
            <a:pPr lvl="1"/>
            <a:r>
              <a:rPr lang="en-US" dirty="0" smtClean="0"/>
              <a:t>word </a:t>
            </a:r>
            <a:r>
              <a:rPr lang="en-US" dirty="0"/>
              <a:t>association </a:t>
            </a:r>
            <a:r>
              <a:rPr lang="en-US" dirty="0" smtClean="0"/>
              <a:t>tests</a:t>
            </a:r>
          </a:p>
          <a:p>
            <a:pPr lvl="1"/>
            <a:r>
              <a:rPr lang="en-US" dirty="0"/>
              <a:t>in depth interviews</a:t>
            </a:r>
          </a:p>
          <a:p>
            <a:pPr lvl="1"/>
            <a:r>
              <a:rPr lang="en-US" dirty="0"/>
              <a:t>sentence completion </a:t>
            </a:r>
            <a:r>
              <a:rPr lang="en-US" dirty="0" smtClean="0"/>
              <a:t>tests</a:t>
            </a:r>
          </a:p>
          <a:p>
            <a:pPr lvl="1"/>
            <a:r>
              <a:rPr lang="en-US" dirty="0" smtClean="0"/>
              <a:t>story </a:t>
            </a:r>
            <a:r>
              <a:rPr lang="en-US" dirty="0"/>
              <a:t>completion </a:t>
            </a:r>
            <a:r>
              <a:rPr lang="en-US" dirty="0" smtClean="0"/>
              <a:t>tests</a:t>
            </a:r>
            <a:endParaRPr lang="en-US" dirty="0"/>
          </a:p>
        </p:txBody>
      </p:sp>
    </p:spTree>
    <p:extLst>
      <p:ext uri="{BB962C8B-B14F-4D97-AF65-F5344CB8AC3E}">
        <p14:creationId xmlns:p14="http://schemas.microsoft.com/office/powerpoint/2010/main" val="208714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Qualitative </a:t>
            </a:r>
            <a:r>
              <a:rPr lang="en-US" dirty="0" smtClean="0"/>
              <a:t>research</a:t>
            </a:r>
            <a:endParaRPr lang="en-US" dirty="0"/>
          </a:p>
        </p:txBody>
      </p:sp>
      <p:sp>
        <p:nvSpPr>
          <p:cNvPr id="4" name="Content Placeholder 3"/>
          <p:cNvSpPr>
            <a:spLocks noGrp="1"/>
          </p:cNvSpPr>
          <p:nvPr>
            <p:ph idx="1"/>
          </p:nvPr>
        </p:nvSpPr>
        <p:spPr>
          <a:xfrm>
            <a:off x="457200" y="1295400"/>
            <a:ext cx="7620000" cy="5105400"/>
          </a:xfrm>
        </p:spPr>
        <p:txBody>
          <a:bodyPr>
            <a:normAutofit/>
          </a:bodyPr>
          <a:lstStyle/>
          <a:p>
            <a:r>
              <a:rPr lang="en-US" dirty="0">
                <a:solidFill>
                  <a:srgbClr val="0070C0"/>
                </a:solidFill>
              </a:rPr>
              <a:t>Attitude or opinion research </a:t>
            </a:r>
            <a:r>
              <a:rPr lang="en-US" dirty="0"/>
              <a:t>i.e., research designed to find out </a:t>
            </a:r>
            <a:r>
              <a:rPr lang="en-US" dirty="0">
                <a:solidFill>
                  <a:srgbClr val="C00000"/>
                </a:solidFill>
              </a:rPr>
              <a:t>how people feel or </a:t>
            </a:r>
            <a:r>
              <a:rPr lang="en-US" dirty="0" smtClean="0">
                <a:solidFill>
                  <a:srgbClr val="C00000"/>
                </a:solidFill>
              </a:rPr>
              <a:t>what they </a:t>
            </a:r>
            <a:r>
              <a:rPr lang="en-US" dirty="0">
                <a:solidFill>
                  <a:srgbClr val="C00000"/>
                </a:solidFill>
              </a:rPr>
              <a:t>think</a:t>
            </a:r>
            <a:r>
              <a:rPr lang="en-US" dirty="0"/>
              <a:t> about a particular subject or institution is also qualitative research. </a:t>
            </a:r>
            <a:endParaRPr lang="en-US" dirty="0" smtClean="0"/>
          </a:p>
          <a:p>
            <a:r>
              <a:rPr lang="en-US" dirty="0" smtClean="0"/>
              <a:t>Qualitative</a:t>
            </a:r>
            <a:r>
              <a:rPr lang="en-US" dirty="0"/>
              <a:t> </a:t>
            </a:r>
            <a:r>
              <a:rPr lang="en-US" dirty="0" smtClean="0"/>
              <a:t>research </a:t>
            </a:r>
            <a:r>
              <a:rPr lang="en-US" dirty="0"/>
              <a:t>is specially important in the </a:t>
            </a:r>
            <a:r>
              <a:rPr lang="en-US" dirty="0" smtClean="0">
                <a:solidFill>
                  <a:srgbClr val="C00000"/>
                </a:solidFill>
              </a:rPr>
              <a:t>behavioral </a:t>
            </a:r>
            <a:r>
              <a:rPr lang="en-US" dirty="0">
                <a:solidFill>
                  <a:srgbClr val="C00000"/>
                </a:solidFill>
              </a:rPr>
              <a:t>science</a:t>
            </a:r>
            <a:r>
              <a:rPr lang="en-US" dirty="0"/>
              <a:t>s where the aim is to </a:t>
            </a:r>
            <a:r>
              <a:rPr lang="en-US" dirty="0">
                <a:solidFill>
                  <a:srgbClr val="C00000"/>
                </a:solidFill>
              </a:rPr>
              <a:t>discover </a:t>
            </a:r>
            <a:r>
              <a:rPr lang="en-US" dirty="0" smtClean="0">
                <a:solidFill>
                  <a:srgbClr val="C00000"/>
                </a:solidFill>
              </a:rPr>
              <a:t>the underlying </a:t>
            </a:r>
            <a:r>
              <a:rPr lang="en-US" dirty="0">
                <a:solidFill>
                  <a:srgbClr val="C00000"/>
                </a:solidFill>
              </a:rPr>
              <a:t>motives </a:t>
            </a:r>
            <a:r>
              <a:rPr lang="en-US" dirty="0"/>
              <a:t>of human </a:t>
            </a:r>
            <a:r>
              <a:rPr lang="en-US" dirty="0" smtClean="0"/>
              <a:t>behavior. </a:t>
            </a:r>
          </a:p>
          <a:p>
            <a:r>
              <a:rPr lang="en-US" dirty="0" smtClean="0"/>
              <a:t>Through </a:t>
            </a:r>
            <a:r>
              <a:rPr lang="en-US" dirty="0"/>
              <a:t>such research we can </a:t>
            </a:r>
            <a:r>
              <a:rPr lang="en-US" dirty="0" err="1"/>
              <a:t>analyse</a:t>
            </a:r>
            <a:r>
              <a:rPr lang="en-US" dirty="0"/>
              <a:t> the </a:t>
            </a:r>
            <a:r>
              <a:rPr lang="en-US" dirty="0" smtClean="0"/>
              <a:t>various </a:t>
            </a:r>
            <a:r>
              <a:rPr lang="en-US" dirty="0" smtClean="0">
                <a:solidFill>
                  <a:srgbClr val="C00000"/>
                </a:solidFill>
              </a:rPr>
              <a:t>factors </a:t>
            </a:r>
            <a:r>
              <a:rPr lang="en-US" dirty="0">
                <a:solidFill>
                  <a:srgbClr val="C00000"/>
                </a:solidFill>
              </a:rPr>
              <a:t>which motivate people to behave in a particular manner </a:t>
            </a:r>
            <a:r>
              <a:rPr lang="en-US" dirty="0"/>
              <a:t>or which make people </a:t>
            </a:r>
            <a:r>
              <a:rPr lang="en-US" dirty="0" smtClean="0"/>
              <a:t>like or </a:t>
            </a:r>
            <a:r>
              <a:rPr lang="en-US" dirty="0"/>
              <a:t>dislike a particular thing. </a:t>
            </a:r>
            <a:endParaRPr lang="en-US" dirty="0" smtClean="0"/>
          </a:p>
          <a:p>
            <a:r>
              <a:rPr lang="en-US" dirty="0" smtClean="0"/>
              <a:t>To </a:t>
            </a:r>
            <a:r>
              <a:rPr lang="en-US" dirty="0"/>
              <a:t>apply qualitative research </a:t>
            </a:r>
            <a:r>
              <a:rPr lang="en-US" dirty="0" smtClean="0"/>
              <a:t>in </a:t>
            </a:r>
            <a:r>
              <a:rPr lang="en-US" dirty="0">
                <a:solidFill>
                  <a:srgbClr val="C00000"/>
                </a:solidFill>
              </a:rPr>
              <a:t>practice is relatively a difficult </a:t>
            </a:r>
            <a:r>
              <a:rPr lang="en-US" dirty="0"/>
              <a:t>job and therefore, while doing such research, one </a:t>
            </a:r>
            <a:r>
              <a:rPr lang="en-US" dirty="0" smtClean="0"/>
              <a:t>should seek </a:t>
            </a:r>
            <a:r>
              <a:rPr lang="en-US" dirty="0"/>
              <a:t>guidance from experimental psychologists.</a:t>
            </a:r>
          </a:p>
        </p:txBody>
      </p:sp>
    </p:spTree>
    <p:extLst>
      <p:ext uri="{BB962C8B-B14F-4D97-AF65-F5344CB8AC3E}">
        <p14:creationId xmlns:p14="http://schemas.microsoft.com/office/powerpoint/2010/main" val="11212225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200400"/>
            <a:ext cx="7620000" cy="838200"/>
          </a:xfrm>
        </p:spPr>
        <p:txBody>
          <a:bodyPr/>
          <a:lstStyle/>
          <a:p>
            <a:r>
              <a:rPr lang="en-US" i="1" dirty="0"/>
              <a:t>Conceptual vs. </a:t>
            </a:r>
            <a:r>
              <a:rPr lang="en-US" i="1" dirty="0" smtClean="0"/>
              <a:t>Empirical</a:t>
            </a:r>
            <a:endParaRPr lang="en-US" dirty="0"/>
          </a:p>
        </p:txBody>
      </p:sp>
    </p:spTree>
    <p:extLst>
      <p:ext uri="{BB962C8B-B14F-4D97-AF65-F5344CB8AC3E}">
        <p14:creationId xmlns:p14="http://schemas.microsoft.com/office/powerpoint/2010/main" val="33045701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research</a:t>
            </a:r>
          </a:p>
        </p:txBody>
      </p:sp>
      <p:sp>
        <p:nvSpPr>
          <p:cNvPr id="3" name="Content Placeholder 2"/>
          <p:cNvSpPr>
            <a:spLocks noGrp="1"/>
          </p:cNvSpPr>
          <p:nvPr>
            <p:ph idx="1"/>
          </p:nvPr>
        </p:nvSpPr>
        <p:spPr>
          <a:xfrm>
            <a:off x="457200" y="1295400"/>
            <a:ext cx="7620000" cy="5105400"/>
          </a:xfrm>
        </p:spPr>
        <p:txBody>
          <a:bodyPr>
            <a:normAutofit fontScale="92500" lnSpcReduction="20000"/>
          </a:bodyPr>
          <a:lstStyle/>
          <a:p>
            <a:r>
              <a:rPr lang="en-US" dirty="0"/>
              <a:t>Conceptual research is that </a:t>
            </a:r>
            <a:r>
              <a:rPr lang="en-US" dirty="0">
                <a:solidFill>
                  <a:srgbClr val="C00000"/>
                </a:solidFill>
              </a:rPr>
              <a:t>related to some abstract idea(s) </a:t>
            </a:r>
            <a:r>
              <a:rPr lang="en-US" dirty="0" smtClean="0">
                <a:solidFill>
                  <a:srgbClr val="C00000"/>
                </a:solidFill>
              </a:rPr>
              <a:t>or theory</a:t>
            </a:r>
            <a:r>
              <a:rPr lang="en-US" dirty="0">
                <a:solidFill>
                  <a:srgbClr val="C00000"/>
                </a:solidFill>
              </a:rPr>
              <a:t>. </a:t>
            </a:r>
            <a:endParaRPr lang="en-US" dirty="0" smtClean="0">
              <a:solidFill>
                <a:srgbClr val="C00000"/>
              </a:solidFill>
            </a:endParaRPr>
          </a:p>
          <a:p>
            <a:r>
              <a:rPr lang="en-US" dirty="0" smtClean="0"/>
              <a:t>It </a:t>
            </a:r>
            <a:r>
              <a:rPr lang="en-US" dirty="0"/>
              <a:t>is generally </a:t>
            </a:r>
            <a:r>
              <a:rPr lang="en-US" dirty="0">
                <a:solidFill>
                  <a:srgbClr val="C00000"/>
                </a:solidFill>
              </a:rPr>
              <a:t>used by philosophers and thinkers </a:t>
            </a:r>
            <a:r>
              <a:rPr lang="en-US" dirty="0"/>
              <a:t>to develop new concepts or </a:t>
            </a:r>
            <a:r>
              <a:rPr lang="en-US" dirty="0" smtClean="0"/>
              <a:t>to reinterpret </a:t>
            </a:r>
            <a:r>
              <a:rPr lang="en-US" dirty="0"/>
              <a:t>existing </a:t>
            </a:r>
            <a:r>
              <a:rPr lang="en-US" dirty="0" smtClean="0"/>
              <a:t>ones.</a:t>
            </a:r>
          </a:p>
          <a:p>
            <a:endParaRPr lang="en-US" dirty="0"/>
          </a:p>
          <a:p>
            <a:r>
              <a:rPr lang="en-US" dirty="0"/>
              <a:t>Conceptual research </a:t>
            </a:r>
            <a:r>
              <a:rPr lang="en-US" dirty="0">
                <a:solidFill>
                  <a:srgbClr val="C00000"/>
                </a:solidFill>
              </a:rPr>
              <a:t>focuses on the concept or theory that explains or describes the phenomenon being studied</a:t>
            </a:r>
            <a:r>
              <a:rPr lang="en-US" dirty="0"/>
              <a:t>. What causes disease? How can we describe the motions of the planets? What are the building blocks of matter? </a:t>
            </a:r>
            <a:endParaRPr lang="en-US" dirty="0" smtClean="0"/>
          </a:p>
          <a:p>
            <a:r>
              <a:rPr lang="en-US" dirty="0" smtClean="0"/>
              <a:t>The </a:t>
            </a:r>
            <a:r>
              <a:rPr lang="en-US" dirty="0"/>
              <a:t>conceptual researcher sits at his desk with pen in hand and tries to </a:t>
            </a:r>
            <a:r>
              <a:rPr lang="en-US" dirty="0">
                <a:solidFill>
                  <a:srgbClr val="FF0000"/>
                </a:solidFill>
              </a:rPr>
              <a:t>solve these problems by thinking </a:t>
            </a:r>
            <a:r>
              <a:rPr lang="en-US" dirty="0"/>
              <a:t>about them. </a:t>
            </a:r>
            <a:endParaRPr lang="en-US" dirty="0" smtClean="0"/>
          </a:p>
          <a:p>
            <a:r>
              <a:rPr lang="en-US" dirty="0" smtClean="0"/>
              <a:t>He </a:t>
            </a:r>
            <a:r>
              <a:rPr lang="en-US" dirty="0"/>
              <a:t>does </a:t>
            </a:r>
            <a:r>
              <a:rPr lang="en-US" dirty="0">
                <a:solidFill>
                  <a:srgbClr val="FF0000"/>
                </a:solidFill>
              </a:rPr>
              <a:t>no experiments but may make use of observations </a:t>
            </a:r>
            <a:r>
              <a:rPr lang="en-US" dirty="0"/>
              <a:t>by others, since this is the mass of data that he is trying to make sense of. </a:t>
            </a:r>
            <a:endParaRPr lang="en-US" dirty="0" smtClean="0"/>
          </a:p>
          <a:p>
            <a:r>
              <a:rPr lang="en-US" dirty="0" smtClean="0"/>
              <a:t>Until </a:t>
            </a:r>
            <a:r>
              <a:rPr lang="en-US" dirty="0"/>
              <a:t>fairly recently, </a:t>
            </a:r>
            <a:r>
              <a:rPr lang="en-US" dirty="0">
                <a:solidFill>
                  <a:srgbClr val="FF0000"/>
                </a:solidFill>
              </a:rPr>
              <a:t>conceptual research was considered the most honorable form of research</a:t>
            </a:r>
            <a:r>
              <a:rPr lang="en-US" dirty="0"/>
              <a:t>—it required using the brain, not the hands.</a:t>
            </a:r>
          </a:p>
        </p:txBody>
      </p:sp>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7477"/>
          <a:stretch/>
        </p:blipFill>
        <p:spPr bwMode="auto">
          <a:xfrm>
            <a:off x="5562600" y="-1"/>
            <a:ext cx="1327132" cy="1219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84162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Empirical </a:t>
            </a:r>
            <a:r>
              <a:rPr lang="en-US" dirty="0"/>
              <a:t>research</a:t>
            </a:r>
          </a:p>
        </p:txBody>
      </p:sp>
      <p:sp>
        <p:nvSpPr>
          <p:cNvPr id="3" name="Content Placeholder 2"/>
          <p:cNvSpPr>
            <a:spLocks noGrp="1"/>
          </p:cNvSpPr>
          <p:nvPr>
            <p:ph idx="1"/>
          </p:nvPr>
        </p:nvSpPr>
        <p:spPr>
          <a:xfrm>
            <a:off x="457200" y="1295400"/>
            <a:ext cx="7620000" cy="5105400"/>
          </a:xfrm>
        </p:spPr>
        <p:txBody>
          <a:bodyPr>
            <a:noAutofit/>
          </a:bodyPr>
          <a:lstStyle/>
          <a:p>
            <a:r>
              <a:rPr lang="en-US" sz="2400" dirty="0"/>
              <a:t>E</a:t>
            </a:r>
            <a:r>
              <a:rPr lang="en-US" sz="2400" dirty="0" smtClean="0"/>
              <a:t>mpirical </a:t>
            </a:r>
            <a:r>
              <a:rPr lang="en-US" sz="2400" dirty="0"/>
              <a:t>research </a:t>
            </a:r>
            <a:r>
              <a:rPr lang="en-US" sz="2400" dirty="0">
                <a:solidFill>
                  <a:srgbClr val="C00000"/>
                </a:solidFill>
              </a:rPr>
              <a:t>relies on experience </a:t>
            </a:r>
            <a:r>
              <a:rPr lang="en-US" sz="2400" dirty="0" smtClean="0">
                <a:solidFill>
                  <a:srgbClr val="C00000"/>
                </a:solidFill>
              </a:rPr>
              <a:t>or observation </a:t>
            </a:r>
            <a:r>
              <a:rPr lang="en-US" sz="2400" dirty="0"/>
              <a:t>alone, often without due regard for system and theory</a:t>
            </a:r>
            <a:r>
              <a:rPr lang="en-US" sz="2400" dirty="0" smtClean="0"/>
              <a:t>.</a:t>
            </a:r>
          </a:p>
          <a:p>
            <a:r>
              <a:rPr lang="en-US" sz="2400" dirty="0" smtClean="0"/>
              <a:t> It </a:t>
            </a:r>
            <a:r>
              <a:rPr lang="en-US" sz="2400" dirty="0"/>
              <a:t>is </a:t>
            </a:r>
            <a:r>
              <a:rPr lang="en-US" sz="2400" dirty="0">
                <a:solidFill>
                  <a:srgbClr val="C00000"/>
                </a:solidFill>
              </a:rPr>
              <a:t>data-based </a:t>
            </a:r>
            <a:r>
              <a:rPr lang="en-US" sz="2400" dirty="0" smtClean="0">
                <a:solidFill>
                  <a:srgbClr val="C00000"/>
                </a:solidFill>
              </a:rPr>
              <a:t>research</a:t>
            </a:r>
            <a:r>
              <a:rPr lang="en-US" sz="2400" dirty="0" smtClean="0"/>
              <a:t>, coming </a:t>
            </a:r>
            <a:r>
              <a:rPr lang="en-US" sz="2400" dirty="0"/>
              <a:t>up with conclusions which are capable of being </a:t>
            </a:r>
            <a:r>
              <a:rPr lang="en-US" sz="2400" dirty="0">
                <a:solidFill>
                  <a:srgbClr val="C00000"/>
                </a:solidFill>
              </a:rPr>
              <a:t>verified by observation or experiment</a:t>
            </a:r>
            <a:r>
              <a:rPr lang="en-US" sz="2400" dirty="0" smtClean="0">
                <a:solidFill>
                  <a:srgbClr val="C00000"/>
                </a:solidFill>
              </a:rPr>
              <a:t>.</a:t>
            </a:r>
          </a:p>
          <a:p>
            <a:r>
              <a:rPr lang="en-US" sz="2400" dirty="0"/>
              <a:t>A</a:t>
            </a:r>
            <a:r>
              <a:rPr lang="en-US" sz="2400" dirty="0" smtClean="0"/>
              <a:t>lso called </a:t>
            </a:r>
            <a:r>
              <a:rPr lang="en-US" sz="2400" dirty="0">
                <a:solidFill>
                  <a:srgbClr val="FF0000"/>
                </a:solidFill>
              </a:rPr>
              <a:t>E</a:t>
            </a:r>
            <a:r>
              <a:rPr lang="en-US" sz="2400" dirty="0" smtClean="0">
                <a:solidFill>
                  <a:srgbClr val="FF0000"/>
                </a:solidFill>
              </a:rPr>
              <a:t>xperimental research.</a:t>
            </a:r>
          </a:p>
          <a:p>
            <a:r>
              <a:rPr lang="en-US" sz="2400" dirty="0"/>
              <a:t>I</a:t>
            </a:r>
            <a:r>
              <a:rPr lang="en-US" sz="2400" dirty="0" smtClean="0"/>
              <a:t>t </a:t>
            </a:r>
            <a:r>
              <a:rPr lang="en-US" sz="2400" dirty="0"/>
              <a:t>is </a:t>
            </a:r>
            <a:r>
              <a:rPr lang="en-US" sz="2400" dirty="0">
                <a:solidFill>
                  <a:srgbClr val="FF0000"/>
                </a:solidFill>
              </a:rPr>
              <a:t>necessary </a:t>
            </a:r>
            <a:r>
              <a:rPr lang="en-US" sz="2400" dirty="0" smtClean="0">
                <a:solidFill>
                  <a:srgbClr val="FF0000"/>
                </a:solidFill>
              </a:rPr>
              <a:t>to get </a:t>
            </a:r>
            <a:r>
              <a:rPr lang="en-US" sz="2400" dirty="0">
                <a:solidFill>
                  <a:srgbClr val="FF0000"/>
                </a:solidFill>
              </a:rPr>
              <a:t>at facts firsthand</a:t>
            </a:r>
            <a:r>
              <a:rPr lang="en-US" sz="2400" dirty="0"/>
              <a:t>, at their source, and actively to go about doing certain things </a:t>
            </a:r>
            <a:r>
              <a:rPr lang="en-US" sz="2400" dirty="0" smtClean="0"/>
              <a:t>to stimulate </a:t>
            </a:r>
            <a:r>
              <a:rPr lang="en-US" sz="2400" dirty="0"/>
              <a:t>the production of desired information. </a:t>
            </a:r>
            <a:endParaRPr lang="en-US" sz="2400" dirty="0" smtClean="0"/>
          </a:p>
        </p:txBody>
      </p:sp>
    </p:spTree>
    <p:extLst>
      <p:ext uri="{BB962C8B-B14F-4D97-AF65-F5344CB8AC3E}">
        <p14:creationId xmlns:p14="http://schemas.microsoft.com/office/powerpoint/2010/main" val="1654710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Empirical </a:t>
            </a:r>
            <a:r>
              <a:rPr lang="en-US" dirty="0"/>
              <a:t>research</a:t>
            </a:r>
          </a:p>
        </p:txBody>
      </p:sp>
      <p:sp>
        <p:nvSpPr>
          <p:cNvPr id="3" name="Content Placeholder 2"/>
          <p:cNvSpPr>
            <a:spLocks noGrp="1"/>
          </p:cNvSpPr>
          <p:nvPr>
            <p:ph idx="1"/>
          </p:nvPr>
        </p:nvSpPr>
        <p:spPr>
          <a:xfrm>
            <a:off x="457200" y="1295400"/>
            <a:ext cx="7620000" cy="5105400"/>
          </a:xfrm>
        </p:spPr>
        <p:txBody>
          <a:bodyPr>
            <a:noAutofit/>
          </a:bodyPr>
          <a:lstStyle/>
          <a:p>
            <a:r>
              <a:rPr lang="en-US" sz="2000" dirty="0" smtClean="0"/>
              <a:t>Steps:</a:t>
            </a:r>
          </a:p>
          <a:p>
            <a:pPr marL="571500" indent="-457200">
              <a:buFont typeface="+mj-lt"/>
              <a:buAutoNum type="arabicPeriod"/>
            </a:pPr>
            <a:r>
              <a:rPr lang="en-US" sz="2000" dirty="0" smtClean="0"/>
              <a:t>Researcher must first </a:t>
            </a:r>
            <a:r>
              <a:rPr lang="en-US" sz="2000" dirty="0">
                <a:solidFill>
                  <a:srgbClr val="FF0000"/>
                </a:solidFill>
              </a:rPr>
              <a:t>provide himself with a working hypothesis or guess </a:t>
            </a:r>
            <a:r>
              <a:rPr lang="en-US" sz="2000" dirty="0"/>
              <a:t>as to the probable results. </a:t>
            </a:r>
            <a:endParaRPr lang="en-US" sz="2000" dirty="0" smtClean="0"/>
          </a:p>
          <a:p>
            <a:pPr marL="571500" indent="-457200">
              <a:buFont typeface="+mj-lt"/>
              <a:buAutoNum type="arabicPeriod"/>
            </a:pPr>
            <a:r>
              <a:rPr lang="en-US" sz="2000" dirty="0" smtClean="0"/>
              <a:t>He then </a:t>
            </a:r>
            <a:r>
              <a:rPr lang="en-US" sz="2000" dirty="0" smtClean="0">
                <a:solidFill>
                  <a:srgbClr val="FF0000"/>
                </a:solidFill>
              </a:rPr>
              <a:t>works </a:t>
            </a:r>
            <a:r>
              <a:rPr lang="en-US" sz="2000" dirty="0">
                <a:solidFill>
                  <a:srgbClr val="FF0000"/>
                </a:solidFill>
              </a:rPr>
              <a:t>to get enough facts (data)</a:t>
            </a:r>
            <a:r>
              <a:rPr lang="en-US" sz="2000" dirty="0"/>
              <a:t> to prove or disprove his hypothesis. </a:t>
            </a:r>
            <a:endParaRPr lang="en-US" sz="2000" dirty="0" smtClean="0"/>
          </a:p>
          <a:p>
            <a:pPr marL="571500" indent="-457200">
              <a:buFont typeface="+mj-lt"/>
              <a:buAutoNum type="arabicPeriod"/>
            </a:pPr>
            <a:r>
              <a:rPr lang="en-US" sz="2000" dirty="0" smtClean="0"/>
              <a:t>He </a:t>
            </a:r>
            <a:r>
              <a:rPr lang="en-US" sz="2000" dirty="0"/>
              <a:t>then </a:t>
            </a:r>
            <a:r>
              <a:rPr lang="en-US" sz="2000" dirty="0">
                <a:solidFill>
                  <a:srgbClr val="FF0000"/>
                </a:solidFill>
              </a:rPr>
              <a:t>sets </a:t>
            </a:r>
            <a:r>
              <a:rPr lang="en-US" sz="2000" dirty="0" smtClean="0">
                <a:solidFill>
                  <a:srgbClr val="FF0000"/>
                </a:solidFill>
              </a:rPr>
              <a:t>up experimental </a:t>
            </a:r>
            <a:r>
              <a:rPr lang="en-US" sz="2000" dirty="0">
                <a:solidFill>
                  <a:srgbClr val="FF0000"/>
                </a:solidFill>
              </a:rPr>
              <a:t>designs </a:t>
            </a:r>
            <a:r>
              <a:rPr lang="en-US" sz="2000" dirty="0"/>
              <a:t>which he thinks will manipulate the persons or the materials </a:t>
            </a:r>
            <a:r>
              <a:rPr lang="en-US" sz="2000" dirty="0" smtClean="0"/>
              <a:t>concerned so </a:t>
            </a:r>
            <a:r>
              <a:rPr lang="en-US" sz="2000" dirty="0"/>
              <a:t>as to bring forth the desired information. </a:t>
            </a:r>
            <a:endParaRPr lang="en-US" sz="2000" dirty="0" smtClean="0"/>
          </a:p>
          <a:p>
            <a:r>
              <a:rPr lang="en-US" sz="2000" dirty="0" smtClean="0"/>
              <a:t>Such </a:t>
            </a:r>
            <a:r>
              <a:rPr lang="en-US" sz="2000" dirty="0"/>
              <a:t>research is thus </a:t>
            </a:r>
            <a:r>
              <a:rPr lang="en-US" sz="2000" dirty="0" smtClean="0"/>
              <a:t>characterized </a:t>
            </a:r>
            <a:r>
              <a:rPr lang="en-US" sz="2000" dirty="0"/>
              <a:t>by </a:t>
            </a:r>
            <a:r>
              <a:rPr lang="en-US" sz="2000" dirty="0" smtClean="0"/>
              <a:t>the</a:t>
            </a:r>
            <a:r>
              <a:rPr lang="en-US" sz="2000" dirty="0" smtClean="0">
                <a:solidFill>
                  <a:srgbClr val="C00000"/>
                </a:solidFill>
              </a:rPr>
              <a:t> experimenter’s </a:t>
            </a:r>
            <a:r>
              <a:rPr lang="en-US" sz="2000" dirty="0">
                <a:solidFill>
                  <a:srgbClr val="C00000"/>
                </a:solidFill>
              </a:rPr>
              <a:t>control over the variables under study and his deliberate manipulation </a:t>
            </a:r>
            <a:r>
              <a:rPr lang="en-US" sz="2000" dirty="0" smtClean="0">
                <a:solidFill>
                  <a:srgbClr val="C00000"/>
                </a:solidFill>
              </a:rPr>
              <a:t>of one </a:t>
            </a:r>
            <a:r>
              <a:rPr lang="en-US" sz="2000" dirty="0">
                <a:solidFill>
                  <a:srgbClr val="C00000"/>
                </a:solidFill>
              </a:rPr>
              <a:t>of them to study its effects. </a:t>
            </a:r>
            <a:endParaRPr lang="en-US" sz="2000" dirty="0" smtClean="0">
              <a:solidFill>
                <a:srgbClr val="C00000"/>
              </a:solidFill>
            </a:endParaRPr>
          </a:p>
          <a:p>
            <a:r>
              <a:rPr lang="en-US" sz="2000" dirty="0" smtClean="0">
                <a:solidFill>
                  <a:srgbClr val="C00000"/>
                </a:solidFill>
              </a:rPr>
              <a:t>Appropriate </a:t>
            </a:r>
            <a:r>
              <a:rPr lang="en-US" sz="2000" dirty="0">
                <a:solidFill>
                  <a:srgbClr val="C00000"/>
                </a:solidFill>
              </a:rPr>
              <a:t>when proof is sought </a:t>
            </a:r>
            <a:r>
              <a:rPr lang="en-US" sz="2000" dirty="0" smtClean="0"/>
              <a:t>that certain </a:t>
            </a:r>
            <a:r>
              <a:rPr lang="en-US" sz="2000" dirty="0"/>
              <a:t>variables affect other variables in some way. </a:t>
            </a:r>
            <a:endParaRPr lang="en-US" sz="2000" dirty="0" smtClean="0"/>
          </a:p>
          <a:p>
            <a:r>
              <a:rPr lang="en-US" sz="2000" dirty="0" smtClean="0"/>
              <a:t>Evidence </a:t>
            </a:r>
            <a:r>
              <a:rPr lang="en-US" sz="2000" dirty="0"/>
              <a:t>gathered through </a:t>
            </a:r>
            <a:r>
              <a:rPr lang="en-US" sz="2000" dirty="0" smtClean="0"/>
              <a:t>experiments or </a:t>
            </a:r>
            <a:r>
              <a:rPr lang="en-US" sz="2000" dirty="0"/>
              <a:t>empirical studies is today </a:t>
            </a:r>
            <a:r>
              <a:rPr lang="en-US" sz="2000" dirty="0">
                <a:solidFill>
                  <a:srgbClr val="C00000"/>
                </a:solidFill>
              </a:rPr>
              <a:t>considered to be the most powerful </a:t>
            </a:r>
            <a:r>
              <a:rPr lang="en-US" sz="2000" dirty="0"/>
              <a:t>support possible for </a:t>
            </a:r>
            <a:r>
              <a:rPr lang="en-US" sz="2000" dirty="0" smtClean="0"/>
              <a:t>a given </a:t>
            </a:r>
            <a:r>
              <a:rPr lang="en-US" sz="2000" dirty="0"/>
              <a:t>hypothesis.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8840" y="-11723"/>
            <a:ext cx="318516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13487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70" t="5775" r="3877" b="20968"/>
          <a:stretch/>
        </p:blipFill>
        <p:spPr bwMode="auto">
          <a:xfrm>
            <a:off x="0" y="914400"/>
            <a:ext cx="8965990" cy="4012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39245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19400"/>
            <a:ext cx="7620000" cy="1143000"/>
          </a:xfrm>
        </p:spPr>
        <p:txBody>
          <a:bodyPr/>
          <a:lstStyle/>
          <a:p>
            <a:r>
              <a:rPr lang="en-US" dirty="0" smtClean="0"/>
              <a:t>Other types of research</a:t>
            </a:r>
            <a:endParaRPr lang="en-US" dirty="0"/>
          </a:p>
        </p:txBody>
      </p:sp>
    </p:spTree>
    <p:extLst>
      <p:ext uri="{BB962C8B-B14F-4D97-AF65-F5344CB8AC3E}">
        <p14:creationId xmlns:p14="http://schemas.microsoft.com/office/powerpoint/2010/main" val="2208442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620000" cy="6172200"/>
          </a:xfrm>
        </p:spPr>
        <p:txBody>
          <a:bodyPr>
            <a:normAutofit/>
          </a:bodyPr>
          <a:lstStyle/>
          <a:p>
            <a:r>
              <a:rPr lang="en-US" i="1" dirty="0">
                <a:solidFill>
                  <a:srgbClr val="FF0000"/>
                </a:solidFill>
              </a:rPr>
              <a:t>O</a:t>
            </a:r>
            <a:r>
              <a:rPr lang="en-US" i="1" dirty="0" smtClean="0">
                <a:solidFill>
                  <a:srgbClr val="FF0000"/>
                </a:solidFill>
              </a:rPr>
              <a:t>ne-time</a:t>
            </a:r>
            <a:r>
              <a:rPr lang="en-US" i="1" dirty="0" smtClean="0"/>
              <a:t> </a:t>
            </a:r>
            <a:r>
              <a:rPr lang="en-US" i="1" dirty="0" smtClean="0">
                <a:solidFill>
                  <a:srgbClr val="FF0000"/>
                </a:solidFill>
              </a:rPr>
              <a:t>research</a:t>
            </a:r>
            <a:r>
              <a:rPr lang="en-US" i="1" dirty="0" smtClean="0"/>
              <a:t> - </a:t>
            </a:r>
            <a:r>
              <a:rPr lang="en-US" dirty="0" smtClean="0"/>
              <a:t>the </a:t>
            </a:r>
            <a:r>
              <a:rPr lang="en-US" dirty="0"/>
              <a:t>research </a:t>
            </a:r>
            <a:r>
              <a:rPr lang="en-US" dirty="0" smtClean="0"/>
              <a:t>is confined </a:t>
            </a:r>
            <a:r>
              <a:rPr lang="en-US" dirty="0"/>
              <a:t>to a single </a:t>
            </a:r>
            <a:r>
              <a:rPr lang="en-US" dirty="0" smtClean="0"/>
              <a:t>time-period.</a:t>
            </a:r>
            <a:endParaRPr lang="en-US" i="1" dirty="0" smtClean="0"/>
          </a:p>
          <a:p>
            <a:r>
              <a:rPr lang="en-US" i="1" dirty="0">
                <a:solidFill>
                  <a:srgbClr val="FF0000"/>
                </a:solidFill>
              </a:rPr>
              <a:t>L</a:t>
            </a:r>
            <a:r>
              <a:rPr lang="en-US" i="1" dirty="0" smtClean="0">
                <a:solidFill>
                  <a:srgbClr val="FF0000"/>
                </a:solidFill>
              </a:rPr>
              <a:t>ongitudinal</a:t>
            </a:r>
            <a:r>
              <a:rPr lang="en-US" i="1" dirty="0" smtClean="0"/>
              <a:t> </a:t>
            </a:r>
            <a:r>
              <a:rPr lang="en-US" i="1" dirty="0" smtClean="0">
                <a:solidFill>
                  <a:srgbClr val="FF0000"/>
                </a:solidFill>
              </a:rPr>
              <a:t>research</a:t>
            </a:r>
            <a:r>
              <a:rPr lang="en-US" dirty="0"/>
              <a:t> </a:t>
            </a:r>
            <a:r>
              <a:rPr lang="en-US" dirty="0" smtClean="0"/>
              <a:t>- the </a:t>
            </a:r>
            <a:r>
              <a:rPr lang="en-US" dirty="0"/>
              <a:t>research is carried on </a:t>
            </a:r>
            <a:r>
              <a:rPr lang="en-US" dirty="0" smtClean="0"/>
              <a:t>over several </a:t>
            </a:r>
            <a:r>
              <a:rPr lang="en-US" dirty="0"/>
              <a:t>time-periods. </a:t>
            </a:r>
            <a:endParaRPr lang="en-US" dirty="0" smtClean="0"/>
          </a:p>
          <a:p>
            <a:endParaRPr lang="en-US" dirty="0"/>
          </a:p>
          <a:p>
            <a:r>
              <a:rPr lang="en-US" dirty="0" smtClean="0"/>
              <a:t>Research </a:t>
            </a:r>
            <a:r>
              <a:rPr lang="en-US" dirty="0"/>
              <a:t>can be </a:t>
            </a:r>
            <a:r>
              <a:rPr lang="en-US" i="1" dirty="0">
                <a:solidFill>
                  <a:srgbClr val="FF0000"/>
                </a:solidFill>
              </a:rPr>
              <a:t>field-setting</a:t>
            </a:r>
            <a:r>
              <a:rPr lang="en-US" i="1" dirty="0"/>
              <a:t> </a:t>
            </a:r>
            <a:r>
              <a:rPr lang="en-US" i="1" dirty="0">
                <a:solidFill>
                  <a:srgbClr val="FF0000"/>
                </a:solidFill>
              </a:rPr>
              <a:t>research</a:t>
            </a:r>
            <a:r>
              <a:rPr lang="en-US" i="1" dirty="0"/>
              <a:t> or </a:t>
            </a:r>
            <a:r>
              <a:rPr lang="en-US" i="1" dirty="0">
                <a:solidFill>
                  <a:srgbClr val="FF0000"/>
                </a:solidFill>
              </a:rPr>
              <a:t>laboratory</a:t>
            </a:r>
            <a:r>
              <a:rPr lang="en-US" i="1" dirty="0"/>
              <a:t> </a:t>
            </a:r>
            <a:r>
              <a:rPr lang="en-US" i="1" dirty="0">
                <a:solidFill>
                  <a:srgbClr val="FF0000"/>
                </a:solidFill>
              </a:rPr>
              <a:t>research</a:t>
            </a:r>
            <a:r>
              <a:rPr lang="en-US" i="1" dirty="0"/>
              <a:t> </a:t>
            </a:r>
            <a:r>
              <a:rPr lang="en-US" i="1" dirty="0" smtClean="0"/>
              <a:t>or </a:t>
            </a:r>
            <a:r>
              <a:rPr lang="en-US" i="1" dirty="0" smtClean="0">
                <a:solidFill>
                  <a:srgbClr val="FF0000"/>
                </a:solidFill>
              </a:rPr>
              <a:t>simulation</a:t>
            </a:r>
            <a:r>
              <a:rPr lang="en-US" i="1" dirty="0" smtClean="0"/>
              <a:t> </a:t>
            </a:r>
            <a:r>
              <a:rPr lang="en-US" i="1" dirty="0">
                <a:solidFill>
                  <a:srgbClr val="FF0000"/>
                </a:solidFill>
              </a:rPr>
              <a:t>research</a:t>
            </a:r>
            <a:r>
              <a:rPr lang="en-US" dirty="0"/>
              <a:t>, depending upon the environment in which it is to be carried out</a:t>
            </a:r>
            <a:r>
              <a:rPr lang="en-US" dirty="0" smtClean="0"/>
              <a:t>.</a:t>
            </a:r>
          </a:p>
          <a:p>
            <a:endParaRPr lang="en-US" dirty="0"/>
          </a:p>
          <a:p>
            <a:r>
              <a:rPr lang="en-US" dirty="0"/>
              <a:t>Research can as well be understood as </a:t>
            </a:r>
            <a:r>
              <a:rPr lang="en-US" i="1" dirty="0">
                <a:solidFill>
                  <a:srgbClr val="FF0000"/>
                </a:solidFill>
              </a:rPr>
              <a:t>clinical</a:t>
            </a:r>
            <a:r>
              <a:rPr lang="en-US" i="1" dirty="0"/>
              <a:t> or </a:t>
            </a:r>
            <a:r>
              <a:rPr lang="en-US" i="1" dirty="0">
                <a:solidFill>
                  <a:srgbClr val="FF0000"/>
                </a:solidFill>
              </a:rPr>
              <a:t>diagnostic</a:t>
            </a:r>
            <a:r>
              <a:rPr lang="en-US" i="1" dirty="0"/>
              <a:t> </a:t>
            </a:r>
            <a:r>
              <a:rPr lang="en-US" i="1" dirty="0">
                <a:solidFill>
                  <a:srgbClr val="FF0000"/>
                </a:solidFill>
              </a:rPr>
              <a:t>research</a:t>
            </a:r>
            <a:r>
              <a:rPr lang="en-US" dirty="0"/>
              <a:t>. </a:t>
            </a:r>
            <a:endParaRPr lang="en-US" dirty="0" smtClean="0"/>
          </a:p>
          <a:p>
            <a:r>
              <a:rPr lang="en-US" dirty="0" smtClean="0"/>
              <a:t>Such research follow </a:t>
            </a:r>
            <a:r>
              <a:rPr lang="en-US" dirty="0">
                <a:solidFill>
                  <a:srgbClr val="C00000"/>
                </a:solidFill>
              </a:rPr>
              <a:t>case-study methods or </a:t>
            </a:r>
            <a:r>
              <a:rPr lang="en-US" dirty="0" err="1">
                <a:solidFill>
                  <a:srgbClr val="C00000"/>
                </a:solidFill>
              </a:rPr>
              <a:t>indepth</a:t>
            </a:r>
            <a:r>
              <a:rPr lang="en-US" dirty="0">
                <a:solidFill>
                  <a:srgbClr val="C00000"/>
                </a:solidFill>
              </a:rPr>
              <a:t> approaches</a:t>
            </a:r>
            <a:r>
              <a:rPr lang="en-US" dirty="0"/>
              <a:t> to reach the basic causal relations. </a:t>
            </a:r>
            <a:r>
              <a:rPr lang="en-US" dirty="0" smtClean="0"/>
              <a:t>Such studies </a:t>
            </a:r>
            <a:r>
              <a:rPr lang="en-US" dirty="0"/>
              <a:t>usually </a:t>
            </a:r>
            <a:r>
              <a:rPr lang="en-US" dirty="0">
                <a:solidFill>
                  <a:srgbClr val="C00000"/>
                </a:solidFill>
              </a:rPr>
              <a:t>go deep into the cause</a:t>
            </a:r>
            <a:r>
              <a:rPr lang="en-US" dirty="0"/>
              <a:t>s of things or events that interest us, </a:t>
            </a:r>
            <a:r>
              <a:rPr lang="en-US" dirty="0">
                <a:solidFill>
                  <a:srgbClr val="C00000"/>
                </a:solidFill>
              </a:rPr>
              <a:t>using very </a:t>
            </a:r>
            <a:r>
              <a:rPr lang="en-US" dirty="0" smtClean="0">
                <a:solidFill>
                  <a:srgbClr val="C00000"/>
                </a:solidFill>
              </a:rPr>
              <a:t>small samples </a:t>
            </a:r>
            <a:r>
              <a:rPr lang="en-US" dirty="0"/>
              <a:t>and </a:t>
            </a:r>
            <a:r>
              <a:rPr lang="en-US" dirty="0">
                <a:solidFill>
                  <a:srgbClr val="C00000"/>
                </a:solidFill>
              </a:rPr>
              <a:t>very deep probing data gathering devices.</a:t>
            </a:r>
          </a:p>
        </p:txBody>
      </p:sp>
    </p:spTree>
    <p:extLst>
      <p:ext uri="{BB962C8B-B14F-4D97-AF65-F5344CB8AC3E}">
        <p14:creationId xmlns:p14="http://schemas.microsoft.com/office/powerpoint/2010/main" val="3767251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3124200"/>
            <a:ext cx="7620000" cy="1143000"/>
          </a:xfrm>
        </p:spPr>
        <p:txBody>
          <a:bodyPr/>
          <a:lstStyle/>
          <a:p>
            <a:r>
              <a:rPr lang="en-US" dirty="0" smtClean="0"/>
              <a:t>Basic Types Of Research</a:t>
            </a:r>
            <a:endParaRPr lang="en-US" dirty="0"/>
          </a:p>
        </p:txBody>
      </p:sp>
    </p:spTree>
    <p:extLst>
      <p:ext uri="{BB962C8B-B14F-4D97-AF65-F5344CB8AC3E}">
        <p14:creationId xmlns:p14="http://schemas.microsoft.com/office/powerpoint/2010/main" val="4381248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620000" cy="6096000"/>
          </a:xfrm>
        </p:spPr>
        <p:txBody>
          <a:bodyPr>
            <a:normAutofit lnSpcReduction="10000"/>
          </a:bodyPr>
          <a:lstStyle/>
          <a:p>
            <a:r>
              <a:rPr lang="en-US" i="1" dirty="0" smtClean="0">
                <a:solidFill>
                  <a:srgbClr val="FF0000"/>
                </a:solidFill>
              </a:rPr>
              <a:t>Exploratory</a:t>
            </a:r>
            <a:r>
              <a:rPr lang="en-US" i="1" dirty="0" smtClean="0"/>
              <a:t> </a:t>
            </a:r>
            <a:r>
              <a:rPr lang="en-US" dirty="0">
                <a:solidFill>
                  <a:srgbClr val="FF0000"/>
                </a:solidFill>
              </a:rPr>
              <a:t>research</a:t>
            </a:r>
            <a:r>
              <a:rPr lang="en-US" dirty="0"/>
              <a:t> </a:t>
            </a:r>
            <a:r>
              <a:rPr lang="en-US" dirty="0" smtClean="0"/>
              <a:t>-</a:t>
            </a:r>
            <a:r>
              <a:rPr lang="en-US" dirty="0"/>
              <a:t> The objective </a:t>
            </a:r>
            <a:r>
              <a:rPr lang="en-US" dirty="0" smtClean="0"/>
              <a:t>is </a:t>
            </a:r>
            <a:r>
              <a:rPr lang="en-US" dirty="0"/>
              <a:t>the </a:t>
            </a:r>
            <a:r>
              <a:rPr lang="en-US" dirty="0">
                <a:solidFill>
                  <a:srgbClr val="00B050"/>
                </a:solidFill>
              </a:rPr>
              <a:t>development </a:t>
            </a:r>
            <a:r>
              <a:rPr lang="en-US" dirty="0" smtClean="0">
                <a:solidFill>
                  <a:srgbClr val="00B050"/>
                </a:solidFill>
              </a:rPr>
              <a:t>of hypotheses</a:t>
            </a:r>
            <a:r>
              <a:rPr lang="en-US" dirty="0" smtClean="0"/>
              <a:t> </a:t>
            </a:r>
            <a:r>
              <a:rPr lang="en-US" dirty="0"/>
              <a:t>rather than their </a:t>
            </a:r>
            <a:r>
              <a:rPr lang="en-US" dirty="0" smtClean="0"/>
              <a:t>testing.</a:t>
            </a:r>
            <a:endParaRPr lang="en-US" i="1" dirty="0"/>
          </a:p>
          <a:p>
            <a:r>
              <a:rPr lang="en-IN" dirty="0"/>
              <a:t>Exploratory research is defined </a:t>
            </a:r>
            <a:r>
              <a:rPr lang="en-IN" dirty="0">
                <a:solidFill>
                  <a:srgbClr val="C00000"/>
                </a:solidFill>
              </a:rPr>
              <a:t>as a research used to investigate a problem which is not clearly defined. </a:t>
            </a:r>
            <a:endParaRPr lang="en-IN" dirty="0" smtClean="0">
              <a:solidFill>
                <a:srgbClr val="C00000"/>
              </a:solidFill>
            </a:endParaRPr>
          </a:p>
          <a:p>
            <a:r>
              <a:rPr lang="en-IN" dirty="0" smtClean="0"/>
              <a:t>It </a:t>
            </a:r>
            <a:r>
              <a:rPr lang="en-IN" dirty="0"/>
              <a:t>is conducted </a:t>
            </a:r>
            <a:r>
              <a:rPr lang="en-IN" dirty="0">
                <a:solidFill>
                  <a:srgbClr val="C00000"/>
                </a:solidFill>
              </a:rPr>
              <a:t>to have a better understanding of the existing problem</a:t>
            </a:r>
            <a:r>
              <a:rPr lang="en-IN" dirty="0"/>
              <a:t>, but will not provide conclusive results. </a:t>
            </a:r>
            <a:endParaRPr lang="en-IN" dirty="0" smtClean="0"/>
          </a:p>
          <a:p>
            <a:r>
              <a:rPr lang="en-IN" dirty="0" smtClean="0"/>
              <a:t>For </a:t>
            </a:r>
            <a:r>
              <a:rPr lang="en-IN" dirty="0"/>
              <a:t>such a research, a researcher </a:t>
            </a:r>
            <a:r>
              <a:rPr lang="en-IN" dirty="0">
                <a:solidFill>
                  <a:srgbClr val="C00000"/>
                </a:solidFill>
              </a:rPr>
              <a:t>starts with a general idea and uses this research as a medium to identify issues</a:t>
            </a:r>
            <a:r>
              <a:rPr lang="en-IN" dirty="0"/>
              <a:t>, that can be the focus for future research. </a:t>
            </a:r>
            <a:endParaRPr lang="en-IN" dirty="0" smtClean="0"/>
          </a:p>
          <a:p>
            <a:r>
              <a:rPr lang="en-IN" dirty="0" smtClean="0"/>
              <a:t>An </a:t>
            </a:r>
            <a:r>
              <a:rPr lang="en-IN" dirty="0"/>
              <a:t>important aspect here is </a:t>
            </a:r>
            <a:r>
              <a:rPr lang="en-IN" dirty="0">
                <a:solidFill>
                  <a:srgbClr val="C00000"/>
                </a:solidFill>
              </a:rPr>
              <a:t>that the researcher should be willing to change his/her </a:t>
            </a:r>
            <a:r>
              <a:rPr lang="en-IN" dirty="0" smtClean="0">
                <a:solidFill>
                  <a:srgbClr val="C00000"/>
                </a:solidFill>
              </a:rPr>
              <a:t>direction, </a:t>
            </a:r>
            <a:r>
              <a:rPr lang="en-IN" dirty="0">
                <a:solidFill>
                  <a:srgbClr val="C00000"/>
                </a:solidFill>
              </a:rPr>
              <a:t>subject to the revelation of new data or insight. </a:t>
            </a:r>
            <a:endParaRPr lang="en-IN" dirty="0" smtClean="0">
              <a:solidFill>
                <a:srgbClr val="C00000"/>
              </a:solidFill>
            </a:endParaRPr>
          </a:p>
          <a:p>
            <a:r>
              <a:rPr lang="en-IN" dirty="0" smtClean="0"/>
              <a:t>Such </a:t>
            </a:r>
            <a:r>
              <a:rPr lang="en-IN" dirty="0"/>
              <a:t>a research is usually carried out when </a:t>
            </a:r>
            <a:r>
              <a:rPr lang="en-IN" dirty="0">
                <a:solidFill>
                  <a:srgbClr val="C00000"/>
                </a:solidFill>
              </a:rPr>
              <a:t>the problem is at a preliminary stage</a:t>
            </a:r>
            <a:r>
              <a:rPr lang="en-IN" dirty="0" smtClean="0">
                <a:solidFill>
                  <a:srgbClr val="C00000"/>
                </a:solidFill>
              </a:rPr>
              <a:t>.</a:t>
            </a:r>
          </a:p>
          <a:p>
            <a:r>
              <a:rPr lang="en-IN" dirty="0" smtClean="0"/>
              <a:t> </a:t>
            </a:r>
            <a:r>
              <a:rPr lang="en-IN" dirty="0"/>
              <a:t>It is often referred to as </a:t>
            </a:r>
            <a:r>
              <a:rPr lang="en-IN" dirty="0">
                <a:solidFill>
                  <a:srgbClr val="C00000"/>
                </a:solidFill>
              </a:rPr>
              <a:t>grounded theory approach </a:t>
            </a:r>
            <a:r>
              <a:rPr lang="en-IN" dirty="0"/>
              <a:t>or </a:t>
            </a:r>
            <a:r>
              <a:rPr lang="en-IN" dirty="0">
                <a:solidFill>
                  <a:srgbClr val="C00000"/>
                </a:solidFill>
              </a:rPr>
              <a:t>interpretive research </a:t>
            </a:r>
            <a:r>
              <a:rPr lang="en-IN" dirty="0"/>
              <a:t>as it used to answer questions like what, why and how</a:t>
            </a:r>
            <a:r>
              <a:rPr lang="en-IN" dirty="0" smtClean="0"/>
              <a:t>.</a:t>
            </a:r>
          </a:p>
          <a:p>
            <a:r>
              <a:rPr lang="en-US" dirty="0" err="1" smtClean="0"/>
              <a:t>Eg</a:t>
            </a:r>
            <a:r>
              <a:rPr lang="en-US" dirty="0" smtClean="0"/>
              <a:t>: </a:t>
            </a:r>
            <a:r>
              <a:rPr lang="en-US" dirty="0" smtClean="0">
                <a:solidFill>
                  <a:srgbClr val="C00000"/>
                </a:solidFill>
              </a:rPr>
              <a:t>Customers buying a phone</a:t>
            </a:r>
            <a:endParaRPr lang="en-US" dirty="0">
              <a:solidFill>
                <a:srgbClr val="C00000"/>
              </a:solidFill>
            </a:endParaRPr>
          </a:p>
        </p:txBody>
      </p:sp>
    </p:spTree>
    <p:extLst>
      <p:ext uri="{BB962C8B-B14F-4D97-AF65-F5344CB8AC3E}">
        <p14:creationId xmlns:p14="http://schemas.microsoft.com/office/powerpoint/2010/main" val="22868977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620000" cy="6096000"/>
          </a:xfrm>
        </p:spPr>
        <p:txBody>
          <a:bodyPr>
            <a:normAutofit/>
          </a:bodyPr>
          <a:lstStyle/>
          <a:p>
            <a:r>
              <a:rPr lang="en-US" i="1" dirty="0" smtClean="0">
                <a:solidFill>
                  <a:srgbClr val="FF0000"/>
                </a:solidFill>
              </a:rPr>
              <a:t>Exploratory</a:t>
            </a:r>
            <a:r>
              <a:rPr lang="en-US" i="1" dirty="0" smtClean="0"/>
              <a:t> </a:t>
            </a:r>
            <a:r>
              <a:rPr lang="en-US" dirty="0">
                <a:solidFill>
                  <a:srgbClr val="FF0000"/>
                </a:solidFill>
              </a:rPr>
              <a:t>research</a:t>
            </a:r>
            <a:r>
              <a:rPr lang="en-US" dirty="0"/>
              <a:t> </a:t>
            </a:r>
            <a:endParaRPr lang="en-US" dirty="0" smtClean="0"/>
          </a:p>
          <a:p>
            <a:pPr lvl="1"/>
            <a:endParaRPr lang="en-IN" dirty="0"/>
          </a:p>
        </p:txBody>
      </p:sp>
      <p:pic>
        <p:nvPicPr>
          <p:cNvPr id="2" name="Picture 1"/>
          <p:cNvPicPr>
            <a:picLocks noChangeAspect="1"/>
          </p:cNvPicPr>
          <p:nvPr/>
        </p:nvPicPr>
        <p:blipFill rotWithShape="1">
          <a:blip r:embed="rId3"/>
          <a:srcRect b="4209"/>
          <a:stretch/>
        </p:blipFill>
        <p:spPr>
          <a:xfrm>
            <a:off x="0" y="1209675"/>
            <a:ext cx="9183104" cy="5267325"/>
          </a:xfrm>
          <a:prstGeom prst="rect">
            <a:avLst/>
          </a:prstGeom>
        </p:spPr>
      </p:pic>
    </p:spTree>
    <p:extLst>
      <p:ext uri="{BB962C8B-B14F-4D97-AF65-F5344CB8AC3E}">
        <p14:creationId xmlns:p14="http://schemas.microsoft.com/office/powerpoint/2010/main" val="18271435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7620000" cy="5715000"/>
          </a:xfrm>
        </p:spPr>
        <p:txBody>
          <a:bodyPr>
            <a:normAutofit/>
          </a:bodyPr>
          <a:lstStyle/>
          <a:p>
            <a:r>
              <a:rPr lang="en-US" i="1" dirty="0" smtClean="0">
                <a:solidFill>
                  <a:srgbClr val="FF0000"/>
                </a:solidFill>
              </a:rPr>
              <a:t>Formalized</a:t>
            </a:r>
            <a:r>
              <a:rPr lang="en-US" dirty="0" smtClean="0"/>
              <a:t>  </a:t>
            </a:r>
            <a:r>
              <a:rPr lang="en-US" i="1" dirty="0" smtClean="0">
                <a:solidFill>
                  <a:srgbClr val="FF0000"/>
                </a:solidFill>
              </a:rPr>
              <a:t>research</a:t>
            </a:r>
            <a:r>
              <a:rPr lang="en-US" dirty="0" smtClean="0"/>
              <a:t>  - those with </a:t>
            </a:r>
            <a:r>
              <a:rPr lang="en-US" dirty="0" smtClean="0">
                <a:solidFill>
                  <a:srgbClr val="00B050"/>
                </a:solidFill>
              </a:rPr>
              <a:t>substantial </a:t>
            </a:r>
            <a:r>
              <a:rPr lang="en-US" dirty="0">
                <a:solidFill>
                  <a:srgbClr val="00B050"/>
                </a:solidFill>
              </a:rPr>
              <a:t>structure and with specific hypotheses to be tested. </a:t>
            </a:r>
            <a:endParaRPr lang="en-US" dirty="0" smtClean="0">
              <a:solidFill>
                <a:srgbClr val="00B050"/>
              </a:solidFill>
            </a:endParaRPr>
          </a:p>
          <a:p>
            <a:r>
              <a:rPr lang="en-US" i="1" dirty="0" smtClean="0">
                <a:solidFill>
                  <a:srgbClr val="FF0000"/>
                </a:solidFill>
              </a:rPr>
              <a:t>Historical</a:t>
            </a:r>
            <a:r>
              <a:rPr lang="en-US" i="1" dirty="0" smtClean="0"/>
              <a:t> </a:t>
            </a:r>
            <a:r>
              <a:rPr lang="en-US" i="1" dirty="0">
                <a:solidFill>
                  <a:srgbClr val="FF0000"/>
                </a:solidFill>
              </a:rPr>
              <a:t>research</a:t>
            </a:r>
            <a:r>
              <a:rPr lang="en-US" i="1" dirty="0"/>
              <a:t> </a:t>
            </a:r>
            <a:r>
              <a:rPr lang="en-US" dirty="0"/>
              <a:t>is </a:t>
            </a:r>
            <a:r>
              <a:rPr lang="en-US" dirty="0" smtClean="0"/>
              <a:t>that which </a:t>
            </a:r>
            <a:r>
              <a:rPr lang="en-US" dirty="0">
                <a:solidFill>
                  <a:srgbClr val="00B050"/>
                </a:solidFill>
              </a:rPr>
              <a:t>utilizes historical source</a:t>
            </a:r>
            <a:r>
              <a:rPr lang="en-US" dirty="0"/>
              <a:t>s like documents, remains, etc. to study events or ideas </a:t>
            </a:r>
            <a:r>
              <a:rPr lang="en-US" dirty="0" smtClean="0"/>
              <a:t>of the </a:t>
            </a:r>
            <a:r>
              <a:rPr lang="en-US" dirty="0"/>
              <a:t>past, including the philosophy of persons and groups at any remote point of time. </a:t>
            </a:r>
            <a:endParaRPr lang="en-US" dirty="0" smtClean="0"/>
          </a:p>
          <a:p>
            <a:r>
              <a:rPr lang="en-US" i="1" dirty="0">
                <a:solidFill>
                  <a:srgbClr val="FF0000"/>
                </a:solidFill>
              </a:rPr>
              <a:t>C</a:t>
            </a:r>
            <a:r>
              <a:rPr lang="en-US" i="1" dirty="0" smtClean="0">
                <a:solidFill>
                  <a:srgbClr val="FF0000"/>
                </a:solidFill>
              </a:rPr>
              <a:t>onclusion-oriented</a:t>
            </a:r>
            <a:r>
              <a:rPr lang="en-US" i="1" dirty="0" smtClean="0"/>
              <a:t> </a:t>
            </a:r>
            <a:r>
              <a:rPr lang="en-US" i="1" dirty="0">
                <a:solidFill>
                  <a:srgbClr val="FF0000"/>
                </a:solidFill>
              </a:rPr>
              <a:t>research</a:t>
            </a:r>
            <a:r>
              <a:rPr lang="en-US" i="1" dirty="0"/>
              <a:t> </a:t>
            </a:r>
            <a:r>
              <a:rPr lang="en-US" i="1" dirty="0" smtClean="0"/>
              <a:t>-</a:t>
            </a:r>
            <a:r>
              <a:rPr lang="en-US" dirty="0"/>
              <a:t>a researcher is free to </a:t>
            </a:r>
            <a:r>
              <a:rPr lang="en-US" dirty="0">
                <a:solidFill>
                  <a:srgbClr val="00B050"/>
                </a:solidFill>
              </a:rPr>
              <a:t>pick</a:t>
            </a:r>
            <a:r>
              <a:rPr lang="en-US" dirty="0"/>
              <a:t> up a </a:t>
            </a:r>
            <a:r>
              <a:rPr lang="en-US" dirty="0">
                <a:solidFill>
                  <a:srgbClr val="00B050"/>
                </a:solidFill>
              </a:rPr>
              <a:t>problem</a:t>
            </a:r>
            <a:r>
              <a:rPr lang="en-US" dirty="0"/>
              <a:t>, </a:t>
            </a:r>
            <a:r>
              <a:rPr lang="en-US" dirty="0">
                <a:solidFill>
                  <a:srgbClr val="00B050"/>
                </a:solidFill>
              </a:rPr>
              <a:t>redesign</a:t>
            </a:r>
            <a:r>
              <a:rPr lang="en-US" dirty="0"/>
              <a:t> the enquiry as </a:t>
            </a:r>
            <a:r>
              <a:rPr lang="en-US" dirty="0" smtClean="0"/>
              <a:t>he proceeds </a:t>
            </a:r>
            <a:r>
              <a:rPr lang="en-US" dirty="0"/>
              <a:t>and is prepared to </a:t>
            </a:r>
            <a:r>
              <a:rPr lang="en-US" dirty="0">
                <a:solidFill>
                  <a:srgbClr val="00B050"/>
                </a:solidFill>
              </a:rPr>
              <a:t>conceptualize</a:t>
            </a:r>
            <a:r>
              <a:rPr lang="en-US" dirty="0"/>
              <a:t> as he wishes</a:t>
            </a:r>
            <a:r>
              <a:rPr lang="en-US" dirty="0" smtClean="0"/>
              <a:t>.</a:t>
            </a:r>
            <a:endParaRPr lang="en-US" i="1" dirty="0" smtClean="0"/>
          </a:p>
          <a:p>
            <a:r>
              <a:rPr lang="en-US" i="1" dirty="0" smtClean="0">
                <a:solidFill>
                  <a:srgbClr val="FF0000"/>
                </a:solidFill>
              </a:rPr>
              <a:t>Decision-oriented</a:t>
            </a:r>
            <a:r>
              <a:rPr lang="en-US" dirty="0" smtClean="0"/>
              <a:t> </a:t>
            </a:r>
            <a:r>
              <a:rPr lang="en-US" i="1" dirty="0">
                <a:solidFill>
                  <a:srgbClr val="FF0000"/>
                </a:solidFill>
              </a:rPr>
              <a:t>research</a:t>
            </a:r>
            <a:r>
              <a:rPr lang="en-US" dirty="0" smtClean="0"/>
              <a:t> - </a:t>
            </a:r>
            <a:r>
              <a:rPr lang="en-US" dirty="0"/>
              <a:t>always for the need of a decision maker and the researcher in this case is not free </a:t>
            </a:r>
            <a:r>
              <a:rPr lang="en-US" dirty="0" smtClean="0"/>
              <a:t>to embark </a:t>
            </a:r>
            <a:r>
              <a:rPr lang="en-US" dirty="0"/>
              <a:t>upon research according to his own inclination</a:t>
            </a:r>
            <a:r>
              <a:rPr lang="en-US" dirty="0" smtClean="0"/>
              <a:t>.</a:t>
            </a:r>
          </a:p>
          <a:p>
            <a:pPr lvl="1"/>
            <a:r>
              <a:rPr lang="en-US" dirty="0" smtClean="0">
                <a:solidFill>
                  <a:srgbClr val="FF0000"/>
                </a:solidFill>
              </a:rPr>
              <a:t>Example</a:t>
            </a:r>
            <a:r>
              <a:rPr lang="en-US" dirty="0" smtClean="0"/>
              <a:t>  - Operations research- </a:t>
            </a:r>
            <a:r>
              <a:rPr lang="en-US" dirty="0"/>
              <a:t>it is a scientific method of providing executive </a:t>
            </a:r>
            <a:r>
              <a:rPr lang="en-US" dirty="0" smtClean="0"/>
              <a:t>departments with </a:t>
            </a:r>
            <a:r>
              <a:rPr lang="en-US" dirty="0"/>
              <a:t>a quantitative basis for decisions regarding operations under their control.</a:t>
            </a:r>
          </a:p>
        </p:txBody>
      </p:sp>
    </p:spTree>
    <p:extLst>
      <p:ext uri="{BB962C8B-B14F-4D97-AF65-F5344CB8AC3E}">
        <p14:creationId xmlns:p14="http://schemas.microsoft.com/office/powerpoint/2010/main" val="2845786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52400"/>
            <a:ext cx="7620000" cy="838200"/>
          </a:xfrm>
        </p:spPr>
        <p:txBody>
          <a:bodyPr/>
          <a:lstStyle/>
          <a:p>
            <a:r>
              <a:rPr lang="en-US" i="1" dirty="0"/>
              <a:t>Descriptive vs. Analytical</a:t>
            </a:r>
            <a:endParaRPr lang="en-US" dirty="0"/>
          </a:p>
        </p:txBody>
      </p:sp>
    </p:spTree>
    <p:extLst>
      <p:ext uri="{BB962C8B-B14F-4D97-AF65-F5344CB8AC3E}">
        <p14:creationId xmlns:p14="http://schemas.microsoft.com/office/powerpoint/2010/main" val="733996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27709"/>
            <a:ext cx="7620000" cy="1143000"/>
          </a:xfrm>
        </p:spPr>
        <p:txBody>
          <a:bodyPr/>
          <a:lstStyle/>
          <a:p>
            <a:r>
              <a:rPr lang="en-US" i="1" dirty="0"/>
              <a:t>Descriptive research</a:t>
            </a:r>
            <a:endParaRPr lang="en-US" dirty="0"/>
          </a:p>
        </p:txBody>
      </p:sp>
      <p:sp>
        <p:nvSpPr>
          <p:cNvPr id="4" name="Content Placeholder 3"/>
          <p:cNvSpPr>
            <a:spLocks noGrp="1"/>
          </p:cNvSpPr>
          <p:nvPr>
            <p:ph idx="1"/>
          </p:nvPr>
        </p:nvSpPr>
        <p:spPr>
          <a:xfrm>
            <a:off x="457200" y="1295400"/>
            <a:ext cx="7620000" cy="5105400"/>
          </a:xfrm>
        </p:spPr>
        <p:txBody>
          <a:bodyPr>
            <a:normAutofit fontScale="92500" lnSpcReduction="20000"/>
          </a:bodyPr>
          <a:lstStyle/>
          <a:p>
            <a:r>
              <a:rPr lang="en-US" dirty="0"/>
              <a:t>I</a:t>
            </a:r>
            <a:r>
              <a:rPr lang="en-US" dirty="0" smtClean="0"/>
              <a:t>ncludes </a:t>
            </a:r>
            <a:r>
              <a:rPr lang="en-US" dirty="0"/>
              <a:t>surveys and fact-finding </a:t>
            </a:r>
            <a:r>
              <a:rPr lang="en-US" dirty="0" smtClean="0"/>
              <a:t>enquiries of </a:t>
            </a:r>
            <a:r>
              <a:rPr lang="en-US" dirty="0"/>
              <a:t>different kinds. </a:t>
            </a:r>
            <a:endParaRPr lang="en-US" dirty="0" smtClean="0"/>
          </a:p>
          <a:p>
            <a:r>
              <a:rPr lang="en-US" dirty="0" smtClean="0"/>
              <a:t>The </a:t>
            </a:r>
            <a:r>
              <a:rPr lang="en-US" dirty="0"/>
              <a:t>major purpose of descriptive research is </a:t>
            </a:r>
            <a:r>
              <a:rPr lang="en-US" dirty="0">
                <a:solidFill>
                  <a:srgbClr val="FF0000"/>
                </a:solidFill>
              </a:rPr>
              <a:t>description of the state </a:t>
            </a:r>
            <a:r>
              <a:rPr lang="en-US" dirty="0" smtClean="0">
                <a:solidFill>
                  <a:srgbClr val="FF0000"/>
                </a:solidFill>
              </a:rPr>
              <a:t>of affairs </a:t>
            </a:r>
            <a:r>
              <a:rPr lang="en-US" dirty="0">
                <a:solidFill>
                  <a:srgbClr val="FF0000"/>
                </a:solidFill>
              </a:rPr>
              <a:t>as it exists at present. </a:t>
            </a:r>
            <a:endParaRPr lang="en-US" dirty="0" smtClean="0">
              <a:solidFill>
                <a:srgbClr val="FF0000"/>
              </a:solidFill>
            </a:endParaRPr>
          </a:p>
          <a:p>
            <a:r>
              <a:rPr lang="en-US" dirty="0" smtClean="0"/>
              <a:t>In </a:t>
            </a:r>
            <a:r>
              <a:rPr lang="en-US" dirty="0"/>
              <a:t>social science and business research </a:t>
            </a:r>
            <a:r>
              <a:rPr lang="en-US" dirty="0" smtClean="0"/>
              <a:t>it is also called - </a:t>
            </a:r>
            <a:r>
              <a:rPr lang="en-US" i="1" dirty="0">
                <a:solidFill>
                  <a:srgbClr val="0070C0"/>
                </a:solidFill>
              </a:rPr>
              <a:t>Ex post facto </a:t>
            </a:r>
            <a:r>
              <a:rPr lang="en-US" i="1" dirty="0" smtClean="0">
                <a:solidFill>
                  <a:srgbClr val="0070C0"/>
                </a:solidFill>
              </a:rPr>
              <a:t>research.</a:t>
            </a:r>
          </a:p>
          <a:p>
            <a:r>
              <a:rPr lang="en-US" dirty="0"/>
              <a:t>The main </a:t>
            </a:r>
            <a:r>
              <a:rPr lang="en-US" dirty="0" smtClean="0"/>
              <a:t>characteristic of </a:t>
            </a:r>
            <a:r>
              <a:rPr lang="en-US" dirty="0"/>
              <a:t>this method </a:t>
            </a:r>
            <a:r>
              <a:rPr lang="en-US" dirty="0" smtClean="0"/>
              <a:t>–the </a:t>
            </a:r>
            <a:r>
              <a:rPr lang="en-US" dirty="0"/>
              <a:t>researcher has </a:t>
            </a:r>
            <a:r>
              <a:rPr lang="en-US" dirty="0">
                <a:solidFill>
                  <a:srgbClr val="FF0000"/>
                </a:solidFill>
              </a:rPr>
              <a:t>no control </a:t>
            </a:r>
            <a:r>
              <a:rPr lang="en-US" dirty="0" smtClean="0">
                <a:solidFill>
                  <a:srgbClr val="FF0000"/>
                </a:solidFill>
              </a:rPr>
              <a:t>over </a:t>
            </a:r>
            <a:r>
              <a:rPr lang="en-US" dirty="0">
                <a:solidFill>
                  <a:srgbClr val="FF0000"/>
                </a:solidFill>
              </a:rPr>
              <a:t>the variables</a:t>
            </a:r>
            <a:r>
              <a:rPr lang="en-US" dirty="0"/>
              <a:t>; he can only </a:t>
            </a:r>
            <a:r>
              <a:rPr lang="en-US" dirty="0" smtClean="0"/>
              <a:t>report what </a:t>
            </a:r>
            <a:r>
              <a:rPr lang="en-US" dirty="0"/>
              <a:t>has happened or what is happening. </a:t>
            </a:r>
            <a:endParaRPr lang="en-US" dirty="0" smtClean="0"/>
          </a:p>
          <a:p>
            <a:r>
              <a:rPr lang="en-US" dirty="0" smtClean="0"/>
              <a:t>Mostly used</a:t>
            </a:r>
            <a:r>
              <a:rPr lang="en-US" dirty="0"/>
              <a:t> </a:t>
            </a:r>
            <a:r>
              <a:rPr lang="en-US" dirty="0" smtClean="0"/>
              <a:t>for </a:t>
            </a:r>
            <a:r>
              <a:rPr lang="en-US" dirty="0"/>
              <a:t>descriptive studies in which </a:t>
            </a:r>
            <a:r>
              <a:rPr lang="en-US" dirty="0">
                <a:solidFill>
                  <a:srgbClr val="FF0000"/>
                </a:solidFill>
              </a:rPr>
              <a:t>the researcher seeks to measure </a:t>
            </a:r>
            <a:r>
              <a:rPr lang="en-US" dirty="0" smtClean="0">
                <a:solidFill>
                  <a:srgbClr val="FF0000"/>
                </a:solidFill>
              </a:rPr>
              <a:t>items </a:t>
            </a:r>
          </a:p>
          <a:p>
            <a:pPr lvl="1"/>
            <a:r>
              <a:rPr lang="en-US" dirty="0" smtClean="0">
                <a:solidFill>
                  <a:srgbClr val="FF0000"/>
                </a:solidFill>
              </a:rPr>
              <a:t>Example-</a:t>
            </a:r>
            <a:r>
              <a:rPr lang="en-US" dirty="0" smtClean="0"/>
              <a:t> frequency </a:t>
            </a:r>
            <a:r>
              <a:rPr lang="en-US" dirty="0"/>
              <a:t>of shopping, preferences of people, or similar data</a:t>
            </a:r>
            <a:r>
              <a:rPr lang="en-US" dirty="0" smtClean="0"/>
              <a:t>.</a:t>
            </a:r>
          </a:p>
          <a:p>
            <a:r>
              <a:rPr lang="en-US" dirty="0" smtClean="0"/>
              <a:t>Also include </a:t>
            </a:r>
            <a:r>
              <a:rPr lang="en-US" dirty="0"/>
              <a:t>attempts by researchers </a:t>
            </a:r>
            <a:r>
              <a:rPr lang="en-US" dirty="0">
                <a:solidFill>
                  <a:srgbClr val="FF0000"/>
                </a:solidFill>
              </a:rPr>
              <a:t>to discover causes </a:t>
            </a:r>
            <a:r>
              <a:rPr lang="en-US" dirty="0"/>
              <a:t>even when they cannot control </a:t>
            </a:r>
            <a:r>
              <a:rPr lang="en-US" dirty="0" smtClean="0"/>
              <a:t>the variables</a:t>
            </a:r>
            <a:r>
              <a:rPr lang="en-US" dirty="0"/>
              <a:t>. </a:t>
            </a:r>
            <a:endParaRPr lang="en-US" dirty="0" smtClean="0"/>
          </a:p>
          <a:p>
            <a:r>
              <a:rPr lang="en-US" dirty="0" smtClean="0"/>
              <a:t>The </a:t>
            </a:r>
            <a:r>
              <a:rPr lang="en-US" dirty="0"/>
              <a:t>methods of research utilized in descriptive research are </a:t>
            </a:r>
            <a:r>
              <a:rPr lang="en-US" dirty="0">
                <a:solidFill>
                  <a:srgbClr val="FF0000"/>
                </a:solidFill>
              </a:rPr>
              <a:t>survey methods </a:t>
            </a:r>
            <a:r>
              <a:rPr lang="en-US" dirty="0" smtClean="0">
                <a:solidFill>
                  <a:srgbClr val="FF0000"/>
                </a:solidFill>
              </a:rPr>
              <a:t>of all </a:t>
            </a:r>
            <a:r>
              <a:rPr lang="en-US" dirty="0">
                <a:solidFill>
                  <a:srgbClr val="FF0000"/>
                </a:solidFill>
              </a:rPr>
              <a:t>kinds</a:t>
            </a:r>
            <a:r>
              <a:rPr lang="en-US" dirty="0"/>
              <a:t>, including comparative and correlational methods.</a:t>
            </a:r>
            <a:endParaRPr lang="en-US" i="1" dirty="0" smtClean="0">
              <a:solidFill>
                <a:srgbClr val="0070C0"/>
              </a:solidFill>
            </a:endParaRPr>
          </a:p>
          <a:p>
            <a:endParaRPr lang="en-US" dirty="0">
              <a:solidFill>
                <a:srgbClr val="FF0000"/>
              </a:solidFill>
            </a:endParaRPr>
          </a:p>
        </p:txBody>
      </p:sp>
    </p:spTree>
    <p:extLst>
      <p:ext uri="{BB962C8B-B14F-4D97-AF65-F5344CB8AC3E}">
        <p14:creationId xmlns:p14="http://schemas.microsoft.com/office/powerpoint/2010/main" val="37596790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Analytical Research</a:t>
            </a:r>
            <a:endParaRPr lang="en-US" dirty="0"/>
          </a:p>
        </p:txBody>
      </p:sp>
      <p:sp>
        <p:nvSpPr>
          <p:cNvPr id="3" name="Content Placeholder 2"/>
          <p:cNvSpPr>
            <a:spLocks noGrp="1"/>
          </p:cNvSpPr>
          <p:nvPr>
            <p:ph idx="1"/>
          </p:nvPr>
        </p:nvSpPr>
        <p:spPr>
          <a:xfrm>
            <a:off x="457200" y="1295400"/>
            <a:ext cx="7620000" cy="5410200"/>
          </a:xfrm>
        </p:spPr>
        <p:txBody>
          <a:bodyPr>
            <a:normAutofit fontScale="92500" lnSpcReduction="10000"/>
          </a:bodyPr>
          <a:lstStyle/>
          <a:p>
            <a:r>
              <a:rPr lang="en-US" dirty="0" smtClean="0"/>
              <a:t>The </a:t>
            </a:r>
            <a:r>
              <a:rPr lang="en-US" dirty="0"/>
              <a:t>researcher has </a:t>
            </a:r>
            <a:r>
              <a:rPr lang="en-US" dirty="0">
                <a:solidFill>
                  <a:srgbClr val="FF0000"/>
                </a:solidFill>
              </a:rPr>
              <a:t>to use facts or information already available</a:t>
            </a:r>
            <a:r>
              <a:rPr lang="en-US" dirty="0"/>
              <a:t>, and </a:t>
            </a:r>
            <a:r>
              <a:rPr lang="en-US" dirty="0" smtClean="0"/>
              <a:t>analyze these </a:t>
            </a:r>
            <a:r>
              <a:rPr lang="en-US" dirty="0"/>
              <a:t>to </a:t>
            </a:r>
            <a:r>
              <a:rPr lang="en-US" dirty="0">
                <a:solidFill>
                  <a:srgbClr val="FF0000"/>
                </a:solidFill>
              </a:rPr>
              <a:t>make a critical evaluation </a:t>
            </a:r>
            <a:r>
              <a:rPr lang="en-US" dirty="0"/>
              <a:t>of the material</a:t>
            </a:r>
            <a:r>
              <a:rPr lang="en-US" dirty="0" smtClean="0"/>
              <a:t>.</a:t>
            </a:r>
          </a:p>
          <a:p>
            <a:endParaRPr lang="en-US" dirty="0"/>
          </a:p>
          <a:p>
            <a:r>
              <a:rPr lang="en-US" dirty="0" smtClean="0"/>
              <a:t>It is </a:t>
            </a:r>
            <a:r>
              <a:rPr lang="en-US" dirty="0"/>
              <a:t>a critical evaluation </a:t>
            </a:r>
            <a:r>
              <a:rPr lang="en-US" dirty="0">
                <a:solidFill>
                  <a:srgbClr val="FF0000"/>
                </a:solidFill>
              </a:rPr>
              <a:t>based on information that is available </a:t>
            </a:r>
            <a:r>
              <a:rPr lang="en-US" dirty="0"/>
              <a:t>and </a:t>
            </a:r>
            <a:r>
              <a:rPr lang="en-US" dirty="0">
                <a:solidFill>
                  <a:srgbClr val="FF0000"/>
                </a:solidFill>
              </a:rPr>
              <a:t>primarily concerned with testing hypothesis; specifying and interpreting relationships</a:t>
            </a:r>
            <a:r>
              <a:rPr lang="en-US" dirty="0"/>
              <a:t> by analyze the facts or existing information</a:t>
            </a:r>
            <a:r>
              <a:rPr lang="en-US" dirty="0" smtClean="0"/>
              <a:t>.</a:t>
            </a:r>
          </a:p>
          <a:p>
            <a:endParaRPr lang="en-US" dirty="0"/>
          </a:p>
          <a:p>
            <a:r>
              <a:rPr lang="en-US" dirty="0" smtClean="0">
                <a:solidFill>
                  <a:srgbClr val="FF0000"/>
                </a:solidFill>
              </a:rPr>
              <a:t>Example : </a:t>
            </a:r>
            <a:r>
              <a:rPr lang="en-US" i="1" dirty="0">
                <a:solidFill>
                  <a:srgbClr val="0070C0"/>
                </a:solidFill>
              </a:rPr>
              <a:t>Starting from late 1986, the value of U.S. dollar value has steadily increased against the Japanese yen and German Mark. Examining the magnitude of this trend in the value of U.S. dollar is another example of descriptive research; </a:t>
            </a:r>
            <a:r>
              <a:rPr lang="en-US" i="1" dirty="0" smtClean="0">
                <a:solidFill>
                  <a:srgbClr val="0070C0"/>
                </a:solidFill>
              </a:rPr>
              <a:t>while explaining</a:t>
            </a:r>
            <a:r>
              <a:rPr lang="en-US" i="1" dirty="0">
                <a:solidFill>
                  <a:srgbClr val="0070C0"/>
                </a:solidFill>
              </a:rPr>
              <a:t> how and why this surge in the value of the U.S. dollar is </a:t>
            </a:r>
            <a:r>
              <a:rPr lang="en-US" i="1" dirty="0" smtClean="0">
                <a:solidFill>
                  <a:srgbClr val="0070C0"/>
                </a:solidFill>
              </a:rPr>
              <a:t>occurring. </a:t>
            </a:r>
            <a:endParaRPr lang="en-US" i="1" dirty="0" smtClean="0">
              <a:solidFill>
                <a:srgbClr val="0070C0"/>
              </a:solidFill>
            </a:endParaRPr>
          </a:p>
          <a:p>
            <a:r>
              <a:rPr lang="en-US" i="1" dirty="0" smtClean="0">
                <a:solidFill>
                  <a:srgbClr val="0070C0"/>
                </a:solidFill>
              </a:rPr>
              <a:t>If </a:t>
            </a:r>
            <a:r>
              <a:rPr lang="en-US" i="1" dirty="0">
                <a:solidFill>
                  <a:srgbClr val="0070C0"/>
                </a:solidFill>
              </a:rPr>
              <a:t>one attempts to explain how and why this surge in the value of U.S. dollar is going to affect the U.S. economy</a:t>
            </a:r>
            <a:r>
              <a:rPr lang="en-US" i="1" dirty="0" smtClean="0">
                <a:solidFill>
                  <a:srgbClr val="0070C0"/>
                </a:solidFill>
              </a:rPr>
              <a:t>, as </a:t>
            </a:r>
            <a:r>
              <a:rPr lang="en-US" i="1" dirty="0">
                <a:solidFill>
                  <a:srgbClr val="0070C0"/>
                </a:solidFill>
              </a:rPr>
              <a:t>well as the economies of Japan and Germany, this is another example of analytical research.</a:t>
            </a:r>
          </a:p>
        </p:txBody>
      </p:sp>
    </p:spTree>
    <p:extLst>
      <p:ext uri="{BB962C8B-B14F-4D97-AF65-F5344CB8AC3E}">
        <p14:creationId xmlns:p14="http://schemas.microsoft.com/office/powerpoint/2010/main" val="3904518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200400"/>
            <a:ext cx="7620000" cy="838200"/>
          </a:xfrm>
        </p:spPr>
        <p:txBody>
          <a:bodyPr/>
          <a:lstStyle/>
          <a:p>
            <a:r>
              <a:rPr lang="en-US" i="1" dirty="0"/>
              <a:t>Applied vs. Fundamental</a:t>
            </a:r>
            <a:endParaRPr lang="en-US" dirty="0"/>
          </a:p>
        </p:txBody>
      </p:sp>
    </p:spTree>
    <p:extLst>
      <p:ext uri="{BB962C8B-B14F-4D97-AF65-F5344CB8AC3E}">
        <p14:creationId xmlns:p14="http://schemas.microsoft.com/office/powerpoint/2010/main" val="11211954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i="1" dirty="0"/>
              <a:t>Applied research</a:t>
            </a:r>
            <a:endParaRPr lang="en-US" dirty="0"/>
          </a:p>
        </p:txBody>
      </p:sp>
      <p:sp>
        <p:nvSpPr>
          <p:cNvPr id="4" name="Content Placeholder 3"/>
          <p:cNvSpPr>
            <a:spLocks noGrp="1"/>
          </p:cNvSpPr>
          <p:nvPr>
            <p:ph idx="1"/>
          </p:nvPr>
        </p:nvSpPr>
        <p:spPr/>
        <p:txBody>
          <a:bodyPr>
            <a:normAutofit/>
          </a:bodyPr>
          <a:lstStyle/>
          <a:p>
            <a:r>
              <a:rPr lang="en-US" dirty="0" smtClean="0"/>
              <a:t>It aims </a:t>
            </a:r>
            <a:r>
              <a:rPr lang="en-US" dirty="0"/>
              <a:t>at </a:t>
            </a:r>
            <a:r>
              <a:rPr lang="en-US" dirty="0">
                <a:solidFill>
                  <a:srgbClr val="FF0000"/>
                </a:solidFill>
              </a:rPr>
              <a:t>finding a solution for </a:t>
            </a:r>
            <a:r>
              <a:rPr lang="en-US" dirty="0" smtClean="0">
                <a:solidFill>
                  <a:srgbClr val="FF0000"/>
                </a:solidFill>
              </a:rPr>
              <a:t>an immediate </a:t>
            </a:r>
            <a:r>
              <a:rPr lang="en-US" dirty="0">
                <a:solidFill>
                  <a:srgbClr val="FF0000"/>
                </a:solidFill>
              </a:rPr>
              <a:t>problem </a:t>
            </a:r>
            <a:r>
              <a:rPr lang="en-US" dirty="0"/>
              <a:t>facing a society or an industrial/business </a:t>
            </a:r>
            <a:r>
              <a:rPr lang="en-US" dirty="0" err="1" smtClean="0"/>
              <a:t>organisation</a:t>
            </a:r>
            <a:r>
              <a:rPr lang="en-US" dirty="0" smtClean="0"/>
              <a:t>.</a:t>
            </a:r>
          </a:p>
          <a:p>
            <a:r>
              <a:rPr lang="en-US" dirty="0" smtClean="0"/>
              <a:t>The central </a:t>
            </a:r>
            <a:r>
              <a:rPr lang="en-US" dirty="0"/>
              <a:t>aim of applied research </a:t>
            </a:r>
            <a:r>
              <a:rPr lang="en-US" dirty="0">
                <a:solidFill>
                  <a:srgbClr val="FF0000"/>
                </a:solidFill>
              </a:rPr>
              <a:t>is to discover a solution </a:t>
            </a:r>
            <a:r>
              <a:rPr lang="en-US" dirty="0"/>
              <a:t>for some pressing practical </a:t>
            </a:r>
            <a:r>
              <a:rPr lang="en-US" dirty="0" smtClean="0"/>
              <a:t>problem.</a:t>
            </a:r>
          </a:p>
          <a:p>
            <a:r>
              <a:rPr lang="en-US" dirty="0" smtClean="0"/>
              <a:t>Example –</a:t>
            </a:r>
          </a:p>
          <a:p>
            <a:pPr lvl="1"/>
            <a:r>
              <a:rPr lang="en-US" dirty="0" smtClean="0"/>
              <a:t>Research </a:t>
            </a:r>
            <a:r>
              <a:rPr lang="en-US" dirty="0"/>
              <a:t>aimed at certain conclusions (say, a solution) facing </a:t>
            </a:r>
            <a:r>
              <a:rPr lang="en-US" dirty="0" smtClean="0"/>
              <a:t>a concrete </a:t>
            </a:r>
            <a:r>
              <a:rPr lang="en-US" dirty="0"/>
              <a:t>social or business </a:t>
            </a:r>
            <a:r>
              <a:rPr lang="en-US" dirty="0" smtClean="0"/>
              <a:t>problem.</a:t>
            </a:r>
          </a:p>
          <a:p>
            <a:pPr lvl="1"/>
            <a:r>
              <a:rPr lang="en-US" dirty="0"/>
              <a:t>Research to </a:t>
            </a:r>
            <a:r>
              <a:rPr lang="en-US" dirty="0" smtClean="0"/>
              <a:t>identify social</a:t>
            </a:r>
            <a:r>
              <a:rPr lang="en-US" dirty="0"/>
              <a:t>, economic or political trends that may affect a particular </a:t>
            </a:r>
            <a:r>
              <a:rPr lang="en-US" dirty="0" smtClean="0"/>
              <a:t>institution.</a:t>
            </a:r>
            <a:endParaRPr lang="en-US" dirty="0"/>
          </a:p>
          <a:p>
            <a:pPr lvl="1"/>
            <a:r>
              <a:rPr lang="en-US" dirty="0" smtClean="0"/>
              <a:t>The </a:t>
            </a:r>
            <a:r>
              <a:rPr lang="en-US" dirty="0"/>
              <a:t>copy </a:t>
            </a:r>
            <a:r>
              <a:rPr lang="en-US" dirty="0" smtClean="0"/>
              <a:t>research (research </a:t>
            </a:r>
            <a:r>
              <a:rPr lang="en-US" dirty="0"/>
              <a:t>to find out whether certain communications will be read and understood) </a:t>
            </a:r>
            <a:endParaRPr lang="en-US" dirty="0" smtClean="0"/>
          </a:p>
          <a:p>
            <a:pPr lvl="1"/>
            <a:r>
              <a:rPr lang="en-US" dirty="0" smtClean="0"/>
              <a:t>The</a:t>
            </a:r>
            <a:r>
              <a:rPr lang="en-US" dirty="0"/>
              <a:t> </a:t>
            </a:r>
            <a:r>
              <a:rPr lang="en-US" dirty="0" smtClean="0"/>
              <a:t>marketing </a:t>
            </a:r>
            <a:r>
              <a:rPr lang="en-US" dirty="0"/>
              <a:t>research </a:t>
            </a:r>
          </a:p>
          <a:p>
            <a:pPr lvl="1"/>
            <a:r>
              <a:rPr lang="en-US" dirty="0" smtClean="0"/>
              <a:t>Evaluation </a:t>
            </a:r>
            <a:r>
              <a:rPr lang="en-US" dirty="0"/>
              <a:t>research</a:t>
            </a:r>
          </a:p>
        </p:txBody>
      </p:sp>
    </p:spTree>
    <p:extLst>
      <p:ext uri="{BB962C8B-B14F-4D97-AF65-F5344CB8AC3E}">
        <p14:creationId xmlns:p14="http://schemas.microsoft.com/office/powerpoint/2010/main" val="16411217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i="1" dirty="0"/>
              <a:t>Fundamental </a:t>
            </a:r>
            <a:r>
              <a:rPr lang="en-US" i="1" dirty="0" smtClean="0"/>
              <a:t>research</a:t>
            </a:r>
            <a:endParaRPr lang="en-US" dirty="0"/>
          </a:p>
        </p:txBody>
      </p:sp>
      <p:sp>
        <p:nvSpPr>
          <p:cNvPr id="4" name="Content Placeholder 3"/>
          <p:cNvSpPr>
            <a:spLocks noGrp="1"/>
          </p:cNvSpPr>
          <p:nvPr>
            <p:ph idx="1"/>
          </p:nvPr>
        </p:nvSpPr>
        <p:spPr/>
        <p:txBody>
          <a:bodyPr>
            <a:normAutofit/>
          </a:bodyPr>
          <a:lstStyle/>
          <a:p>
            <a:r>
              <a:rPr lang="en-US" sz="2000" dirty="0" smtClean="0"/>
              <a:t>Also called </a:t>
            </a:r>
            <a:r>
              <a:rPr lang="en-US" sz="2000" dirty="0" smtClean="0">
                <a:solidFill>
                  <a:srgbClr val="FF0000"/>
                </a:solidFill>
              </a:rPr>
              <a:t>basic </a:t>
            </a:r>
            <a:r>
              <a:rPr lang="en-US" sz="2000" dirty="0">
                <a:solidFill>
                  <a:srgbClr val="FF0000"/>
                </a:solidFill>
              </a:rPr>
              <a:t>or </a:t>
            </a:r>
            <a:r>
              <a:rPr lang="en-US" sz="2000" dirty="0" smtClean="0">
                <a:solidFill>
                  <a:srgbClr val="FF0000"/>
                </a:solidFill>
              </a:rPr>
              <a:t>pure research.</a:t>
            </a:r>
            <a:endParaRPr lang="en-US" sz="2000" dirty="0" smtClean="0"/>
          </a:p>
          <a:p>
            <a:r>
              <a:rPr lang="en-US" sz="2000" dirty="0" smtClean="0"/>
              <a:t>It </a:t>
            </a:r>
            <a:r>
              <a:rPr lang="en-US" sz="2000" dirty="0"/>
              <a:t>is </a:t>
            </a:r>
            <a:r>
              <a:rPr lang="en-US" sz="2000" dirty="0">
                <a:solidFill>
                  <a:srgbClr val="FF0000"/>
                </a:solidFill>
              </a:rPr>
              <a:t>mainly concerned with </a:t>
            </a:r>
            <a:r>
              <a:rPr lang="en-US" sz="2000" dirty="0" err="1">
                <a:solidFill>
                  <a:srgbClr val="FF0000"/>
                </a:solidFill>
              </a:rPr>
              <a:t>generalisations</a:t>
            </a:r>
            <a:r>
              <a:rPr lang="en-US" sz="2000" dirty="0">
                <a:solidFill>
                  <a:srgbClr val="FF0000"/>
                </a:solidFill>
              </a:rPr>
              <a:t> and with the formulation of a theory</a:t>
            </a:r>
            <a:r>
              <a:rPr lang="en-US" sz="2000" dirty="0" smtClean="0">
                <a:solidFill>
                  <a:srgbClr val="FF0000"/>
                </a:solidFill>
              </a:rPr>
              <a:t>.</a:t>
            </a:r>
          </a:p>
          <a:p>
            <a:r>
              <a:rPr lang="en-US" sz="2000" dirty="0"/>
              <a:t>“Gathering knowledge for knowledge’s sake is termed ‘pure’ or ‘basic’ research</a:t>
            </a:r>
            <a:r>
              <a:rPr lang="en-US" sz="2000" dirty="0" smtClean="0"/>
              <a:t>.”</a:t>
            </a:r>
          </a:p>
          <a:p>
            <a:r>
              <a:rPr lang="en-US" sz="2000" dirty="0"/>
              <a:t>The central aim of </a:t>
            </a:r>
            <a:r>
              <a:rPr lang="en-US" sz="2000" i="1" dirty="0"/>
              <a:t>Fundamental </a:t>
            </a:r>
            <a:r>
              <a:rPr lang="en-US" sz="2000" dirty="0" smtClean="0"/>
              <a:t>research </a:t>
            </a:r>
            <a:r>
              <a:rPr lang="en-US" sz="2000" dirty="0"/>
              <a:t>is</a:t>
            </a:r>
            <a:r>
              <a:rPr lang="en-US" sz="2000" dirty="0">
                <a:solidFill>
                  <a:srgbClr val="FF0000"/>
                </a:solidFill>
              </a:rPr>
              <a:t> </a:t>
            </a:r>
            <a:r>
              <a:rPr lang="en-US" sz="2000" dirty="0" smtClean="0">
                <a:solidFill>
                  <a:srgbClr val="FF0000"/>
                </a:solidFill>
              </a:rPr>
              <a:t>finding </a:t>
            </a:r>
            <a:r>
              <a:rPr lang="en-US" sz="2000" dirty="0">
                <a:solidFill>
                  <a:srgbClr val="FF0000"/>
                </a:solidFill>
              </a:rPr>
              <a:t>information that has a broad base </a:t>
            </a:r>
            <a:r>
              <a:rPr lang="en-US" sz="2000" dirty="0" smtClean="0">
                <a:solidFill>
                  <a:srgbClr val="FF0000"/>
                </a:solidFill>
              </a:rPr>
              <a:t>of applications </a:t>
            </a:r>
            <a:r>
              <a:rPr lang="en-US" sz="2000" dirty="0"/>
              <a:t>and thus, adds to the already existing organized body of scientific knowledge.</a:t>
            </a:r>
            <a:endParaRPr lang="en-US" sz="2000" dirty="0" smtClean="0"/>
          </a:p>
          <a:p>
            <a:r>
              <a:rPr lang="en-US" sz="2000" dirty="0" smtClean="0">
                <a:solidFill>
                  <a:srgbClr val="FF0000"/>
                </a:solidFill>
              </a:rPr>
              <a:t>Examples</a:t>
            </a:r>
            <a:r>
              <a:rPr lang="en-US" sz="2000" dirty="0" smtClean="0"/>
              <a:t> – </a:t>
            </a:r>
          </a:p>
          <a:p>
            <a:pPr lvl="1"/>
            <a:r>
              <a:rPr lang="en-US" dirty="0" smtClean="0"/>
              <a:t>Research concerning </a:t>
            </a:r>
            <a:r>
              <a:rPr lang="en-US" dirty="0"/>
              <a:t>some natural phenomenon or relating to pure </a:t>
            </a:r>
            <a:r>
              <a:rPr lang="en-US" dirty="0" smtClean="0"/>
              <a:t>mathematics.</a:t>
            </a:r>
          </a:p>
          <a:p>
            <a:pPr lvl="1"/>
            <a:r>
              <a:rPr lang="en-US" dirty="0" smtClean="0"/>
              <a:t>Research </a:t>
            </a:r>
            <a:r>
              <a:rPr lang="en-US" dirty="0"/>
              <a:t>studies, concerning human </a:t>
            </a:r>
            <a:r>
              <a:rPr lang="en-US" dirty="0" err="1"/>
              <a:t>behaviour</a:t>
            </a:r>
            <a:r>
              <a:rPr lang="en-US" dirty="0"/>
              <a:t> carried </a:t>
            </a:r>
            <a:r>
              <a:rPr lang="en-US" dirty="0" smtClean="0"/>
              <a:t>on with </a:t>
            </a:r>
            <a:r>
              <a:rPr lang="en-US" dirty="0"/>
              <a:t>a view to make </a:t>
            </a:r>
            <a:r>
              <a:rPr lang="en-US" dirty="0" err="1"/>
              <a:t>generalisations</a:t>
            </a:r>
            <a:r>
              <a:rPr lang="en-US" dirty="0"/>
              <a:t> about human </a:t>
            </a:r>
            <a:r>
              <a:rPr lang="en-US" dirty="0" err="1" smtClean="0"/>
              <a:t>behaviour</a:t>
            </a:r>
            <a:r>
              <a:rPr lang="en-US" dirty="0" smtClean="0"/>
              <a:t>.</a:t>
            </a:r>
          </a:p>
          <a:p>
            <a:endParaRPr lang="en-US" sz="2000" dirty="0" smtClean="0"/>
          </a:p>
          <a:p>
            <a:endParaRPr lang="en-US" sz="2000" dirty="0"/>
          </a:p>
        </p:txBody>
      </p:sp>
    </p:spTree>
    <p:extLst>
      <p:ext uri="{BB962C8B-B14F-4D97-AF65-F5344CB8AC3E}">
        <p14:creationId xmlns:p14="http://schemas.microsoft.com/office/powerpoint/2010/main" val="3069415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200400"/>
            <a:ext cx="7620000" cy="838200"/>
          </a:xfrm>
        </p:spPr>
        <p:txBody>
          <a:bodyPr/>
          <a:lstStyle/>
          <a:p>
            <a:r>
              <a:rPr lang="en-US" i="1" dirty="0"/>
              <a:t>Quantitative vs. </a:t>
            </a:r>
            <a:r>
              <a:rPr lang="en-US" i="1" dirty="0" smtClean="0"/>
              <a:t>Qualitative</a:t>
            </a:r>
            <a:endParaRPr lang="en-US" dirty="0"/>
          </a:p>
        </p:txBody>
      </p:sp>
    </p:spTree>
    <p:extLst>
      <p:ext uri="{BB962C8B-B14F-4D97-AF65-F5344CB8AC3E}">
        <p14:creationId xmlns:p14="http://schemas.microsoft.com/office/powerpoint/2010/main" val="29042982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231</TotalTime>
  <Words>1455</Words>
  <Application>Microsoft Office PowerPoint</Application>
  <PresentationFormat>On-screen Show (4:3)</PresentationFormat>
  <Paragraphs>113</Paragraphs>
  <Slides>22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Cambria</vt:lpstr>
      <vt:lpstr>Adjacency</vt:lpstr>
      <vt:lpstr>Types of Research</vt:lpstr>
      <vt:lpstr>Basic Types Of Research</vt:lpstr>
      <vt:lpstr>Descriptive vs. Analytical</vt:lpstr>
      <vt:lpstr>Descriptive research</vt:lpstr>
      <vt:lpstr>Analytical Research</vt:lpstr>
      <vt:lpstr>Applied vs. Fundamental</vt:lpstr>
      <vt:lpstr>Applied research</vt:lpstr>
      <vt:lpstr>Fundamental research</vt:lpstr>
      <vt:lpstr>Quantitative vs. Qualitative</vt:lpstr>
      <vt:lpstr>Quantitative research</vt:lpstr>
      <vt:lpstr>Qualitative research</vt:lpstr>
      <vt:lpstr>Qualitative research</vt:lpstr>
      <vt:lpstr>Conceptual vs. Empirical</vt:lpstr>
      <vt:lpstr>Conceptual research</vt:lpstr>
      <vt:lpstr>Empirical research</vt:lpstr>
      <vt:lpstr>Empirical research</vt:lpstr>
      <vt:lpstr>PowerPoint Presentation</vt:lpstr>
      <vt:lpstr>Other types of research</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Research</dc:title>
  <dc:creator>SSTMMCA</dc:creator>
  <cp:lastModifiedBy>Shoby Sunny</cp:lastModifiedBy>
  <cp:revision>33</cp:revision>
  <dcterms:created xsi:type="dcterms:W3CDTF">2006-08-16T00:00:00Z</dcterms:created>
  <dcterms:modified xsi:type="dcterms:W3CDTF">2019-06-06T05:23:25Z</dcterms:modified>
</cp:coreProperties>
</file>