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48"/>
  </p:notesMasterIdLst>
  <p:handoutMasterIdLst>
    <p:handoutMasterId r:id="rId49"/>
  </p:handoutMasterIdLst>
  <p:sldIdLst>
    <p:sldId id="402" r:id="rId3"/>
    <p:sldId id="265" r:id="rId4"/>
    <p:sldId id="487" r:id="rId5"/>
    <p:sldId id="453" r:id="rId6"/>
    <p:sldId id="499" r:id="rId7"/>
    <p:sldId id="500" r:id="rId8"/>
    <p:sldId id="501" r:id="rId9"/>
    <p:sldId id="497" r:id="rId10"/>
    <p:sldId id="462" r:id="rId11"/>
    <p:sldId id="463" r:id="rId12"/>
    <p:sldId id="465" r:id="rId13"/>
    <p:sldId id="464" r:id="rId14"/>
    <p:sldId id="488" r:id="rId15"/>
    <p:sldId id="489" r:id="rId16"/>
    <p:sldId id="454" r:id="rId17"/>
    <p:sldId id="467" r:id="rId18"/>
    <p:sldId id="495" r:id="rId19"/>
    <p:sldId id="496" r:id="rId20"/>
    <p:sldId id="468" r:id="rId21"/>
    <p:sldId id="469" r:id="rId22"/>
    <p:sldId id="470" r:id="rId23"/>
    <p:sldId id="471" r:id="rId24"/>
    <p:sldId id="492" r:id="rId25"/>
    <p:sldId id="493" r:id="rId26"/>
    <p:sldId id="473" r:id="rId27"/>
    <p:sldId id="474" r:id="rId28"/>
    <p:sldId id="490" r:id="rId29"/>
    <p:sldId id="491" r:id="rId30"/>
    <p:sldId id="494" r:id="rId31"/>
    <p:sldId id="452" r:id="rId32"/>
    <p:sldId id="475" r:id="rId33"/>
    <p:sldId id="476" r:id="rId34"/>
    <p:sldId id="477" r:id="rId35"/>
    <p:sldId id="478" r:id="rId36"/>
    <p:sldId id="479" r:id="rId37"/>
    <p:sldId id="480" r:id="rId38"/>
    <p:sldId id="481" r:id="rId39"/>
    <p:sldId id="482" r:id="rId40"/>
    <p:sldId id="483" r:id="rId41"/>
    <p:sldId id="484" r:id="rId42"/>
    <p:sldId id="485" r:id="rId43"/>
    <p:sldId id="498" r:id="rId44"/>
    <p:sldId id="486" r:id="rId45"/>
    <p:sldId id="450" r:id="rId46"/>
    <p:sldId id="413" r:id="rId4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4" autoAdjust="0"/>
    <p:restoredTop sz="95701" autoAdjust="0"/>
  </p:normalViewPr>
  <p:slideViewPr>
    <p:cSldViewPr snapToGrid="0" showGuides="1">
      <p:cViewPr varScale="1">
        <p:scale>
          <a:sx n="91" d="100"/>
          <a:sy n="91" d="100"/>
        </p:scale>
        <p:origin x="120"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4105362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599084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72463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926632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453920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32204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468953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4084201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2206835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1726593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284485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548349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832414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4264310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1565710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1532232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3000831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591338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12287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2286161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1102252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046833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2105437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1398723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1746635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38683247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3542107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val="37699200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1711539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2671219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38</a:t>
            </a:fld>
            <a:endParaRPr lang="de-DE" dirty="0"/>
          </a:p>
        </p:txBody>
      </p:sp>
    </p:spTree>
    <p:extLst>
      <p:ext uri="{BB962C8B-B14F-4D97-AF65-F5344CB8AC3E}">
        <p14:creationId xmlns:p14="http://schemas.microsoft.com/office/powerpoint/2010/main" val="40503843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39</a:t>
            </a:fld>
            <a:endParaRPr lang="de-DE" dirty="0"/>
          </a:p>
        </p:txBody>
      </p:sp>
    </p:spTree>
    <p:extLst>
      <p:ext uri="{BB962C8B-B14F-4D97-AF65-F5344CB8AC3E}">
        <p14:creationId xmlns:p14="http://schemas.microsoft.com/office/powerpoint/2010/main" val="232450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670300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40</a:t>
            </a:fld>
            <a:endParaRPr lang="de-DE" dirty="0"/>
          </a:p>
        </p:txBody>
      </p:sp>
    </p:spTree>
    <p:extLst>
      <p:ext uri="{BB962C8B-B14F-4D97-AF65-F5344CB8AC3E}">
        <p14:creationId xmlns:p14="http://schemas.microsoft.com/office/powerpoint/2010/main" val="3841423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41</a:t>
            </a:fld>
            <a:endParaRPr lang="de-DE" dirty="0"/>
          </a:p>
        </p:txBody>
      </p:sp>
    </p:spTree>
    <p:extLst>
      <p:ext uri="{BB962C8B-B14F-4D97-AF65-F5344CB8AC3E}">
        <p14:creationId xmlns:p14="http://schemas.microsoft.com/office/powerpoint/2010/main" val="1406030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42</a:t>
            </a:fld>
            <a:endParaRPr lang="de-DE" dirty="0"/>
          </a:p>
        </p:txBody>
      </p:sp>
    </p:spTree>
    <p:extLst>
      <p:ext uri="{BB962C8B-B14F-4D97-AF65-F5344CB8AC3E}">
        <p14:creationId xmlns:p14="http://schemas.microsoft.com/office/powerpoint/2010/main" val="42191782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43</a:t>
            </a:fld>
            <a:endParaRPr lang="de-DE" dirty="0"/>
          </a:p>
        </p:txBody>
      </p:sp>
    </p:spTree>
    <p:extLst>
      <p:ext uri="{BB962C8B-B14F-4D97-AF65-F5344CB8AC3E}">
        <p14:creationId xmlns:p14="http://schemas.microsoft.com/office/powerpoint/2010/main" val="20734997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44</a:t>
            </a:fld>
            <a:endParaRPr lang="de-DE" dirty="0"/>
          </a:p>
        </p:txBody>
      </p:sp>
    </p:spTree>
    <p:extLst>
      <p:ext uri="{BB962C8B-B14F-4D97-AF65-F5344CB8AC3E}">
        <p14:creationId xmlns:p14="http://schemas.microsoft.com/office/powerpoint/2010/main" val="29169603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45</a:t>
            </a:fld>
            <a:endParaRPr lang="de-DE" dirty="0"/>
          </a:p>
        </p:txBody>
      </p:sp>
    </p:spTree>
    <p:extLst>
      <p:ext uri="{BB962C8B-B14F-4D97-AF65-F5344CB8AC3E}">
        <p14:creationId xmlns:p14="http://schemas.microsoft.com/office/powerpoint/2010/main" val="2664097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23779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67530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406223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31503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672932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9.sv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11.sv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13.sv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17.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hyperlink" Target="http://hg.openjdk.java.net/jdk/sandbox/" TargetMode="External"/><Relationship Id="rId2" Type="http://schemas.openxmlformats.org/officeDocument/2006/relationships/notesSlide" Target="../notesSlides/notesSlide40.xml"/><Relationship Id="rId1" Type="http://schemas.openxmlformats.org/officeDocument/2006/relationships/slideLayout" Target="../slideLayouts/slideLayout8.xml"/><Relationship Id="rId5" Type="http://schemas.openxmlformats.org/officeDocument/2006/relationships/hyperlink" Target="http://cr.openjdk.java.net/~stuefe/webrevs/metaspace-improvement/vitals.patch" TargetMode="External"/><Relationship Id="rId4" Type="http://schemas.openxmlformats.org/officeDocument/2006/relationships/hyperlink" Target="http://hg.openjdk.java.net/jdk/sandbox/rev/bdf136b8ae0e"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
          <p:cNvSpPr>
            <a:spLocks noGrp="1"/>
          </p:cNvSpPr>
          <p:nvPr>
            <p:ph type="subTitle" idx="1"/>
          </p:nvPr>
        </p:nvSpPr>
        <p:spPr bwMode="gray"/>
        <p:txBody>
          <a:bodyPr/>
          <a:lstStyle/>
          <a:p>
            <a:r>
              <a:rPr lang="en-US" dirty="0"/>
              <a:t>Thomas Stüfe, SAP</a:t>
            </a:r>
          </a:p>
          <a:p>
            <a:pPr lvl="0"/>
            <a:r>
              <a:rPr lang="en-US" dirty="0"/>
              <a:t>09, 2019</a:t>
            </a:r>
          </a:p>
        </p:txBody>
      </p:sp>
      <p:sp>
        <p:nvSpPr>
          <p:cNvPr id="11" name="Title"/>
          <p:cNvSpPr>
            <a:spLocks noGrp="1"/>
          </p:cNvSpPr>
          <p:nvPr>
            <p:ph type="title"/>
          </p:nvPr>
        </p:nvSpPr>
        <p:spPr bwMode="gray"/>
        <p:txBody>
          <a:bodyPr/>
          <a:lstStyle/>
          <a:p>
            <a:r>
              <a:rPr lang="en-US" dirty="0"/>
              <a:t>A new and better </a:t>
            </a:r>
            <a:r>
              <a:rPr lang="en-US" dirty="0" err="1"/>
              <a:t>Metaspace</a:t>
            </a:r>
            <a:br>
              <a:rPr lang="en-US" dirty="0"/>
            </a:br>
            <a:r>
              <a:rPr lang="en-US" dirty="0">
                <a:solidFill>
                  <a:schemeClr val="accent1"/>
                </a:solidFill>
              </a:rPr>
              <a:t>for the OpenJDK</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15553"/>
          </a:xfrm>
        </p:spPr>
        <p:txBody>
          <a:bodyPr/>
          <a:lstStyle/>
          <a:p>
            <a:r>
              <a:rPr lang="en-US" dirty="0"/>
              <a:t>Bad reclaim rate (Example)</a:t>
            </a:r>
            <a:br>
              <a:rPr lang="en-US" dirty="0"/>
            </a:br>
            <a:r>
              <a:rPr lang="en-US" sz="1600" b="0" dirty="0" err="1"/>
              <a:t>metaspace</a:t>
            </a:r>
            <a:r>
              <a:rPr lang="en-US" sz="1600" b="0" dirty="0"/>
              <a:t> used vs committed</a:t>
            </a:r>
          </a:p>
        </p:txBody>
      </p:sp>
      <p:pic>
        <p:nvPicPr>
          <p:cNvPr id="6" name="Graphic 5">
            <a:extLst>
              <a:ext uri="{FF2B5EF4-FFF2-40B4-BE49-F238E27FC236}">
                <a16:creationId xmlns:a16="http://schemas.microsoft.com/office/drawing/2014/main" id="{D128674D-19E3-491C-BB04-F1342F4331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8152" y="1325460"/>
            <a:ext cx="9665746" cy="5352175"/>
          </a:xfrm>
          <a:prstGeom prst="rect">
            <a:avLst/>
          </a:prstGeom>
        </p:spPr>
      </p:pic>
      <p:sp>
        <p:nvSpPr>
          <p:cNvPr id="5" name="Arrow: Up-Down 4">
            <a:extLst>
              <a:ext uri="{FF2B5EF4-FFF2-40B4-BE49-F238E27FC236}">
                <a16:creationId xmlns:a16="http://schemas.microsoft.com/office/drawing/2014/main" id="{CA21AEFF-296D-4F41-A20D-6A66D897F2BD}"/>
              </a:ext>
            </a:extLst>
          </p:cNvPr>
          <p:cNvSpPr/>
          <p:nvPr/>
        </p:nvSpPr>
        <p:spPr bwMode="gray">
          <a:xfrm>
            <a:off x="3657600" y="3369276"/>
            <a:ext cx="197708" cy="1952367"/>
          </a:xfrm>
          <a:prstGeom prst="upDownArrow">
            <a:avLst/>
          </a:prstGeom>
          <a:solidFill>
            <a:schemeClr val="accent1">
              <a:lumMod val="60000"/>
              <a:lumOff val="4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D69DC9FF-D356-4ABA-A6EE-FE9D199907C9}"/>
              </a:ext>
            </a:extLst>
          </p:cNvPr>
          <p:cNvSpPr txBox="1"/>
          <p:nvPr/>
        </p:nvSpPr>
        <p:spPr>
          <a:xfrm>
            <a:off x="3979685" y="4000380"/>
            <a:ext cx="1974900" cy="692497"/>
          </a:xfrm>
          <a:prstGeom prst="rect">
            <a:avLst/>
          </a:prstGeom>
          <a:solidFill>
            <a:schemeClr val="accent1">
              <a:lumMod val="60000"/>
              <a:lumOff val="40000"/>
            </a:schemeClr>
          </a:solid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Almost</a:t>
            </a:r>
            <a:r>
              <a:rPr lang="de-DE" sz="1800" kern="0" dirty="0">
                <a:ea typeface="Arial Unicode MS" pitchFamily="34" charset="-128"/>
                <a:cs typeface="Arial Unicode MS" pitchFamily="34" charset="-128"/>
              </a:rPr>
              <a:t> 300M </a:t>
            </a:r>
            <a:r>
              <a:rPr lang="de-DE" sz="1800" kern="0" dirty="0" err="1">
                <a:ea typeface="Arial Unicode MS" pitchFamily="34" charset="-128"/>
                <a:cs typeface="Arial Unicode MS" pitchFamily="34" charset="-128"/>
              </a:rPr>
              <a:t>delta</a:t>
            </a:r>
            <a:r>
              <a:rPr lang="de-DE"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sym typeface="Wingdings" panose="05000000000000000000" pitchFamily="2" charset="2"/>
              </a:rPr>
              <a:t>:-(</a:t>
            </a: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71957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Problem: bad reclaim rate (Example)</a:t>
            </a:r>
            <a:endParaRPr lang="en-US" b="0" dirty="0"/>
          </a:p>
        </p:txBody>
      </p:sp>
      <p:sp>
        <p:nvSpPr>
          <p:cNvPr id="10" name="Rectangle 3">
            <a:extLst>
              <a:ext uri="{FF2B5EF4-FFF2-40B4-BE49-F238E27FC236}">
                <a16:creationId xmlns:a16="http://schemas.microsoft.com/office/drawing/2014/main" id="{0511EDBA-5D53-4C42-819C-437AE92C880B}"/>
              </a:ext>
            </a:extLst>
          </p:cNvPr>
          <p:cNvSpPr>
            <a:spLocks noChangeArrowheads="1"/>
          </p:cNvSpPr>
          <p:nvPr/>
        </p:nvSpPr>
        <p:spPr bwMode="auto">
          <a:xfrm>
            <a:off x="1672282" y="1624796"/>
            <a:ext cx="7987284" cy="4247317"/>
          </a:xfrm>
          <a:prstGeom prst="rect">
            <a:avLst/>
          </a:prstGeom>
          <a:solidFill>
            <a:srgbClr val="F5F4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de-DE" altLang="de-DE" sz="1800" dirty="0">
                <a:solidFill>
                  <a:srgbClr val="444444"/>
                </a:solidFill>
                <a:latin typeface="Consolas" panose="020B0609020204030204" pitchFamily="49" charset="0"/>
                <a:cs typeface="Courier New" panose="02070309020205020404" pitchFamily="49" charset="0"/>
              </a:rPr>
              <a:t>$ </a:t>
            </a:r>
            <a:r>
              <a:rPr lang="de-DE" altLang="de-DE" sz="1800" dirty="0" err="1">
                <a:solidFill>
                  <a:srgbClr val="444444"/>
                </a:solidFill>
                <a:latin typeface="Consolas" panose="020B0609020204030204" pitchFamily="49" charset="0"/>
                <a:cs typeface="Courier New" panose="02070309020205020404" pitchFamily="49" charset="0"/>
              </a:rPr>
              <a:t>jcmd</a:t>
            </a:r>
            <a:r>
              <a:rPr lang="de-DE" altLang="de-DE" sz="1800" dirty="0">
                <a:solidFill>
                  <a:srgbClr val="444444"/>
                </a:solidFill>
                <a:latin typeface="Consolas" panose="020B0609020204030204" pitchFamily="49" charset="0"/>
                <a:cs typeface="Courier New" panose="02070309020205020404" pitchFamily="49" charset="0"/>
              </a:rPr>
              <a:t>  </a:t>
            </a:r>
            <a:r>
              <a:rPr lang="de-DE" altLang="de-DE" sz="1800" dirty="0" err="1">
                <a:solidFill>
                  <a:srgbClr val="444444"/>
                </a:solidFill>
                <a:latin typeface="Consolas" panose="020B0609020204030204" pitchFamily="49" charset="0"/>
                <a:cs typeface="Courier New" panose="02070309020205020404" pitchFamily="49" charset="0"/>
              </a:rPr>
              <a:t>de.stuefe.repros.metaspace.InterleavedLoaders</a:t>
            </a:r>
            <a:r>
              <a:rPr lang="de-DE" altLang="de-DE" sz="1800" dirty="0">
                <a:solidFill>
                  <a:srgbClr val="444444"/>
                </a:solidFill>
                <a:latin typeface="Consolas" panose="020B0609020204030204" pitchFamily="49" charset="0"/>
                <a:cs typeface="Courier New" panose="02070309020205020404" pitchFamily="49" charset="0"/>
              </a:rPr>
              <a:t> </a:t>
            </a:r>
            <a:r>
              <a:rPr lang="de-DE" altLang="de-DE" sz="1800" dirty="0" err="1">
                <a:solidFill>
                  <a:srgbClr val="444444"/>
                </a:solidFill>
                <a:latin typeface="Consolas" panose="020B0609020204030204" pitchFamily="49" charset="0"/>
                <a:cs typeface="Courier New" panose="02070309020205020404" pitchFamily="49" charset="0"/>
              </a:rPr>
              <a:t>VM.metaspace</a:t>
            </a:r>
            <a:endParaRPr lang="de-DE" altLang="de-DE" sz="1800" dirty="0">
              <a:solidFill>
                <a:srgbClr val="444444"/>
              </a:solidFill>
              <a:latin typeface="Consolas" panose="020B0609020204030204" pitchFamily="49" charset="0"/>
              <a:cs typeface="Courier New" panose="02070309020205020404" pitchFamily="49" charset="0"/>
            </a:endParaRPr>
          </a:p>
          <a:p>
            <a:pPr lvl="0" defTabSz="914400" eaLnBrk="0" fontAlgn="base" hangingPunct="0">
              <a:spcBef>
                <a:spcPct val="0"/>
              </a:spcBef>
              <a:spcAft>
                <a:spcPct val="0"/>
              </a:spcAft>
            </a:pPr>
            <a:r>
              <a:rPr lang="de-DE" altLang="de-DE" sz="1800" dirty="0">
                <a:solidFill>
                  <a:srgbClr val="444444"/>
                </a:solidFill>
                <a:latin typeface="Consolas" panose="020B0609020204030204" pitchFamily="49" charset="0"/>
                <a:cs typeface="Courier New" panose="02070309020205020404" pitchFamily="49" charset="0"/>
              </a:rPr>
              <a:t>6918:</a:t>
            </a:r>
          </a:p>
          <a:p>
            <a:pPr lvl="0" defTabSz="914400" eaLnBrk="0" fontAlgn="base" hangingPunct="0">
              <a:spcBef>
                <a:spcPct val="0"/>
              </a:spcBef>
              <a:spcAft>
                <a:spcPct val="0"/>
              </a:spcAft>
            </a:pPr>
            <a:endParaRPr lang="de-DE" altLang="de-DE" sz="1800" dirty="0">
              <a:solidFill>
                <a:srgbClr val="444444"/>
              </a:solidFill>
              <a:latin typeface="Consolas" panose="020B0609020204030204" pitchFamily="49" charset="0"/>
              <a:cs typeface="Courier New" panose="02070309020205020404" pitchFamily="49" charset="0"/>
            </a:endParaRPr>
          </a:p>
          <a:p>
            <a:pPr lvl="0" defTabSz="914400" eaLnBrk="0" fontAlgn="base" hangingPunct="0">
              <a:spcBef>
                <a:spcPct val="0"/>
              </a:spcBef>
              <a:spcAft>
                <a:spcPct val="0"/>
              </a:spcAft>
            </a:pPr>
            <a:r>
              <a:rPr lang="de-DE" altLang="de-DE" sz="1800" dirty="0">
                <a:solidFill>
                  <a:srgbClr val="444444"/>
                </a:solidFill>
                <a:latin typeface="Consolas" panose="020B0609020204030204" pitchFamily="49" charset="0"/>
                <a:cs typeface="Courier New" panose="02070309020205020404" pitchFamily="49" charset="0"/>
              </a:rPr>
              <a:t>&lt;</a:t>
            </a:r>
            <a:r>
              <a:rPr lang="de-DE" altLang="de-DE" sz="1800" dirty="0" err="1">
                <a:solidFill>
                  <a:srgbClr val="444444"/>
                </a:solidFill>
                <a:latin typeface="Consolas" panose="020B0609020204030204" pitchFamily="49" charset="0"/>
                <a:cs typeface="Courier New" panose="02070309020205020404" pitchFamily="49" charset="0"/>
              </a:rPr>
              <a:t>cut</a:t>
            </a:r>
            <a:r>
              <a:rPr lang="de-DE" altLang="de-DE" sz="1800" dirty="0">
                <a:solidFill>
                  <a:srgbClr val="444444"/>
                </a:solidFill>
                <a:latin typeface="Consolas" panose="020B0609020204030204" pitchFamily="49" charset="0"/>
                <a:cs typeface="Courier New" panose="02070309020205020404" pitchFamily="49" charset="0"/>
              </a:rPr>
              <a:t>&gt;</a:t>
            </a:r>
          </a:p>
          <a:p>
            <a:pPr lvl="0" defTabSz="914400" eaLnBrk="0" fontAlgn="base" hangingPunct="0">
              <a:spcBef>
                <a:spcPct val="0"/>
              </a:spcBef>
              <a:spcAft>
                <a:spcPct val="0"/>
              </a:spcAft>
            </a:pPr>
            <a:endParaRPr lang="de-DE" altLang="de-DE" sz="1800" dirty="0">
              <a:solidFill>
                <a:srgbClr val="444444"/>
              </a:solidFill>
              <a:latin typeface="Consolas" panose="020B0609020204030204" pitchFamily="49" charset="0"/>
              <a:cs typeface="Courier New" panose="02070309020205020404" pitchFamily="49" charset="0"/>
            </a:endParaRPr>
          </a:p>
          <a:p>
            <a:pPr lvl="0" defTabSz="914400" eaLnBrk="0" fontAlgn="base" hangingPunct="0">
              <a:spcBef>
                <a:spcPct val="0"/>
              </a:spcBef>
              <a:spcAft>
                <a:spcPct val="0"/>
              </a:spcAft>
            </a:pPr>
            <a:r>
              <a:rPr lang="de-DE" altLang="de-DE" sz="1800" dirty="0" err="1">
                <a:solidFill>
                  <a:srgbClr val="444444"/>
                </a:solidFill>
                <a:latin typeface="Consolas" panose="020B0609020204030204" pitchFamily="49" charset="0"/>
                <a:cs typeface="Courier New" panose="02070309020205020404" pitchFamily="49" charset="0"/>
              </a:rPr>
              <a:t>Waste</a:t>
            </a:r>
            <a:r>
              <a:rPr lang="de-DE" altLang="de-DE" sz="1800" dirty="0">
                <a:solidFill>
                  <a:srgbClr val="444444"/>
                </a:solidFill>
                <a:latin typeface="Consolas" panose="020B0609020204030204" pitchFamily="49" charset="0"/>
                <a:cs typeface="Courier New" panose="02070309020205020404" pitchFamily="49" charset="0"/>
              </a:rPr>
              <a:t> (</a:t>
            </a:r>
            <a:r>
              <a:rPr lang="de-DE" altLang="de-DE" sz="1800" dirty="0" err="1">
                <a:solidFill>
                  <a:srgbClr val="444444"/>
                </a:solidFill>
                <a:latin typeface="Consolas" panose="020B0609020204030204" pitchFamily="49" charset="0"/>
                <a:cs typeface="Courier New" panose="02070309020205020404" pitchFamily="49" charset="0"/>
              </a:rPr>
              <a:t>percentages</a:t>
            </a:r>
            <a:r>
              <a:rPr lang="de-DE" altLang="de-DE" sz="1800" dirty="0">
                <a:solidFill>
                  <a:srgbClr val="444444"/>
                </a:solidFill>
                <a:latin typeface="Consolas" panose="020B0609020204030204" pitchFamily="49" charset="0"/>
                <a:cs typeface="Courier New" panose="02070309020205020404" pitchFamily="49" charset="0"/>
              </a:rPr>
              <a:t> </a:t>
            </a:r>
            <a:r>
              <a:rPr lang="de-DE" altLang="de-DE" sz="1800" dirty="0" err="1">
                <a:solidFill>
                  <a:srgbClr val="444444"/>
                </a:solidFill>
                <a:latin typeface="Consolas" panose="020B0609020204030204" pitchFamily="49" charset="0"/>
                <a:cs typeface="Courier New" panose="02070309020205020404" pitchFamily="49" charset="0"/>
              </a:rPr>
              <a:t>refer</a:t>
            </a:r>
            <a:r>
              <a:rPr lang="de-DE" altLang="de-DE" sz="1800" dirty="0">
                <a:solidFill>
                  <a:srgbClr val="444444"/>
                </a:solidFill>
                <a:latin typeface="Consolas" panose="020B0609020204030204" pitchFamily="49" charset="0"/>
                <a:cs typeface="Courier New" panose="02070309020205020404" pitchFamily="49" charset="0"/>
              </a:rPr>
              <a:t> </a:t>
            </a:r>
            <a:r>
              <a:rPr lang="de-DE" altLang="de-DE" sz="1800" dirty="0" err="1">
                <a:solidFill>
                  <a:srgbClr val="444444"/>
                </a:solidFill>
                <a:latin typeface="Consolas" panose="020B0609020204030204" pitchFamily="49" charset="0"/>
                <a:cs typeface="Courier New" panose="02070309020205020404" pitchFamily="49" charset="0"/>
              </a:rPr>
              <a:t>to</a:t>
            </a:r>
            <a:r>
              <a:rPr lang="de-DE" altLang="de-DE" sz="1800" dirty="0">
                <a:solidFill>
                  <a:srgbClr val="444444"/>
                </a:solidFill>
                <a:latin typeface="Consolas" panose="020B0609020204030204" pitchFamily="49" charset="0"/>
                <a:cs typeface="Courier New" panose="02070309020205020404" pitchFamily="49" charset="0"/>
              </a:rPr>
              <a:t> total </a:t>
            </a:r>
            <a:r>
              <a:rPr lang="de-DE" altLang="de-DE" sz="1800" dirty="0" err="1">
                <a:solidFill>
                  <a:srgbClr val="444444"/>
                </a:solidFill>
                <a:latin typeface="Consolas" panose="020B0609020204030204" pitchFamily="49" charset="0"/>
                <a:cs typeface="Courier New" panose="02070309020205020404" pitchFamily="49" charset="0"/>
              </a:rPr>
              <a:t>committed</a:t>
            </a:r>
            <a:r>
              <a:rPr lang="de-DE" altLang="de-DE" sz="1800" dirty="0">
                <a:solidFill>
                  <a:srgbClr val="444444"/>
                </a:solidFill>
                <a:latin typeface="Consolas" panose="020B0609020204030204" pitchFamily="49" charset="0"/>
                <a:cs typeface="Courier New" panose="02070309020205020404" pitchFamily="49" charset="0"/>
              </a:rPr>
              <a:t> </a:t>
            </a:r>
            <a:r>
              <a:rPr lang="de-DE" altLang="de-DE" sz="1800" dirty="0" err="1">
                <a:solidFill>
                  <a:srgbClr val="444444"/>
                </a:solidFill>
                <a:latin typeface="Consolas" panose="020B0609020204030204" pitchFamily="49" charset="0"/>
                <a:cs typeface="Courier New" panose="02070309020205020404" pitchFamily="49" charset="0"/>
              </a:rPr>
              <a:t>size</a:t>
            </a:r>
            <a:r>
              <a:rPr lang="de-DE" altLang="de-DE" sz="1800" dirty="0">
                <a:solidFill>
                  <a:srgbClr val="444444"/>
                </a:solidFill>
                <a:latin typeface="Consolas" panose="020B0609020204030204" pitchFamily="49" charset="0"/>
                <a:cs typeface="Courier New" panose="02070309020205020404" pitchFamily="49" charset="0"/>
              </a:rPr>
              <a:t> 404,82 MB):</a:t>
            </a:r>
          </a:p>
          <a:p>
            <a:pPr lvl="0" defTabSz="914400" eaLnBrk="0" fontAlgn="base" hangingPunct="0">
              <a:spcBef>
                <a:spcPct val="0"/>
              </a:spcBef>
              <a:spcAft>
                <a:spcPct val="0"/>
              </a:spcAft>
            </a:pPr>
            <a:r>
              <a:rPr lang="de-DE" altLang="de-DE" sz="1800" dirty="0">
                <a:solidFill>
                  <a:srgbClr val="444444"/>
                </a:solidFill>
                <a:latin typeface="Consolas" panose="020B0609020204030204" pitchFamily="49" charset="0"/>
                <a:cs typeface="Courier New" panose="02070309020205020404" pitchFamily="49" charset="0"/>
              </a:rPr>
              <a:t>              </a:t>
            </a:r>
            <a:r>
              <a:rPr lang="de-DE" altLang="de-DE" sz="1800" dirty="0" err="1">
                <a:solidFill>
                  <a:srgbClr val="444444"/>
                </a:solidFill>
                <a:latin typeface="Consolas" panose="020B0609020204030204" pitchFamily="49" charset="0"/>
                <a:cs typeface="Courier New" panose="02070309020205020404" pitchFamily="49" charset="0"/>
              </a:rPr>
              <a:t>Committed</a:t>
            </a:r>
            <a:r>
              <a:rPr lang="de-DE" altLang="de-DE" sz="1800" dirty="0">
                <a:solidFill>
                  <a:srgbClr val="444444"/>
                </a:solidFill>
                <a:latin typeface="Consolas" panose="020B0609020204030204" pitchFamily="49" charset="0"/>
                <a:cs typeface="Courier New" panose="02070309020205020404" pitchFamily="49" charset="0"/>
              </a:rPr>
              <a:t> </a:t>
            </a:r>
            <a:r>
              <a:rPr lang="de-DE" altLang="de-DE" sz="1800" dirty="0" err="1">
                <a:solidFill>
                  <a:srgbClr val="444444"/>
                </a:solidFill>
                <a:latin typeface="Consolas" panose="020B0609020204030204" pitchFamily="49" charset="0"/>
                <a:cs typeface="Courier New" panose="02070309020205020404" pitchFamily="49" charset="0"/>
              </a:rPr>
              <a:t>unused</a:t>
            </a:r>
            <a:r>
              <a:rPr lang="de-DE" altLang="de-DE" sz="1800" dirty="0">
                <a:solidFill>
                  <a:srgbClr val="444444"/>
                </a:solidFill>
                <a:latin typeface="Consolas" panose="020B0609020204030204" pitchFamily="49" charset="0"/>
                <a:cs typeface="Courier New" panose="02070309020205020404" pitchFamily="49" charset="0"/>
              </a:rPr>
              <a:t>:    116,00 KB ( &lt;1%)</a:t>
            </a:r>
          </a:p>
          <a:p>
            <a:pPr lvl="0" defTabSz="914400" eaLnBrk="0" fontAlgn="base" hangingPunct="0">
              <a:spcBef>
                <a:spcPct val="0"/>
              </a:spcBef>
              <a:spcAft>
                <a:spcPct val="0"/>
              </a:spcAft>
            </a:pPr>
            <a:r>
              <a:rPr lang="de-DE" altLang="de-DE" sz="1800" dirty="0">
                <a:solidFill>
                  <a:srgbClr val="444444"/>
                </a:solidFill>
                <a:latin typeface="Consolas" panose="020B0609020204030204" pitchFamily="49" charset="0"/>
                <a:cs typeface="Courier New" panose="02070309020205020404" pitchFamily="49" charset="0"/>
              </a:rPr>
              <a:t>        </a:t>
            </a:r>
            <a:r>
              <a:rPr lang="de-DE" altLang="de-DE" sz="1800" dirty="0" err="1">
                <a:solidFill>
                  <a:srgbClr val="444444"/>
                </a:solidFill>
                <a:latin typeface="Consolas" panose="020B0609020204030204" pitchFamily="49" charset="0"/>
                <a:cs typeface="Courier New" panose="02070309020205020404" pitchFamily="49" charset="0"/>
              </a:rPr>
              <a:t>Waste</a:t>
            </a:r>
            <a:r>
              <a:rPr lang="de-DE" altLang="de-DE" sz="1800" dirty="0">
                <a:solidFill>
                  <a:srgbClr val="444444"/>
                </a:solidFill>
                <a:latin typeface="Consolas" panose="020B0609020204030204" pitchFamily="49" charset="0"/>
                <a:cs typeface="Courier New" panose="02070309020205020404" pitchFamily="49" charset="0"/>
              </a:rPr>
              <a:t> in </a:t>
            </a:r>
            <a:r>
              <a:rPr lang="de-DE" altLang="de-DE" sz="1800" dirty="0" err="1">
                <a:solidFill>
                  <a:srgbClr val="444444"/>
                </a:solidFill>
                <a:latin typeface="Consolas" panose="020B0609020204030204" pitchFamily="49" charset="0"/>
                <a:cs typeface="Courier New" panose="02070309020205020404" pitchFamily="49" charset="0"/>
              </a:rPr>
              <a:t>chunks</a:t>
            </a:r>
            <a:r>
              <a:rPr lang="de-DE" altLang="de-DE" sz="1800" dirty="0">
                <a:solidFill>
                  <a:srgbClr val="444444"/>
                </a:solidFill>
                <a:latin typeface="Consolas" panose="020B0609020204030204" pitchFamily="49" charset="0"/>
                <a:cs typeface="Courier New" panose="02070309020205020404" pitchFamily="49" charset="0"/>
              </a:rPr>
              <a:t> in </a:t>
            </a:r>
            <a:r>
              <a:rPr lang="de-DE" altLang="de-DE" sz="1800" dirty="0" err="1">
                <a:solidFill>
                  <a:srgbClr val="444444"/>
                </a:solidFill>
                <a:latin typeface="Consolas" panose="020B0609020204030204" pitchFamily="49" charset="0"/>
                <a:cs typeface="Courier New" panose="02070309020205020404" pitchFamily="49" charset="0"/>
              </a:rPr>
              <a:t>use</a:t>
            </a:r>
            <a:r>
              <a:rPr lang="de-DE" altLang="de-DE" sz="1800" dirty="0">
                <a:solidFill>
                  <a:srgbClr val="444444"/>
                </a:solidFill>
                <a:latin typeface="Consolas" panose="020B0609020204030204" pitchFamily="49" charset="0"/>
                <a:cs typeface="Courier New" panose="02070309020205020404" pitchFamily="49" charset="0"/>
              </a:rPr>
              <a:t>:      2,95 KB ( &lt;1%)</a:t>
            </a:r>
          </a:p>
          <a:p>
            <a:pPr lvl="0" defTabSz="914400" eaLnBrk="0" fontAlgn="base" hangingPunct="0">
              <a:spcBef>
                <a:spcPct val="0"/>
              </a:spcBef>
              <a:spcAft>
                <a:spcPct val="0"/>
              </a:spcAft>
            </a:pPr>
            <a:r>
              <a:rPr lang="de-DE" altLang="de-DE" sz="1800" dirty="0">
                <a:solidFill>
                  <a:srgbClr val="444444"/>
                </a:solidFill>
                <a:latin typeface="Consolas" panose="020B0609020204030204" pitchFamily="49" charset="0"/>
                <a:cs typeface="Courier New" panose="02070309020205020404" pitchFamily="49" charset="0"/>
              </a:rPr>
              <a:t>         Free in </a:t>
            </a:r>
            <a:r>
              <a:rPr lang="de-DE" altLang="de-DE" sz="1800" dirty="0" err="1">
                <a:solidFill>
                  <a:srgbClr val="444444"/>
                </a:solidFill>
                <a:latin typeface="Consolas" panose="020B0609020204030204" pitchFamily="49" charset="0"/>
                <a:cs typeface="Courier New" panose="02070309020205020404" pitchFamily="49" charset="0"/>
              </a:rPr>
              <a:t>chunks</a:t>
            </a:r>
            <a:r>
              <a:rPr lang="de-DE" altLang="de-DE" sz="1800" dirty="0">
                <a:solidFill>
                  <a:srgbClr val="444444"/>
                </a:solidFill>
                <a:latin typeface="Consolas" panose="020B0609020204030204" pitchFamily="49" charset="0"/>
                <a:cs typeface="Courier New" panose="02070309020205020404" pitchFamily="49" charset="0"/>
              </a:rPr>
              <a:t> in </a:t>
            </a:r>
            <a:r>
              <a:rPr lang="de-DE" altLang="de-DE" sz="1800" dirty="0" err="1">
                <a:solidFill>
                  <a:srgbClr val="444444"/>
                </a:solidFill>
                <a:latin typeface="Consolas" panose="020B0609020204030204" pitchFamily="49" charset="0"/>
                <a:cs typeface="Courier New" panose="02070309020205020404" pitchFamily="49" charset="0"/>
              </a:rPr>
              <a:t>use</a:t>
            </a:r>
            <a:r>
              <a:rPr lang="de-DE" altLang="de-DE" sz="1800" dirty="0">
                <a:solidFill>
                  <a:srgbClr val="444444"/>
                </a:solidFill>
                <a:latin typeface="Consolas" panose="020B0609020204030204" pitchFamily="49" charset="0"/>
                <a:cs typeface="Courier New" panose="02070309020205020404" pitchFamily="49" charset="0"/>
              </a:rPr>
              <a:t>:      6,41 MB (  2%)</a:t>
            </a:r>
          </a:p>
          <a:p>
            <a:pPr lvl="0" defTabSz="914400" eaLnBrk="0" fontAlgn="base" hangingPunct="0">
              <a:spcBef>
                <a:spcPct val="0"/>
              </a:spcBef>
              <a:spcAft>
                <a:spcPct val="0"/>
              </a:spcAft>
            </a:pPr>
            <a:r>
              <a:rPr lang="de-DE" altLang="de-DE" sz="1800" dirty="0">
                <a:solidFill>
                  <a:srgbClr val="444444"/>
                </a:solidFill>
                <a:latin typeface="Consolas" panose="020B0609020204030204" pitchFamily="49" charset="0"/>
                <a:cs typeface="Courier New" panose="02070309020205020404" pitchFamily="49" charset="0"/>
              </a:rPr>
              <a:t>     Overhead in </a:t>
            </a:r>
            <a:r>
              <a:rPr lang="de-DE" altLang="de-DE" sz="1800" dirty="0" err="1">
                <a:solidFill>
                  <a:srgbClr val="444444"/>
                </a:solidFill>
                <a:latin typeface="Consolas" panose="020B0609020204030204" pitchFamily="49" charset="0"/>
                <a:cs typeface="Courier New" panose="02070309020205020404" pitchFamily="49" charset="0"/>
              </a:rPr>
              <a:t>chunks</a:t>
            </a:r>
            <a:r>
              <a:rPr lang="de-DE" altLang="de-DE" sz="1800" dirty="0">
                <a:solidFill>
                  <a:srgbClr val="444444"/>
                </a:solidFill>
                <a:latin typeface="Consolas" panose="020B0609020204030204" pitchFamily="49" charset="0"/>
                <a:cs typeface="Courier New" panose="02070309020205020404" pitchFamily="49" charset="0"/>
              </a:rPr>
              <a:t> in </a:t>
            </a:r>
            <a:r>
              <a:rPr lang="de-DE" altLang="de-DE" sz="1800" dirty="0" err="1">
                <a:solidFill>
                  <a:srgbClr val="444444"/>
                </a:solidFill>
                <a:latin typeface="Consolas" panose="020B0609020204030204" pitchFamily="49" charset="0"/>
                <a:cs typeface="Courier New" panose="02070309020205020404" pitchFamily="49" charset="0"/>
              </a:rPr>
              <a:t>use</a:t>
            </a:r>
            <a:r>
              <a:rPr lang="de-DE" altLang="de-DE" sz="1800" dirty="0">
                <a:solidFill>
                  <a:srgbClr val="444444"/>
                </a:solidFill>
                <a:latin typeface="Consolas" panose="020B0609020204030204" pitchFamily="49" charset="0"/>
                <a:cs typeface="Courier New" panose="02070309020205020404" pitchFamily="49" charset="0"/>
              </a:rPr>
              <a:t>:    219,69 KB ( &lt;1%)</a:t>
            </a:r>
          </a:p>
          <a:p>
            <a:pPr lvl="0" defTabSz="914400" eaLnBrk="0" fontAlgn="base" hangingPunct="0">
              <a:spcBef>
                <a:spcPct val="0"/>
              </a:spcBef>
              <a:spcAft>
                <a:spcPct val="0"/>
              </a:spcAft>
            </a:pPr>
            <a:r>
              <a:rPr lang="de-DE" altLang="de-DE" sz="1800" dirty="0">
                <a:solidFill>
                  <a:srgbClr val="444444"/>
                </a:solidFill>
                <a:latin typeface="Consolas" panose="020B0609020204030204" pitchFamily="49" charset="0"/>
                <a:cs typeface="Courier New" panose="02070309020205020404" pitchFamily="49" charset="0"/>
              </a:rPr>
              <a:t>                In </a:t>
            </a:r>
            <a:r>
              <a:rPr lang="de-DE" altLang="de-DE" sz="1800" dirty="0" err="1">
                <a:solidFill>
                  <a:srgbClr val="444444"/>
                </a:solidFill>
                <a:latin typeface="Consolas" panose="020B0609020204030204" pitchFamily="49" charset="0"/>
                <a:cs typeface="Courier New" panose="02070309020205020404" pitchFamily="49" charset="0"/>
              </a:rPr>
              <a:t>free</a:t>
            </a:r>
            <a:r>
              <a:rPr lang="de-DE" altLang="de-DE" sz="1800" dirty="0">
                <a:solidFill>
                  <a:srgbClr val="444444"/>
                </a:solidFill>
                <a:latin typeface="Consolas" panose="020B0609020204030204" pitchFamily="49" charset="0"/>
                <a:cs typeface="Courier New" panose="02070309020205020404" pitchFamily="49" charset="0"/>
              </a:rPr>
              <a:t> </a:t>
            </a:r>
            <a:r>
              <a:rPr lang="de-DE" altLang="de-DE" sz="1800" dirty="0" err="1">
                <a:solidFill>
                  <a:srgbClr val="444444"/>
                </a:solidFill>
                <a:latin typeface="Consolas" panose="020B0609020204030204" pitchFamily="49" charset="0"/>
                <a:cs typeface="Courier New" panose="02070309020205020404" pitchFamily="49" charset="0"/>
              </a:rPr>
              <a:t>chunks</a:t>
            </a:r>
            <a:r>
              <a:rPr lang="de-DE" altLang="de-DE" sz="1800" dirty="0">
                <a:solidFill>
                  <a:srgbClr val="FF0000"/>
                </a:solidFill>
                <a:latin typeface="Consolas" panose="020B0609020204030204" pitchFamily="49" charset="0"/>
                <a:cs typeface="Courier New" panose="02070309020205020404" pitchFamily="49" charset="0"/>
              </a:rPr>
              <a:t>:    275,21 MB ( 68%)</a:t>
            </a:r>
          </a:p>
          <a:p>
            <a:pPr lvl="0" defTabSz="914400" eaLnBrk="0" fontAlgn="base" hangingPunct="0">
              <a:spcBef>
                <a:spcPct val="0"/>
              </a:spcBef>
              <a:spcAft>
                <a:spcPct val="0"/>
              </a:spcAft>
            </a:pPr>
            <a:r>
              <a:rPr lang="de-DE" altLang="de-DE" sz="1800" dirty="0" err="1">
                <a:solidFill>
                  <a:srgbClr val="444444"/>
                </a:solidFill>
                <a:latin typeface="Consolas" panose="020B0609020204030204" pitchFamily="49" charset="0"/>
                <a:cs typeface="Courier New" panose="02070309020205020404" pitchFamily="49" charset="0"/>
              </a:rPr>
              <a:t>Deallocated</a:t>
            </a:r>
            <a:r>
              <a:rPr lang="de-DE" altLang="de-DE" sz="1800" dirty="0">
                <a:solidFill>
                  <a:srgbClr val="444444"/>
                </a:solidFill>
                <a:latin typeface="Consolas" panose="020B0609020204030204" pitchFamily="49" charset="0"/>
                <a:cs typeface="Courier New" panose="02070309020205020404" pitchFamily="49" charset="0"/>
              </a:rPr>
              <a:t> </a:t>
            </a:r>
            <a:r>
              <a:rPr lang="de-DE" altLang="de-DE" sz="1800" dirty="0" err="1">
                <a:solidFill>
                  <a:srgbClr val="444444"/>
                </a:solidFill>
                <a:latin typeface="Consolas" panose="020B0609020204030204" pitchFamily="49" charset="0"/>
                <a:cs typeface="Courier New" panose="02070309020205020404" pitchFamily="49" charset="0"/>
              </a:rPr>
              <a:t>from</a:t>
            </a:r>
            <a:r>
              <a:rPr lang="de-DE" altLang="de-DE" sz="1800" dirty="0">
                <a:solidFill>
                  <a:srgbClr val="444444"/>
                </a:solidFill>
                <a:latin typeface="Consolas" panose="020B0609020204030204" pitchFamily="49" charset="0"/>
                <a:cs typeface="Courier New" panose="02070309020205020404" pitchFamily="49" charset="0"/>
              </a:rPr>
              <a:t> </a:t>
            </a:r>
            <a:r>
              <a:rPr lang="de-DE" altLang="de-DE" sz="1800" dirty="0" err="1">
                <a:solidFill>
                  <a:srgbClr val="444444"/>
                </a:solidFill>
                <a:latin typeface="Consolas" panose="020B0609020204030204" pitchFamily="49" charset="0"/>
                <a:cs typeface="Courier New" panose="02070309020205020404" pitchFamily="49" charset="0"/>
              </a:rPr>
              <a:t>chunks</a:t>
            </a:r>
            <a:r>
              <a:rPr lang="de-DE" altLang="de-DE" sz="1800" dirty="0">
                <a:solidFill>
                  <a:srgbClr val="444444"/>
                </a:solidFill>
                <a:latin typeface="Consolas" panose="020B0609020204030204" pitchFamily="49" charset="0"/>
                <a:cs typeface="Courier New" panose="02070309020205020404" pitchFamily="49" charset="0"/>
              </a:rPr>
              <a:t> in </a:t>
            </a:r>
            <a:r>
              <a:rPr lang="de-DE" altLang="de-DE" sz="1800" dirty="0" err="1">
                <a:solidFill>
                  <a:srgbClr val="444444"/>
                </a:solidFill>
                <a:latin typeface="Consolas" panose="020B0609020204030204" pitchFamily="49" charset="0"/>
                <a:cs typeface="Courier New" panose="02070309020205020404" pitchFamily="49" charset="0"/>
              </a:rPr>
              <a:t>use</a:t>
            </a:r>
            <a:r>
              <a:rPr lang="de-DE" altLang="de-DE" sz="1800" dirty="0">
                <a:solidFill>
                  <a:srgbClr val="444444"/>
                </a:solidFill>
                <a:latin typeface="Consolas" panose="020B0609020204030204" pitchFamily="49" charset="0"/>
                <a:cs typeface="Courier New" panose="02070309020205020404" pitchFamily="49" charset="0"/>
              </a:rPr>
              <a:t>:      1,29 MB ( &lt;1%) (2227 </a:t>
            </a:r>
            <a:r>
              <a:rPr lang="de-DE" altLang="de-DE" sz="1800" dirty="0" err="1">
                <a:solidFill>
                  <a:srgbClr val="444444"/>
                </a:solidFill>
                <a:latin typeface="Consolas" panose="020B0609020204030204" pitchFamily="49" charset="0"/>
                <a:cs typeface="Courier New" panose="02070309020205020404" pitchFamily="49" charset="0"/>
              </a:rPr>
              <a:t>blocks</a:t>
            </a:r>
            <a:r>
              <a:rPr lang="de-DE" altLang="de-DE" sz="1800" dirty="0">
                <a:solidFill>
                  <a:srgbClr val="444444"/>
                </a:solidFill>
                <a:latin typeface="Consolas" panose="020B0609020204030204" pitchFamily="49" charset="0"/>
                <a:cs typeface="Courier New" panose="02070309020205020404" pitchFamily="49" charset="0"/>
              </a:rPr>
              <a:t>)</a:t>
            </a:r>
          </a:p>
          <a:p>
            <a:pPr lvl="0" defTabSz="914400" eaLnBrk="0" fontAlgn="base" hangingPunct="0">
              <a:spcBef>
                <a:spcPct val="0"/>
              </a:spcBef>
              <a:spcAft>
                <a:spcPct val="0"/>
              </a:spcAft>
            </a:pPr>
            <a:r>
              <a:rPr lang="de-DE" altLang="de-DE" sz="1800" dirty="0">
                <a:solidFill>
                  <a:srgbClr val="444444"/>
                </a:solidFill>
                <a:latin typeface="Consolas" panose="020B0609020204030204" pitchFamily="49" charset="0"/>
                <a:cs typeface="Courier New" panose="02070309020205020404" pitchFamily="49" charset="0"/>
              </a:rPr>
              <a:t>                       -total-:    283,24 MB ( 70%)</a:t>
            </a:r>
          </a:p>
        </p:txBody>
      </p:sp>
    </p:spTree>
    <p:extLst>
      <p:ext uri="{BB962C8B-B14F-4D97-AF65-F5344CB8AC3E}">
        <p14:creationId xmlns:p14="http://schemas.microsoft.com/office/powerpoint/2010/main" val="3265059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0" lvl="1" indent="0">
              <a:buNone/>
            </a:pPr>
            <a:r>
              <a:rPr lang="en-US" dirty="0"/>
              <a:t>Leftover space in chunks, unused, but owned by Class Loader</a:t>
            </a:r>
          </a:p>
          <a:p>
            <a:pPr marL="0" lvl="1" indent="0">
              <a:buNone/>
            </a:pPr>
            <a:endParaRPr lang="en-US" dirty="0"/>
          </a:p>
          <a:p>
            <a:pPr lvl="1"/>
            <a:r>
              <a:rPr lang="en-US" dirty="0"/>
              <a:t>after a chunk gets retired</a:t>
            </a:r>
          </a:p>
          <a:p>
            <a:pPr lvl="1"/>
            <a:endParaRPr lang="en-US" dirty="0"/>
          </a:p>
          <a:p>
            <a:pPr lvl="1"/>
            <a:r>
              <a:rPr lang="en-US" dirty="0"/>
              <a:t>in the current chunk after CL stops loading classes</a:t>
            </a:r>
          </a:p>
          <a:p>
            <a:pPr lvl="1"/>
            <a:endParaRPr lang="en-US" dirty="0"/>
          </a:p>
          <a:p>
            <a:pPr lvl="1"/>
            <a:r>
              <a:rPr lang="en-US" dirty="0"/>
              <a:t>Problem mostly for </a:t>
            </a:r>
            <a:r>
              <a:rPr lang="en-US" dirty="0" err="1"/>
              <a:t>for</a:t>
            </a:r>
            <a:r>
              <a:rPr lang="en-US" dirty="0"/>
              <a:t> "micro-loaders" - loaders which load only one or a few classes (MH, Lambdas, Reflection, </a:t>
            </a:r>
            <a:r>
              <a:rPr lang="en-US" dirty="0" err="1"/>
              <a:t>jruby</a:t>
            </a:r>
            <a:r>
              <a:rPr lang="en-US" dirty="0"/>
              <a:t>)</a:t>
            </a:r>
          </a:p>
          <a:p>
            <a:pPr lvl="1"/>
            <a:endParaRPr lang="en-US" dirty="0"/>
          </a:p>
          <a:p>
            <a:pPr lvl="1"/>
            <a:r>
              <a:rPr lang="en-US" dirty="0"/>
              <a:t>Usually 2-4% but can get annoyingly large (</a:t>
            </a:r>
            <a:r>
              <a:rPr lang="en-US" dirty="0" err="1"/>
              <a:t>e.g</a:t>
            </a:r>
            <a:r>
              <a:rPr lang="en-US" dirty="0"/>
              <a:t> </a:t>
            </a:r>
            <a:r>
              <a:rPr lang="en-US" dirty="0" err="1"/>
              <a:t>jruby</a:t>
            </a:r>
            <a:r>
              <a:rPr lang="en-US" dirty="0"/>
              <a:t>)</a:t>
            </a:r>
          </a:p>
        </p:txBody>
      </p:sp>
      <p:sp>
        <p:nvSpPr>
          <p:cNvPr id="4" name="Title"/>
          <p:cNvSpPr>
            <a:spLocks noGrp="1"/>
          </p:cNvSpPr>
          <p:nvPr>
            <p:ph type="title"/>
          </p:nvPr>
        </p:nvSpPr>
        <p:spPr bwMode="gray">
          <a:xfrm>
            <a:off x="504001" y="504000"/>
            <a:ext cx="11186476" cy="369332"/>
          </a:xfrm>
        </p:spPr>
        <p:txBody>
          <a:bodyPr/>
          <a:lstStyle/>
          <a:p>
            <a:r>
              <a:rPr lang="en-US" dirty="0"/>
              <a:t>Problem: </a:t>
            </a:r>
            <a:r>
              <a:rPr lang="en-US" dirty="0" err="1"/>
              <a:t>Intrachunk</a:t>
            </a:r>
            <a:r>
              <a:rPr lang="en-US" dirty="0"/>
              <a:t> waste</a:t>
            </a:r>
            <a:endParaRPr lang="en-US" b="0" dirty="0"/>
          </a:p>
        </p:txBody>
      </p:sp>
    </p:spTree>
    <p:extLst>
      <p:ext uri="{BB962C8B-B14F-4D97-AF65-F5344CB8AC3E}">
        <p14:creationId xmlns:p14="http://schemas.microsoft.com/office/powerpoint/2010/main" val="2083328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Reimplementing </a:t>
            </a:r>
            <a:r>
              <a:rPr lang="en-US" dirty="0" err="1"/>
              <a:t>Metaspace</a:t>
            </a:r>
            <a:endParaRPr lang="en-US" dirty="0">
              <a:solidFill>
                <a:schemeClr val="accent1"/>
              </a:solidFill>
            </a:endParaRPr>
          </a:p>
        </p:txBody>
      </p:sp>
    </p:spTree>
    <p:extLst>
      <p:ext uri="{BB962C8B-B14F-4D97-AF65-F5344CB8AC3E}">
        <p14:creationId xmlns:p14="http://schemas.microsoft.com/office/powerpoint/2010/main" val="159692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marL="0" lvl="1" indent="0">
              <a:buNone/>
            </a:pPr>
            <a:r>
              <a:rPr lang="en-US" dirty="0"/>
              <a:t>We keep the same:</a:t>
            </a:r>
          </a:p>
          <a:p>
            <a:pPr marL="0" lvl="1" indent="0">
              <a:buNone/>
            </a:pPr>
            <a:endParaRPr lang="en-US" dirty="0"/>
          </a:p>
          <a:p>
            <a:pPr lvl="1"/>
            <a:r>
              <a:rPr lang="en-US" dirty="0"/>
              <a:t>Global list of </a:t>
            </a:r>
            <a:r>
              <a:rPr lang="en-US" dirty="0" err="1"/>
              <a:t>mmaped</a:t>
            </a:r>
            <a:r>
              <a:rPr lang="en-US" dirty="0"/>
              <a:t> regions; region gets carved into CL-owned chunks; chunk </a:t>
            </a:r>
            <a:r>
              <a:rPr lang="en-US" dirty="0" err="1"/>
              <a:t>freelists</a:t>
            </a:r>
            <a:endParaRPr lang="en-US" dirty="0"/>
          </a:p>
          <a:p>
            <a:pPr lvl="1"/>
            <a:endParaRPr lang="en-US" dirty="0"/>
          </a:p>
          <a:p>
            <a:pPr lvl="1"/>
            <a:r>
              <a:rPr lang="en-US" dirty="0"/>
              <a:t>We still have two “spaces”, non-class (which is still a space list) and class</a:t>
            </a:r>
          </a:p>
          <a:p>
            <a:pPr lvl="1"/>
            <a:endParaRPr lang="en-US" dirty="0"/>
          </a:p>
          <a:p>
            <a:pPr lvl="1"/>
            <a:r>
              <a:rPr lang="en-US" dirty="0"/>
              <a:t>Switches should keep meaning:</a:t>
            </a:r>
          </a:p>
          <a:p>
            <a:pPr lvl="2"/>
            <a:r>
              <a:rPr lang="en-US" dirty="0" err="1"/>
              <a:t>MaxMetaspaceSize</a:t>
            </a:r>
            <a:r>
              <a:rPr lang="en-US" dirty="0"/>
              <a:t> and </a:t>
            </a:r>
            <a:r>
              <a:rPr lang="en-US" dirty="0" err="1"/>
              <a:t>CompressedClassSpaceSize</a:t>
            </a:r>
            <a:endParaRPr lang="en-US" dirty="0"/>
          </a:p>
          <a:p>
            <a:pPr lvl="2"/>
            <a:r>
              <a:rPr lang="en-US" dirty="0"/>
              <a:t>no limit should trigger where it would not trigger before.</a:t>
            </a:r>
          </a:p>
        </p:txBody>
      </p:sp>
      <p:sp>
        <p:nvSpPr>
          <p:cNvPr id="4" name="Title"/>
          <p:cNvSpPr>
            <a:spLocks noGrp="1"/>
          </p:cNvSpPr>
          <p:nvPr>
            <p:ph type="title"/>
          </p:nvPr>
        </p:nvSpPr>
        <p:spPr bwMode="gray">
          <a:xfrm>
            <a:off x="504001" y="504000"/>
            <a:ext cx="11186476" cy="369332"/>
          </a:xfrm>
        </p:spPr>
        <p:txBody>
          <a:bodyPr/>
          <a:lstStyle/>
          <a:p>
            <a:r>
              <a:rPr lang="en-US" dirty="0"/>
              <a:t>What stays the same</a:t>
            </a:r>
          </a:p>
        </p:txBody>
      </p:sp>
    </p:spTree>
    <p:extLst>
      <p:ext uri="{BB962C8B-B14F-4D97-AF65-F5344CB8AC3E}">
        <p14:creationId xmlns:p14="http://schemas.microsoft.com/office/powerpoint/2010/main" val="187806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lvl="1"/>
            <a:endParaRPr lang="en-US" b="1" dirty="0"/>
          </a:p>
          <a:p>
            <a:pPr lvl="1"/>
            <a:r>
              <a:rPr lang="en-US" b="1" dirty="0"/>
              <a:t>A different chunk geometry:</a:t>
            </a:r>
          </a:p>
          <a:p>
            <a:pPr lvl="2"/>
            <a:r>
              <a:rPr lang="en-US" b="1" dirty="0"/>
              <a:t>Buddy allocation </a:t>
            </a:r>
            <a:r>
              <a:rPr lang="en-US" dirty="0"/>
              <a:t>scheme</a:t>
            </a:r>
          </a:p>
          <a:p>
            <a:pPr lvl="2"/>
            <a:r>
              <a:rPr lang="en-US" dirty="0"/>
              <a:t>Way more chunk sizes; 1K up to 4M in pow2 steps. </a:t>
            </a:r>
          </a:p>
          <a:p>
            <a:pPr lvl="2"/>
            <a:r>
              <a:rPr lang="en-US" dirty="0"/>
              <a:t>4M chunks are “root chunks”</a:t>
            </a:r>
          </a:p>
          <a:p>
            <a:pPr lvl="1"/>
            <a:endParaRPr lang="en-US" dirty="0"/>
          </a:p>
          <a:p>
            <a:pPr lvl="1"/>
            <a:r>
              <a:rPr lang="en-US" b="1" dirty="0"/>
              <a:t>Chunks get committed and uncommitted on demand</a:t>
            </a:r>
            <a:endParaRPr lang="en-US" dirty="0"/>
          </a:p>
          <a:p>
            <a:pPr lvl="1"/>
            <a:endParaRPr lang="en-US" dirty="0"/>
          </a:p>
          <a:p>
            <a:pPr lvl="1"/>
            <a:r>
              <a:rPr lang="en-US" dirty="0"/>
              <a:t>Got rid of humongous chunks :-)</a:t>
            </a:r>
          </a:p>
          <a:p>
            <a:pPr lvl="1"/>
            <a:r>
              <a:rPr lang="en-US" dirty="0"/>
              <a:t>Chunks can grow in-place</a:t>
            </a:r>
          </a:p>
          <a:p>
            <a:pPr lvl="1"/>
            <a:r>
              <a:rPr lang="en-US" dirty="0"/>
              <a:t>Deallocation can happen in-place</a:t>
            </a:r>
          </a:p>
          <a:p>
            <a:pPr lvl="1"/>
            <a:r>
              <a:rPr lang="en-US" dirty="0"/>
              <a:t>Chunk headers separated from </a:t>
            </a:r>
            <a:r>
              <a:rPr lang="en-US" dirty="0" err="1"/>
              <a:t>Metaspace</a:t>
            </a:r>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What is different</a:t>
            </a:r>
          </a:p>
        </p:txBody>
      </p:sp>
    </p:spTree>
    <p:extLst>
      <p:ext uri="{BB962C8B-B14F-4D97-AF65-F5344CB8AC3E}">
        <p14:creationId xmlns:p14="http://schemas.microsoft.com/office/powerpoint/2010/main" val="187113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Buddy allocator</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lvl="1"/>
            <a:r>
              <a:rPr lang="en-US" dirty="0"/>
              <a:t>Chunk sizes from 4MB (“root chunk”) … 1K (smallest) in pow2 steps</a:t>
            </a:r>
          </a:p>
          <a:p>
            <a:pPr lvl="2"/>
            <a:r>
              <a:rPr lang="en-US" sz="1400" i="1" dirty="0"/>
              <a:t>Why 1K? -&gt; larger than 99% of </a:t>
            </a:r>
            <a:r>
              <a:rPr lang="en-US" sz="1400" i="1" dirty="0" err="1"/>
              <a:t>InstanceKlass</a:t>
            </a:r>
            <a:endParaRPr lang="en-US" sz="1400" i="1" dirty="0"/>
          </a:p>
          <a:p>
            <a:pPr lvl="2"/>
            <a:r>
              <a:rPr lang="en-US" sz="1400" i="1" dirty="0"/>
              <a:t>Why 4M? -&gt; comfortably larger than the largest possible </a:t>
            </a:r>
            <a:r>
              <a:rPr lang="en-US" sz="1400" i="1" dirty="0" err="1"/>
              <a:t>InstanceKlass</a:t>
            </a:r>
            <a:endParaRPr lang="en-US" sz="1400" i="1" dirty="0"/>
          </a:p>
          <a:p>
            <a:pPr lvl="1"/>
            <a:endParaRPr lang="en-US" dirty="0"/>
          </a:p>
          <a:p>
            <a:pPr lvl="1"/>
            <a:r>
              <a:rPr lang="en-US" dirty="0"/>
              <a:t>13 sizes (“levels”). Root chunk is level 0. </a:t>
            </a:r>
          </a:p>
          <a:p>
            <a:pPr lvl="1"/>
            <a:endParaRPr lang="en-US" dirty="0"/>
          </a:p>
          <a:p>
            <a:pPr lvl="1"/>
            <a:r>
              <a:rPr lang="en-US" dirty="0"/>
              <a:t>13 </a:t>
            </a:r>
            <a:r>
              <a:rPr lang="en-US" dirty="0" err="1"/>
              <a:t>freelists</a:t>
            </a:r>
            <a:r>
              <a:rPr lang="en-US" dirty="0"/>
              <a:t>. </a:t>
            </a:r>
          </a:p>
          <a:p>
            <a:pPr lvl="1"/>
            <a:endParaRPr lang="en-US" dirty="0"/>
          </a:p>
          <a:p>
            <a:pPr lvl="1"/>
            <a:r>
              <a:rPr lang="en-US" dirty="0"/>
              <a:t>Implementation via chunk chain.</a:t>
            </a:r>
          </a:p>
          <a:p>
            <a:pPr lvl="2"/>
            <a:r>
              <a:rPr lang="en-US" dirty="0"/>
              <a:t>A chunk split is an insert op into a chunk header chain.</a:t>
            </a:r>
          </a:p>
          <a:p>
            <a:pPr lvl="2"/>
            <a:r>
              <a:rPr lang="en-US" dirty="0"/>
              <a:t>A merge is a remove op from a chunk header chain.</a:t>
            </a:r>
          </a:p>
          <a:p>
            <a:pPr lvl="2"/>
            <a:r>
              <a:rPr lang="en-US" dirty="0"/>
              <a:t>Pretty cheap to implement. Costs 2 pointers per chunk -&gt; 64K for a fully fragmented 4MB range. </a:t>
            </a:r>
          </a:p>
        </p:txBody>
      </p:sp>
    </p:spTree>
    <p:extLst>
      <p:ext uri="{BB962C8B-B14F-4D97-AF65-F5344CB8AC3E}">
        <p14:creationId xmlns:p14="http://schemas.microsoft.com/office/powerpoint/2010/main" val="2197365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Buddy allocator: Allocation</a:t>
            </a:r>
          </a:p>
        </p:txBody>
      </p:sp>
      <p:sp>
        <p:nvSpPr>
          <p:cNvPr id="31" name="Rectangle 30">
            <a:extLst>
              <a:ext uri="{FF2B5EF4-FFF2-40B4-BE49-F238E27FC236}">
                <a16:creationId xmlns:a16="http://schemas.microsoft.com/office/drawing/2014/main" id="{E6B54605-3310-4627-A621-DB7756682C21}"/>
              </a:ext>
            </a:extLst>
          </p:cNvPr>
          <p:cNvSpPr/>
          <p:nvPr/>
        </p:nvSpPr>
        <p:spPr bwMode="gray">
          <a:xfrm>
            <a:off x="1112521" y="1481357"/>
            <a:ext cx="8042304"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4M (</a:t>
            </a:r>
            <a:r>
              <a:rPr kumimoji="0" lang="de-DE" sz="1000" b="0" i="0" u="none" strike="noStrike" kern="0" cap="none" spc="0" normalizeH="0" baseline="0" noProof="0" dirty="0" err="1">
                <a:ln>
                  <a:noFill/>
                </a:ln>
                <a:effectLst/>
                <a:uLnTx/>
                <a:uFillTx/>
                <a:ea typeface="Arial Unicode MS" pitchFamily="34" charset="-128"/>
                <a:cs typeface="Arial Unicode MS" pitchFamily="34" charset="-128"/>
              </a:rPr>
              <a:t>root</a:t>
            </a:r>
            <a:r>
              <a:rPr kumimoji="0" lang="de-DE" sz="1000" b="0" i="0" u="none" strike="noStrike" kern="0" cap="none" spc="0" normalizeH="0" noProof="0" dirty="0">
                <a:ln>
                  <a:noFill/>
                </a:ln>
                <a:effectLst/>
                <a:uLnTx/>
                <a:uFillTx/>
                <a:ea typeface="Arial Unicode MS" pitchFamily="34" charset="-128"/>
                <a:cs typeface="Arial Unicode MS" pitchFamily="34" charset="-128"/>
              </a:rPr>
              <a:t> </a:t>
            </a:r>
            <a:r>
              <a:rPr kumimoji="0" lang="de-DE" sz="1000" b="0" i="0" u="none" strike="noStrike" kern="0" cap="none" spc="0" normalizeH="0" noProof="0" dirty="0" err="1">
                <a:ln>
                  <a:noFill/>
                </a:ln>
                <a:effectLst/>
                <a:uLnTx/>
                <a:uFillTx/>
                <a:ea typeface="Arial Unicode MS" pitchFamily="34" charset="-128"/>
                <a:cs typeface="Arial Unicode MS" pitchFamily="34" charset="-128"/>
              </a:rPr>
              <a:t>chunk</a:t>
            </a:r>
            <a:r>
              <a:rPr lang="de-DE" sz="1000" kern="0" dirty="0">
                <a:ea typeface="Arial Unicode MS" pitchFamily="34" charset="-128"/>
                <a:cs typeface="Arial Unicode MS" pitchFamily="34" charset="-128"/>
              </a:rPr>
              <a:t>)</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26" name="Group 125">
            <a:extLst>
              <a:ext uri="{FF2B5EF4-FFF2-40B4-BE49-F238E27FC236}">
                <a16:creationId xmlns:a16="http://schemas.microsoft.com/office/drawing/2014/main" id="{0C7ED94F-906C-4A3B-948B-3A7145E6512B}"/>
              </a:ext>
            </a:extLst>
          </p:cNvPr>
          <p:cNvGrpSpPr/>
          <p:nvPr/>
        </p:nvGrpSpPr>
        <p:grpSpPr>
          <a:xfrm>
            <a:off x="1110316" y="1481356"/>
            <a:ext cx="8044509" cy="743684"/>
            <a:chOff x="1287782" y="2685316"/>
            <a:chExt cx="8044509" cy="743684"/>
          </a:xfrm>
        </p:grpSpPr>
        <p:sp>
          <p:nvSpPr>
            <p:cNvPr id="109" name="Rectangle 108">
              <a:extLst>
                <a:ext uri="{FF2B5EF4-FFF2-40B4-BE49-F238E27FC236}">
                  <a16:creationId xmlns:a16="http://schemas.microsoft.com/office/drawing/2014/main" id="{045605A2-CCD2-49E5-94E0-E72F9ABDEBF4}"/>
                </a:ext>
              </a:extLst>
            </p:cNvPr>
            <p:cNvSpPr/>
            <p:nvPr/>
          </p:nvSpPr>
          <p:spPr bwMode="gray">
            <a:xfrm>
              <a:off x="1287782" y="2685317"/>
              <a:ext cx="4023358"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110" name="Rectangle 109">
              <a:extLst>
                <a:ext uri="{FF2B5EF4-FFF2-40B4-BE49-F238E27FC236}">
                  <a16:creationId xmlns:a16="http://schemas.microsoft.com/office/drawing/2014/main" id="{8E746AB3-003B-4B2F-8B69-6EB32151569F}"/>
                </a:ext>
              </a:extLst>
            </p:cNvPr>
            <p:cNvSpPr/>
            <p:nvPr/>
          </p:nvSpPr>
          <p:spPr bwMode="gray">
            <a:xfrm>
              <a:off x="5308933" y="2685316"/>
              <a:ext cx="4023358"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grpSp>
      <p:grpSp>
        <p:nvGrpSpPr>
          <p:cNvPr id="125" name="Group 124">
            <a:extLst>
              <a:ext uri="{FF2B5EF4-FFF2-40B4-BE49-F238E27FC236}">
                <a16:creationId xmlns:a16="http://schemas.microsoft.com/office/drawing/2014/main" id="{4E8F9FFF-9378-4708-9DB4-2A09CCE3483D}"/>
              </a:ext>
            </a:extLst>
          </p:cNvPr>
          <p:cNvGrpSpPr/>
          <p:nvPr/>
        </p:nvGrpSpPr>
        <p:grpSpPr>
          <a:xfrm>
            <a:off x="1109212" y="1481355"/>
            <a:ext cx="8044509" cy="743684"/>
            <a:chOff x="1287781" y="3668294"/>
            <a:chExt cx="8044509" cy="743684"/>
          </a:xfrm>
        </p:grpSpPr>
        <p:sp>
          <p:nvSpPr>
            <p:cNvPr id="111" name="Rectangle 110">
              <a:extLst>
                <a:ext uri="{FF2B5EF4-FFF2-40B4-BE49-F238E27FC236}">
                  <a16:creationId xmlns:a16="http://schemas.microsoft.com/office/drawing/2014/main" id="{554ECE02-10BE-4CDC-85E3-D267D9728B36}"/>
                </a:ext>
              </a:extLst>
            </p:cNvPr>
            <p:cNvSpPr/>
            <p:nvPr/>
          </p:nvSpPr>
          <p:spPr bwMode="gray">
            <a:xfrm>
              <a:off x="1287781" y="3668295"/>
              <a:ext cx="201167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1M</a:t>
              </a:r>
            </a:p>
          </p:txBody>
        </p:sp>
        <p:sp>
          <p:nvSpPr>
            <p:cNvPr id="112" name="Rectangle 111">
              <a:extLst>
                <a:ext uri="{FF2B5EF4-FFF2-40B4-BE49-F238E27FC236}">
                  <a16:creationId xmlns:a16="http://schemas.microsoft.com/office/drawing/2014/main" id="{A6C828D2-6BC2-4561-B0E6-8BFF519E6816}"/>
                </a:ext>
              </a:extLst>
            </p:cNvPr>
            <p:cNvSpPr/>
            <p:nvPr/>
          </p:nvSpPr>
          <p:spPr bwMode="gray">
            <a:xfrm>
              <a:off x="5308932" y="3668294"/>
              <a:ext cx="4023358"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113" name="Rectangle 112">
              <a:extLst>
                <a:ext uri="{FF2B5EF4-FFF2-40B4-BE49-F238E27FC236}">
                  <a16:creationId xmlns:a16="http://schemas.microsoft.com/office/drawing/2014/main" id="{F57BFBA0-5E32-401E-AE28-EA3F096115C1}"/>
                </a:ext>
              </a:extLst>
            </p:cNvPr>
            <p:cNvSpPr/>
            <p:nvPr/>
          </p:nvSpPr>
          <p:spPr bwMode="gray">
            <a:xfrm>
              <a:off x="3298357" y="3668294"/>
              <a:ext cx="201167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1</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M</a:t>
              </a:r>
            </a:p>
          </p:txBody>
        </p:sp>
      </p:grpSp>
      <p:grpSp>
        <p:nvGrpSpPr>
          <p:cNvPr id="124" name="Group 123">
            <a:extLst>
              <a:ext uri="{FF2B5EF4-FFF2-40B4-BE49-F238E27FC236}">
                <a16:creationId xmlns:a16="http://schemas.microsoft.com/office/drawing/2014/main" id="{D9732728-E6BE-4B68-BF89-347604CC82C2}"/>
              </a:ext>
            </a:extLst>
          </p:cNvPr>
          <p:cNvGrpSpPr/>
          <p:nvPr/>
        </p:nvGrpSpPr>
        <p:grpSpPr>
          <a:xfrm>
            <a:off x="1112521" y="1484422"/>
            <a:ext cx="8044509" cy="743684"/>
            <a:chOff x="1287781" y="4700062"/>
            <a:chExt cx="8044509" cy="743684"/>
          </a:xfrm>
        </p:grpSpPr>
        <p:sp>
          <p:nvSpPr>
            <p:cNvPr id="114" name="Rectangle 113">
              <a:extLst>
                <a:ext uri="{FF2B5EF4-FFF2-40B4-BE49-F238E27FC236}">
                  <a16:creationId xmlns:a16="http://schemas.microsoft.com/office/drawing/2014/main" id="{0DD85DBC-A7B0-4F60-B7BA-B390D0F2B751}"/>
                </a:ext>
              </a:extLst>
            </p:cNvPr>
            <p:cNvSpPr/>
            <p:nvPr/>
          </p:nvSpPr>
          <p:spPr bwMode="gray">
            <a:xfrm>
              <a:off x="1287781" y="4700063"/>
              <a:ext cx="100583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512K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5" name="Rectangle 114">
              <a:extLst>
                <a:ext uri="{FF2B5EF4-FFF2-40B4-BE49-F238E27FC236}">
                  <a16:creationId xmlns:a16="http://schemas.microsoft.com/office/drawing/2014/main" id="{E51FA547-D513-4513-B42C-B1D1C0D9A032}"/>
                </a:ext>
              </a:extLst>
            </p:cNvPr>
            <p:cNvSpPr/>
            <p:nvPr/>
          </p:nvSpPr>
          <p:spPr bwMode="gray">
            <a:xfrm>
              <a:off x="5308932" y="4700062"/>
              <a:ext cx="4023358"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116" name="Rectangle 115">
              <a:extLst>
                <a:ext uri="{FF2B5EF4-FFF2-40B4-BE49-F238E27FC236}">
                  <a16:creationId xmlns:a16="http://schemas.microsoft.com/office/drawing/2014/main" id="{7CFC700D-DCFC-471C-9D40-924E737AA833}"/>
                </a:ext>
              </a:extLst>
            </p:cNvPr>
            <p:cNvSpPr/>
            <p:nvPr/>
          </p:nvSpPr>
          <p:spPr bwMode="gray">
            <a:xfrm>
              <a:off x="3298357" y="4700062"/>
              <a:ext cx="201167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1</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M</a:t>
              </a:r>
            </a:p>
          </p:txBody>
        </p:sp>
        <p:sp>
          <p:nvSpPr>
            <p:cNvPr id="117" name="Rectangle 116">
              <a:extLst>
                <a:ext uri="{FF2B5EF4-FFF2-40B4-BE49-F238E27FC236}">
                  <a16:creationId xmlns:a16="http://schemas.microsoft.com/office/drawing/2014/main" id="{47563FB0-EC55-433C-A442-06FBAE3B5EC8}"/>
                </a:ext>
              </a:extLst>
            </p:cNvPr>
            <p:cNvSpPr/>
            <p:nvPr/>
          </p:nvSpPr>
          <p:spPr bwMode="gray">
            <a:xfrm>
              <a:off x="2293069" y="4700062"/>
              <a:ext cx="100583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512K</a:t>
              </a:r>
            </a:p>
          </p:txBody>
        </p:sp>
      </p:grpSp>
      <p:grpSp>
        <p:nvGrpSpPr>
          <p:cNvPr id="123" name="Group 122">
            <a:extLst>
              <a:ext uri="{FF2B5EF4-FFF2-40B4-BE49-F238E27FC236}">
                <a16:creationId xmlns:a16="http://schemas.microsoft.com/office/drawing/2014/main" id="{1134848D-1A34-4C00-9820-C3EBE19644F3}"/>
              </a:ext>
            </a:extLst>
          </p:cNvPr>
          <p:cNvGrpSpPr/>
          <p:nvPr/>
        </p:nvGrpSpPr>
        <p:grpSpPr>
          <a:xfrm>
            <a:off x="1114728" y="1478288"/>
            <a:ext cx="8044509" cy="743684"/>
            <a:chOff x="1287781" y="5661715"/>
            <a:chExt cx="8044509" cy="743684"/>
          </a:xfrm>
        </p:grpSpPr>
        <p:sp>
          <p:nvSpPr>
            <p:cNvPr id="118" name="Rectangle 117">
              <a:extLst>
                <a:ext uri="{FF2B5EF4-FFF2-40B4-BE49-F238E27FC236}">
                  <a16:creationId xmlns:a16="http://schemas.microsoft.com/office/drawing/2014/main" id="{23297496-FA2B-4992-9E2C-7B78E2927C79}"/>
                </a:ext>
              </a:extLst>
            </p:cNvPr>
            <p:cNvSpPr/>
            <p:nvPr/>
          </p:nvSpPr>
          <p:spPr bwMode="gray">
            <a:xfrm>
              <a:off x="1287781" y="5661716"/>
              <a:ext cx="502919" cy="743683"/>
            </a:xfrm>
            <a:prstGeom prst="rect">
              <a:avLst/>
            </a:prstGeom>
            <a:solidFill>
              <a:schemeClr val="accent5">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256K</a:t>
              </a:r>
            </a:p>
          </p:txBody>
        </p:sp>
        <p:sp>
          <p:nvSpPr>
            <p:cNvPr id="119" name="Rectangle 118">
              <a:extLst>
                <a:ext uri="{FF2B5EF4-FFF2-40B4-BE49-F238E27FC236}">
                  <a16:creationId xmlns:a16="http://schemas.microsoft.com/office/drawing/2014/main" id="{FFE4A25F-5906-4293-B416-6F23ADABE599}"/>
                </a:ext>
              </a:extLst>
            </p:cNvPr>
            <p:cNvSpPr/>
            <p:nvPr/>
          </p:nvSpPr>
          <p:spPr bwMode="gray">
            <a:xfrm>
              <a:off x="5308932" y="5661715"/>
              <a:ext cx="4023358"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120" name="Rectangle 119">
              <a:extLst>
                <a:ext uri="{FF2B5EF4-FFF2-40B4-BE49-F238E27FC236}">
                  <a16:creationId xmlns:a16="http://schemas.microsoft.com/office/drawing/2014/main" id="{30C79476-7D26-4246-B488-EF3351223DE7}"/>
                </a:ext>
              </a:extLst>
            </p:cNvPr>
            <p:cNvSpPr/>
            <p:nvPr/>
          </p:nvSpPr>
          <p:spPr bwMode="gray">
            <a:xfrm>
              <a:off x="3298357" y="5661715"/>
              <a:ext cx="201167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1</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M</a:t>
              </a:r>
            </a:p>
          </p:txBody>
        </p:sp>
        <p:sp>
          <p:nvSpPr>
            <p:cNvPr id="121" name="Rectangle 120">
              <a:extLst>
                <a:ext uri="{FF2B5EF4-FFF2-40B4-BE49-F238E27FC236}">
                  <a16:creationId xmlns:a16="http://schemas.microsoft.com/office/drawing/2014/main" id="{4BE9F2F4-DDB1-49E7-B652-603BC65C2B13}"/>
                </a:ext>
              </a:extLst>
            </p:cNvPr>
            <p:cNvSpPr/>
            <p:nvPr/>
          </p:nvSpPr>
          <p:spPr bwMode="gray">
            <a:xfrm>
              <a:off x="2293069" y="5661715"/>
              <a:ext cx="100583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512K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2" name="Rectangle 121">
              <a:extLst>
                <a:ext uri="{FF2B5EF4-FFF2-40B4-BE49-F238E27FC236}">
                  <a16:creationId xmlns:a16="http://schemas.microsoft.com/office/drawing/2014/main" id="{1E7AB347-BAA6-47C3-89B7-81D9CCB47B07}"/>
                </a:ext>
              </a:extLst>
            </p:cNvPr>
            <p:cNvSpPr/>
            <p:nvPr/>
          </p:nvSpPr>
          <p:spPr bwMode="gray">
            <a:xfrm>
              <a:off x="1790426" y="5661715"/>
              <a:ext cx="50291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256K</a:t>
              </a:r>
            </a:p>
          </p:txBody>
        </p:sp>
      </p:grpSp>
      <p:sp>
        <p:nvSpPr>
          <p:cNvPr id="127" name="Text Placeholder">
            <a:extLst>
              <a:ext uri="{FF2B5EF4-FFF2-40B4-BE49-F238E27FC236}">
                <a16:creationId xmlns:a16="http://schemas.microsoft.com/office/drawing/2014/main" id="{FE78744A-0C8A-404D-9DF7-FCF4B42CDAC7}"/>
              </a:ext>
            </a:extLst>
          </p:cNvPr>
          <p:cNvSpPr>
            <a:spLocks noGrp="1"/>
          </p:cNvSpPr>
          <p:nvPr>
            <p:ph type="body" sz="quarter" idx="10"/>
          </p:nvPr>
        </p:nvSpPr>
        <p:spPr bwMode="gray">
          <a:xfrm>
            <a:off x="717359" y="2923020"/>
            <a:ext cx="11186477" cy="1824240"/>
          </a:xfrm>
        </p:spPr>
        <p:txBody>
          <a:bodyPr>
            <a:normAutofit/>
          </a:bodyPr>
          <a:lstStyle/>
          <a:p>
            <a:pPr lvl="1"/>
            <a:r>
              <a:rPr lang="en-US" dirty="0"/>
              <a:t>Remove root chunk from </a:t>
            </a:r>
            <a:r>
              <a:rPr lang="en-US" dirty="0" err="1"/>
              <a:t>freelist</a:t>
            </a:r>
            <a:endParaRPr lang="en-US" dirty="0"/>
          </a:p>
          <a:p>
            <a:pPr lvl="1"/>
            <a:r>
              <a:rPr lang="en-US" dirty="0"/>
              <a:t>Split </a:t>
            </a:r>
            <a:r>
              <a:rPr lang="en-US" dirty="0" err="1"/>
              <a:t>split</a:t>
            </a:r>
            <a:r>
              <a:rPr lang="en-US" dirty="0"/>
              <a:t> </a:t>
            </a:r>
            <a:r>
              <a:rPr lang="en-US" dirty="0" err="1"/>
              <a:t>split</a:t>
            </a:r>
            <a:endParaRPr lang="en-US" dirty="0"/>
          </a:p>
          <a:p>
            <a:pPr lvl="1"/>
            <a:r>
              <a:rPr lang="en-US" dirty="0"/>
              <a:t>Return the result chunk; all other splinters go back to the </a:t>
            </a:r>
            <a:r>
              <a:rPr lang="en-US" dirty="0" err="1"/>
              <a:t>freelists</a:t>
            </a:r>
            <a:endParaRPr lang="en-US" dirty="0"/>
          </a:p>
        </p:txBody>
      </p:sp>
    </p:spTree>
    <p:extLst>
      <p:ext uri="{BB962C8B-B14F-4D97-AF65-F5344CB8AC3E}">
        <p14:creationId xmlns:p14="http://schemas.microsoft.com/office/powerpoint/2010/main" val="337469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Buddy allocator: Deallocation</a:t>
            </a:r>
          </a:p>
        </p:txBody>
      </p:sp>
      <p:grpSp>
        <p:nvGrpSpPr>
          <p:cNvPr id="14" name="Group 13">
            <a:extLst>
              <a:ext uri="{FF2B5EF4-FFF2-40B4-BE49-F238E27FC236}">
                <a16:creationId xmlns:a16="http://schemas.microsoft.com/office/drawing/2014/main" id="{C79C7096-63CD-4ED3-A0D1-7C507F4B7E51}"/>
              </a:ext>
            </a:extLst>
          </p:cNvPr>
          <p:cNvGrpSpPr/>
          <p:nvPr/>
        </p:nvGrpSpPr>
        <p:grpSpPr>
          <a:xfrm>
            <a:off x="1372981" y="2087887"/>
            <a:ext cx="8045336" cy="743685"/>
            <a:chOff x="1258681" y="1356367"/>
            <a:chExt cx="8045336" cy="743685"/>
          </a:xfrm>
        </p:grpSpPr>
        <p:sp>
          <p:nvSpPr>
            <p:cNvPr id="59" name="Rectangle 58">
              <a:extLst>
                <a:ext uri="{FF2B5EF4-FFF2-40B4-BE49-F238E27FC236}">
                  <a16:creationId xmlns:a16="http://schemas.microsoft.com/office/drawing/2014/main" id="{901DE535-0A1C-4C72-B6D5-1504EC2A1631}"/>
                </a:ext>
              </a:extLst>
            </p:cNvPr>
            <p:cNvSpPr/>
            <p:nvPr/>
          </p:nvSpPr>
          <p:spPr bwMode="gray">
            <a:xfrm>
              <a:off x="2264520" y="1356369"/>
              <a:ext cx="502919" cy="743683"/>
            </a:xfrm>
            <a:prstGeom prst="rect">
              <a:avLst/>
            </a:prstGeom>
            <a:solidFill>
              <a:schemeClr val="accent5">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256K</a:t>
              </a:r>
            </a:p>
          </p:txBody>
        </p:sp>
        <p:sp>
          <p:nvSpPr>
            <p:cNvPr id="60" name="Rectangle 59">
              <a:extLst>
                <a:ext uri="{FF2B5EF4-FFF2-40B4-BE49-F238E27FC236}">
                  <a16:creationId xmlns:a16="http://schemas.microsoft.com/office/drawing/2014/main" id="{77CC4399-A2F4-447E-BC49-FD3FDA1B4291}"/>
                </a:ext>
              </a:extLst>
            </p:cNvPr>
            <p:cNvSpPr/>
            <p:nvPr/>
          </p:nvSpPr>
          <p:spPr bwMode="gray">
            <a:xfrm>
              <a:off x="5280659" y="1356368"/>
              <a:ext cx="4023358" cy="743683"/>
            </a:xfrm>
            <a:prstGeom prst="rect">
              <a:avLst/>
            </a:prstGeom>
            <a:solidFill>
              <a:schemeClr val="accent5">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61" name="Rectangle 60">
              <a:extLst>
                <a:ext uri="{FF2B5EF4-FFF2-40B4-BE49-F238E27FC236}">
                  <a16:creationId xmlns:a16="http://schemas.microsoft.com/office/drawing/2014/main" id="{81FFD99A-CB22-441A-990D-C2DC7756752F}"/>
                </a:ext>
              </a:extLst>
            </p:cNvPr>
            <p:cNvSpPr/>
            <p:nvPr/>
          </p:nvSpPr>
          <p:spPr bwMode="gray">
            <a:xfrm>
              <a:off x="3270084" y="1356368"/>
              <a:ext cx="201167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1</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M</a:t>
              </a:r>
            </a:p>
          </p:txBody>
        </p:sp>
        <p:sp>
          <p:nvSpPr>
            <p:cNvPr id="62" name="Rectangle 61">
              <a:extLst>
                <a:ext uri="{FF2B5EF4-FFF2-40B4-BE49-F238E27FC236}">
                  <a16:creationId xmlns:a16="http://schemas.microsoft.com/office/drawing/2014/main" id="{B6A86E72-67A3-46B7-831F-7425DD56CA99}"/>
                </a:ext>
              </a:extLst>
            </p:cNvPr>
            <p:cNvSpPr/>
            <p:nvPr/>
          </p:nvSpPr>
          <p:spPr bwMode="gray">
            <a:xfrm>
              <a:off x="1258681" y="1356367"/>
              <a:ext cx="100583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512K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7" name="Rectangle 66">
              <a:extLst>
                <a:ext uri="{FF2B5EF4-FFF2-40B4-BE49-F238E27FC236}">
                  <a16:creationId xmlns:a16="http://schemas.microsoft.com/office/drawing/2014/main" id="{75C3F11A-547E-4F3B-8C0D-B13794BA0D47}"/>
                </a:ext>
              </a:extLst>
            </p:cNvPr>
            <p:cNvSpPr/>
            <p:nvPr/>
          </p:nvSpPr>
          <p:spPr bwMode="gray">
            <a:xfrm>
              <a:off x="2767165" y="1356368"/>
              <a:ext cx="50291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256K</a:t>
              </a:r>
            </a:p>
          </p:txBody>
        </p:sp>
      </p:grpSp>
      <p:grpSp>
        <p:nvGrpSpPr>
          <p:cNvPr id="13" name="Group 12">
            <a:extLst>
              <a:ext uri="{FF2B5EF4-FFF2-40B4-BE49-F238E27FC236}">
                <a16:creationId xmlns:a16="http://schemas.microsoft.com/office/drawing/2014/main" id="{DD6BEE7F-24AB-4CF7-99BB-80F68776EE81}"/>
              </a:ext>
            </a:extLst>
          </p:cNvPr>
          <p:cNvGrpSpPr/>
          <p:nvPr/>
        </p:nvGrpSpPr>
        <p:grpSpPr>
          <a:xfrm>
            <a:off x="1371187" y="2087885"/>
            <a:ext cx="8045336" cy="743685"/>
            <a:chOff x="1258681" y="2385067"/>
            <a:chExt cx="8045336" cy="743685"/>
          </a:xfrm>
        </p:grpSpPr>
        <p:sp>
          <p:nvSpPr>
            <p:cNvPr id="68" name="Rectangle 67">
              <a:extLst>
                <a:ext uri="{FF2B5EF4-FFF2-40B4-BE49-F238E27FC236}">
                  <a16:creationId xmlns:a16="http://schemas.microsoft.com/office/drawing/2014/main" id="{44895100-0C40-4D9F-BF9B-65B1120A0E2F}"/>
                </a:ext>
              </a:extLst>
            </p:cNvPr>
            <p:cNvSpPr/>
            <p:nvPr/>
          </p:nvSpPr>
          <p:spPr bwMode="gray">
            <a:xfrm>
              <a:off x="2264520" y="2385069"/>
              <a:ext cx="50291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256K</a:t>
              </a:r>
            </a:p>
          </p:txBody>
        </p:sp>
        <p:sp>
          <p:nvSpPr>
            <p:cNvPr id="69" name="Rectangle 68">
              <a:extLst>
                <a:ext uri="{FF2B5EF4-FFF2-40B4-BE49-F238E27FC236}">
                  <a16:creationId xmlns:a16="http://schemas.microsoft.com/office/drawing/2014/main" id="{14ECB618-4BBA-460E-99C2-1A6C49713E73}"/>
                </a:ext>
              </a:extLst>
            </p:cNvPr>
            <p:cNvSpPr/>
            <p:nvPr/>
          </p:nvSpPr>
          <p:spPr bwMode="gray">
            <a:xfrm>
              <a:off x="5280659" y="2385068"/>
              <a:ext cx="4023358" cy="743683"/>
            </a:xfrm>
            <a:prstGeom prst="rect">
              <a:avLst/>
            </a:prstGeom>
            <a:solidFill>
              <a:schemeClr val="accent5">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70" name="Rectangle 69">
              <a:extLst>
                <a:ext uri="{FF2B5EF4-FFF2-40B4-BE49-F238E27FC236}">
                  <a16:creationId xmlns:a16="http://schemas.microsoft.com/office/drawing/2014/main" id="{98DB9B95-3F43-4349-B239-32238D6B8CFA}"/>
                </a:ext>
              </a:extLst>
            </p:cNvPr>
            <p:cNvSpPr/>
            <p:nvPr/>
          </p:nvSpPr>
          <p:spPr bwMode="gray">
            <a:xfrm>
              <a:off x="3270084" y="2385068"/>
              <a:ext cx="201167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1</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M</a:t>
              </a:r>
            </a:p>
          </p:txBody>
        </p:sp>
        <p:sp>
          <p:nvSpPr>
            <p:cNvPr id="76" name="Rectangle 75">
              <a:extLst>
                <a:ext uri="{FF2B5EF4-FFF2-40B4-BE49-F238E27FC236}">
                  <a16:creationId xmlns:a16="http://schemas.microsoft.com/office/drawing/2014/main" id="{CD3F15B9-F6F0-4AC0-8739-E47B68987C95}"/>
                </a:ext>
              </a:extLst>
            </p:cNvPr>
            <p:cNvSpPr/>
            <p:nvPr/>
          </p:nvSpPr>
          <p:spPr bwMode="gray">
            <a:xfrm>
              <a:off x="1258681" y="2385067"/>
              <a:ext cx="100583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512K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7" name="Rectangle 76">
              <a:extLst>
                <a:ext uri="{FF2B5EF4-FFF2-40B4-BE49-F238E27FC236}">
                  <a16:creationId xmlns:a16="http://schemas.microsoft.com/office/drawing/2014/main" id="{49A3E8C5-BF7B-4BCD-9910-2A08FDC40D90}"/>
                </a:ext>
              </a:extLst>
            </p:cNvPr>
            <p:cNvSpPr/>
            <p:nvPr/>
          </p:nvSpPr>
          <p:spPr bwMode="gray">
            <a:xfrm>
              <a:off x="2767165" y="2385068"/>
              <a:ext cx="50291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256K</a:t>
              </a:r>
            </a:p>
          </p:txBody>
        </p:sp>
      </p:grpSp>
      <p:grpSp>
        <p:nvGrpSpPr>
          <p:cNvPr id="12" name="Group 11">
            <a:extLst>
              <a:ext uri="{FF2B5EF4-FFF2-40B4-BE49-F238E27FC236}">
                <a16:creationId xmlns:a16="http://schemas.microsoft.com/office/drawing/2014/main" id="{64805BA9-10D5-49CA-845B-C8967F865271}"/>
              </a:ext>
            </a:extLst>
          </p:cNvPr>
          <p:cNvGrpSpPr/>
          <p:nvPr/>
        </p:nvGrpSpPr>
        <p:grpSpPr>
          <a:xfrm>
            <a:off x="1368703" y="2087882"/>
            <a:ext cx="8045336" cy="743685"/>
            <a:chOff x="1258681" y="3357407"/>
            <a:chExt cx="8045336" cy="743685"/>
          </a:xfrm>
        </p:grpSpPr>
        <p:sp>
          <p:nvSpPr>
            <p:cNvPr id="78" name="Rectangle 77">
              <a:extLst>
                <a:ext uri="{FF2B5EF4-FFF2-40B4-BE49-F238E27FC236}">
                  <a16:creationId xmlns:a16="http://schemas.microsoft.com/office/drawing/2014/main" id="{5E9898B8-2069-496E-BC25-C785D2472FDC}"/>
                </a:ext>
              </a:extLst>
            </p:cNvPr>
            <p:cNvSpPr/>
            <p:nvPr/>
          </p:nvSpPr>
          <p:spPr bwMode="gray">
            <a:xfrm>
              <a:off x="2264520" y="3357409"/>
              <a:ext cx="1005564"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512K</a:t>
              </a:r>
            </a:p>
          </p:txBody>
        </p:sp>
        <p:sp>
          <p:nvSpPr>
            <p:cNvPr id="79" name="Rectangle 78">
              <a:extLst>
                <a:ext uri="{FF2B5EF4-FFF2-40B4-BE49-F238E27FC236}">
                  <a16:creationId xmlns:a16="http://schemas.microsoft.com/office/drawing/2014/main" id="{F7C85A1C-A16C-4203-94A7-DFA05ADADA13}"/>
                </a:ext>
              </a:extLst>
            </p:cNvPr>
            <p:cNvSpPr/>
            <p:nvPr/>
          </p:nvSpPr>
          <p:spPr bwMode="gray">
            <a:xfrm>
              <a:off x="5280659" y="3357408"/>
              <a:ext cx="4023358" cy="743683"/>
            </a:xfrm>
            <a:prstGeom prst="rect">
              <a:avLst/>
            </a:prstGeom>
            <a:solidFill>
              <a:schemeClr val="accent5">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80" name="Rectangle 79">
              <a:extLst>
                <a:ext uri="{FF2B5EF4-FFF2-40B4-BE49-F238E27FC236}">
                  <a16:creationId xmlns:a16="http://schemas.microsoft.com/office/drawing/2014/main" id="{6DA07EC9-DBBD-4D1C-9EA1-7569A47C9A5F}"/>
                </a:ext>
              </a:extLst>
            </p:cNvPr>
            <p:cNvSpPr/>
            <p:nvPr/>
          </p:nvSpPr>
          <p:spPr bwMode="gray">
            <a:xfrm>
              <a:off x="3270084" y="3357408"/>
              <a:ext cx="201167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1</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M</a:t>
              </a:r>
            </a:p>
          </p:txBody>
        </p:sp>
        <p:sp>
          <p:nvSpPr>
            <p:cNvPr id="81" name="Rectangle 80">
              <a:extLst>
                <a:ext uri="{FF2B5EF4-FFF2-40B4-BE49-F238E27FC236}">
                  <a16:creationId xmlns:a16="http://schemas.microsoft.com/office/drawing/2014/main" id="{B90A20F1-36B7-40EE-95E3-9F2AC7DDF1F6}"/>
                </a:ext>
              </a:extLst>
            </p:cNvPr>
            <p:cNvSpPr/>
            <p:nvPr/>
          </p:nvSpPr>
          <p:spPr bwMode="gray">
            <a:xfrm>
              <a:off x="1258681" y="3357407"/>
              <a:ext cx="100583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512K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1" name="Group 10">
            <a:extLst>
              <a:ext uri="{FF2B5EF4-FFF2-40B4-BE49-F238E27FC236}">
                <a16:creationId xmlns:a16="http://schemas.microsoft.com/office/drawing/2014/main" id="{3E1B35BC-7F9C-4047-8470-8687FCA7923B}"/>
              </a:ext>
            </a:extLst>
          </p:cNvPr>
          <p:cNvGrpSpPr/>
          <p:nvPr/>
        </p:nvGrpSpPr>
        <p:grpSpPr>
          <a:xfrm>
            <a:off x="1363735" y="2084864"/>
            <a:ext cx="8045336" cy="743684"/>
            <a:chOff x="1258681" y="4233707"/>
            <a:chExt cx="8045336" cy="743684"/>
          </a:xfrm>
        </p:grpSpPr>
        <p:sp>
          <p:nvSpPr>
            <p:cNvPr id="85" name="Rectangle 84">
              <a:extLst>
                <a:ext uri="{FF2B5EF4-FFF2-40B4-BE49-F238E27FC236}">
                  <a16:creationId xmlns:a16="http://schemas.microsoft.com/office/drawing/2014/main" id="{B545929B-AC1B-4E1A-ABCA-055F6806158D}"/>
                </a:ext>
              </a:extLst>
            </p:cNvPr>
            <p:cNvSpPr/>
            <p:nvPr/>
          </p:nvSpPr>
          <p:spPr bwMode="gray">
            <a:xfrm>
              <a:off x="5280659" y="4233708"/>
              <a:ext cx="4023358" cy="743683"/>
            </a:xfrm>
            <a:prstGeom prst="rect">
              <a:avLst/>
            </a:prstGeom>
            <a:solidFill>
              <a:schemeClr val="accent5">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95" name="Rectangle 94">
              <a:extLst>
                <a:ext uri="{FF2B5EF4-FFF2-40B4-BE49-F238E27FC236}">
                  <a16:creationId xmlns:a16="http://schemas.microsoft.com/office/drawing/2014/main" id="{2B12A412-0CEC-4C19-8F53-2C142F267413}"/>
                </a:ext>
              </a:extLst>
            </p:cNvPr>
            <p:cNvSpPr/>
            <p:nvPr/>
          </p:nvSpPr>
          <p:spPr bwMode="gray">
            <a:xfrm>
              <a:off x="3270084" y="4233708"/>
              <a:ext cx="2011679"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1</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M</a:t>
              </a:r>
            </a:p>
          </p:txBody>
        </p:sp>
        <p:sp>
          <p:nvSpPr>
            <p:cNvPr id="103" name="Rectangle 102">
              <a:extLst>
                <a:ext uri="{FF2B5EF4-FFF2-40B4-BE49-F238E27FC236}">
                  <a16:creationId xmlns:a16="http://schemas.microsoft.com/office/drawing/2014/main" id="{A26BA162-CDA3-4E88-91E0-1F254F3D1527}"/>
                </a:ext>
              </a:extLst>
            </p:cNvPr>
            <p:cNvSpPr/>
            <p:nvPr/>
          </p:nvSpPr>
          <p:spPr bwMode="gray">
            <a:xfrm>
              <a:off x="1258681" y="4233707"/>
              <a:ext cx="2011403"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1M</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a:extLst>
              <a:ext uri="{FF2B5EF4-FFF2-40B4-BE49-F238E27FC236}">
                <a16:creationId xmlns:a16="http://schemas.microsoft.com/office/drawing/2014/main" id="{331DD152-4FAD-4F23-8092-CD59F3B16E97}"/>
              </a:ext>
            </a:extLst>
          </p:cNvPr>
          <p:cNvGrpSpPr/>
          <p:nvPr/>
        </p:nvGrpSpPr>
        <p:grpSpPr>
          <a:xfrm>
            <a:off x="1371187" y="2084863"/>
            <a:ext cx="8045336" cy="743684"/>
            <a:chOff x="1257577" y="5224307"/>
            <a:chExt cx="8045336" cy="743684"/>
          </a:xfrm>
        </p:grpSpPr>
        <p:sp>
          <p:nvSpPr>
            <p:cNvPr id="106" name="Rectangle 105">
              <a:extLst>
                <a:ext uri="{FF2B5EF4-FFF2-40B4-BE49-F238E27FC236}">
                  <a16:creationId xmlns:a16="http://schemas.microsoft.com/office/drawing/2014/main" id="{0D49F986-C0BF-4C37-83FF-C7A08B650986}"/>
                </a:ext>
              </a:extLst>
            </p:cNvPr>
            <p:cNvSpPr/>
            <p:nvPr/>
          </p:nvSpPr>
          <p:spPr bwMode="gray">
            <a:xfrm>
              <a:off x="5279555" y="5224308"/>
              <a:ext cx="4023358" cy="743683"/>
            </a:xfrm>
            <a:prstGeom prst="rect">
              <a:avLst/>
            </a:prstGeom>
            <a:solidFill>
              <a:schemeClr val="accent5">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108" name="Rectangle 107">
              <a:extLst>
                <a:ext uri="{FF2B5EF4-FFF2-40B4-BE49-F238E27FC236}">
                  <a16:creationId xmlns:a16="http://schemas.microsoft.com/office/drawing/2014/main" id="{0B0D8B77-B5D3-47D7-837A-DC949C9A680A}"/>
                </a:ext>
              </a:extLst>
            </p:cNvPr>
            <p:cNvSpPr/>
            <p:nvPr/>
          </p:nvSpPr>
          <p:spPr bwMode="gray">
            <a:xfrm>
              <a:off x="1257577" y="5224307"/>
              <a:ext cx="4021978" cy="743683"/>
            </a:xfrm>
            <a:prstGeom prst="rect">
              <a:avLst/>
            </a:prstGeom>
            <a:solidFill>
              <a:schemeClr val="accent4">
                <a:lumMod val="40000"/>
                <a:lumOff val="60000"/>
              </a:schemeClr>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2M</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09" name="Text Placeholder">
            <a:extLst>
              <a:ext uri="{FF2B5EF4-FFF2-40B4-BE49-F238E27FC236}">
                <a16:creationId xmlns:a16="http://schemas.microsoft.com/office/drawing/2014/main" id="{476393AA-1B92-46F8-AE54-CFA7651DFE19}"/>
              </a:ext>
            </a:extLst>
          </p:cNvPr>
          <p:cNvSpPr>
            <a:spLocks noGrp="1"/>
          </p:cNvSpPr>
          <p:nvPr>
            <p:ph type="body" sz="quarter" idx="10"/>
          </p:nvPr>
        </p:nvSpPr>
        <p:spPr bwMode="gray">
          <a:xfrm>
            <a:off x="625919" y="3593580"/>
            <a:ext cx="11186477" cy="1824240"/>
          </a:xfrm>
        </p:spPr>
        <p:txBody>
          <a:bodyPr>
            <a:normAutofit/>
          </a:bodyPr>
          <a:lstStyle/>
          <a:p>
            <a:pPr lvl="1"/>
            <a:r>
              <a:rPr lang="en-US" dirty="0"/>
              <a:t>Chunk becomes free:</a:t>
            </a:r>
          </a:p>
          <a:p>
            <a:pPr lvl="1"/>
            <a:r>
              <a:rPr lang="en-US" dirty="0"/>
              <a:t>Merge with buddy if buddy is free</a:t>
            </a:r>
          </a:p>
          <a:p>
            <a:pPr lvl="1"/>
            <a:r>
              <a:rPr lang="en-US" dirty="0"/>
              <a:t>Rinse repeat</a:t>
            </a:r>
          </a:p>
        </p:txBody>
      </p:sp>
    </p:spTree>
    <p:extLst>
      <p:ext uri="{BB962C8B-B14F-4D97-AF65-F5344CB8AC3E}">
        <p14:creationId xmlns:p14="http://schemas.microsoft.com/office/powerpoint/2010/main" val="284084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Chunks can now grow in place </a:t>
            </a:r>
            <a:r>
              <a:rPr lang="en-US" dirty="0">
                <a:sym typeface="Wingdings" panose="05000000000000000000" pitchFamily="2" charset="2"/>
              </a:rPr>
              <a:t>:-)</a:t>
            </a:r>
            <a:endParaRPr lang="en-US" dirty="0"/>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marL="0" lvl="1" indent="0">
              <a:buNone/>
            </a:pPr>
            <a:r>
              <a:rPr lang="en-US" dirty="0"/>
              <a:t>If a chunk is too small to satisfy an allocation, instead of allocating a new chunk, we can attempt to grow in place.</a:t>
            </a:r>
          </a:p>
          <a:p>
            <a:pPr marL="0" lvl="1" indent="0">
              <a:buNone/>
            </a:pPr>
            <a:endParaRPr lang="en-US" dirty="0"/>
          </a:p>
          <a:p>
            <a:pPr lvl="1"/>
            <a:r>
              <a:rPr lang="en-US" dirty="0"/>
              <a:t>a chunk can grow in place if it is the leader of the buddy pair and the follower chunk is free</a:t>
            </a:r>
          </a:p>
          <a:p>
            <a:pPr lvl="1"/>
            <a:endParaRPr lang="en-US" dirty="0"/>
          </a:p>
          <a:p>
            <a:pPr lvl="1"/>
            <a:r>
              <a:rPr lang="en-US" dirty="0"/>
              <a:t>reduces intra-chunk waste. Works best if a single CL loads undisturbed by other loaders.</a:t>
            </a:r>
          </a:p>
        </p:txBody>
      </p:sp>
    </p:spTree>
    <p:extLst>
      <p:ext uri="{BB962C8B-B14F-4D97-AF65-F5344CB8AC3E}">
        <p14:creationId xmlns:p14="http://schemas.microsoft.com/office/powerpoint/2010/main" val="43952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Buddy allocation: What are the advantages?</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marL="0" lvl="1" indent="0">
              <a:buNone/>
            </a:pPr>
            <a:endParaRPr lang="en-US" dirty="0"/>
          </a:p>
          <a:p>
            <a:pPr lvl="1"/>
            <a:r>
              <a:rPr lang="en-US" dirty="0"/>
              <a:t>Good defragmentation, also on longer runs.</a:t>
            </a:r>
          </a:p>
          <a:p>
            <a:pPr lvl="2"/>
            <a:r>
              <a:rPr lang="en-US" dirty="0"/>
              <a:t> Improved coherence of free areas -&gt; good for uncommitting</a:t>
            </a:r>
          </a:p>
          <a:p>
            <a:pPr marL="179387" lvl="2" indent="0">
              <a:buNone/>
            </a:pPr>
            <a:endParaRPr lang="en-US" dirty="0"/>
          </a:p>
          <a:p>
            <a:pPr lvl="1"/>
            <a:r>
              <a:rPr lang="en-US" dirty="0"/>
              <a:t>less </a:t>
            </a:r>
            <a:r>
              <a:rPr lang="en-US" dirty="0" err="1"/>
              <a:t>intrachunk</a:t>
            </a:r>
            <a:r>
              <a:rPr lang="en-US" dirty="0"/>
              <a:t> waste because we have more chunk sizes to choose from.</a:t>
            </a:r>
          </a:p>
          <a:p>
            <a:pPr lvl="1"/>
            <a:endParaRPr lang="en-US" dirty="0"/>
          </a:p>
          <a:p>
            <a:pPr lvl="1"/>
            <a:r>
              <a:rPr lang="en-US" dirty="0"/>
              <a:t>less </a:t>
            </a:r>
            <a:r>
              <a:rPr lang="en-US" dirty="0" err="1"/>
              <a:t>intrachunk</a:t>
            </a:r>
            <a:r>
              <a:rPr lang="en-US" dirty="0"/>
              <a:t> waste because chunks can grow in place.</a:t>
            </a:r>
          </a:p>
          <a:p>
            <a:pPr lvl="1"/>
            <a:endParaRPr lang="en-US" dirty="0"/>
          </a:p>
          <a:p>
            <a:pPr lvl="1"/>
            <a:r>
              <a:rPr lang="en-US" dirty="0"/>
              <a:t>standard algorithm, easy to understand -&gt; lower long term maintenance</a:t>
            </a:r>
          </a:p>
          <a:p>
            <a:pPr lvl="1"/>
            <a:endParaRPr lang="en-US" dirty="0"/>
          </a:p>
          <a:p>
            <a:pPr lvl="1"/>
            <a:r>
              <a:rPr lang="en-US" dirty="0"/>
              <a:t>Simple and cheap to implement</a:t>
            </a:r>
          </a:p>
        </p:txBody>
      </p:sp>
    </p:spTree>
    <p:extLst>
      <p:ext uri="{BB962C8B-B14F-4D97-AF65-F5344CB8AC3E}">
        <p14:creationId xmlns:p14="http://schemas.microsoft.com/office/powerpoint/2010/main" val="1358061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New committing/uncommitting scheme</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marL="0" lvl="1" indent="0">
              <a:buNone/>
            </a:pPr>
            <a:endParaRPr lang="en-US" dirty="0"/>
          </a:p>
          <a:p>
            <a:pPr lvl="1"/>
            <a:r>
              <a:rPr lang="en-US" dirty="0"/>
              <a:t>Chunks can be committed on demand</a:t>
            </a:r>
          </a:p>
          <a:p>
            <a:pPr lvl="2"/>
            <a:r>
              <a:rPr lang="en-US" dirty="0"/>
              <a:t>They can start out completely uncommitted and grow as needed</a:t>
            </a:r>
          </a:p>
          <a:p>
            <a:pPr lvl="2"/>
            <a:r>
              <a:rPr lang="en-US" dirty="0"/>
              <a:t>Good for large chunks, e.g. </a:t>
            </a:r>
            <a:r>
              <a:rPr lang="en-US" dirty="0" err="1"/>
              <a:t>BootLoader</a:t>
            </a:r>
            <a:r>
              <a:rPr lang="en-US" dirty="0"/>
              <a:t> </a:t>
            </a:r>
          </a:p>
          <a:p>
            <a:pPr lvl="1"/>
            <a:endParaRPr lang="en-US" dirty="0"/>
          </a:p>
          <a:p>
            <a:pPr lvl="2"/>
            <a:endParaRPr lang="en-US" dirty="0"/>
          </a:p>
          <a:p>
            <a:pPr lvl="1"/>
            <a:r>
              <a:rPr lang="en-US" dirty="0"/>
              <a:t>Chunks can be uncommitted when free</a:t>
            </a:r>
          </a:p>
          <a:p>
            <a:pPr lvl="2"/>
            <a:r>
              <a:rPr lang="en-US" dirty="0"/>
              <a:t>E.g. Upon return to the </a:t>
            </a:r>
            <a:r>
              <a:rPr lang="en-US" dirty="0" err="1"/>
              <a:t>freelist</a:t>
            </a:r>
            <a:endParaRPr lang="en-US" dirty="0"/>
          </a:p>
          <a:p>
            <a:pPr lvl="2"/>
            <a:r>
              <a:rPr lang="en-US" dirty="0"/>
              <a:t> or after a </a:t>
            </a:r>
            <a:r>
              <a:rPr lang="en-US" dirty="0" err="1"/>
              <a:t>metaspace</a:t>
            </a:r>
            <a:r>
              <a:rPr lang="en-US" dirty="0"/>
              <a:t> </a:t>
            </a:r>
            <a:r>
              <a:rPr lang="en-US" dirty="0" err="1"/>
              <a:t>gc</a:t>
            </a:r>
            <a:r>
              <a:rPr lang="en-US" dirty="0"/>
              <a:t> purge</a:t>
            </a:r>
          </a:p>
          <a:p>
            <a:pPr lvl="2"/>
            <a:endParaRPr lang="en-US" dirty="0"/>
          </a:p>
          <a:p>
            <a:pPr lvl="2"/>
            <a:endParaRPr lang="en-US" dirty="0"/>
          </a:p>
          <a:p>
            <a:pPr lvl="1"/>
            <a:r>
              <a:rPr lang="en-US" dirty="0"/>
              <a:t>Hence </a:t>
            </a:r>
            <a:r>
              <a:rPr lang="en-US" i="1" dirty="0" err="1"/>
              <a:t>Metaspace</a:t>
            </a:r>
            <a:r>
              <a:rPr lang="en-US" i="1" dirty="0"/>
              <a:t> is not committed bottom-up anymore but may be “checkered”</a:t>
            </a:r>
          </a:p>
          <a:p>
            <a:pPr lvl="2"/>
            <a:endParaRPr lang="en-US" dirty="0"/>
          </a:p>
        </p:txBody>
      </p:sp>
    </p:spTree>
    <p:extLst>
      <p:ext uri="{BB962C8B-B14F-4D97-AF65-F5344CB8AC3E}">
        <p14:creationId xmlns:p14="http://schemas.microsoft.com/office/powerpoint/2010/main" val="24278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Problem: virtual memory fragmentation</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marL="0" lvl="1" indent="0">
              <a:buNone/>
            </a:pPr>
            <a:r>
              <a:rPr lang="en-US" dirty="0"/>
              <a:t>Having many small virtual memory areas (</a:t>
            </a:r>
            <a:r>
              <a:rPr lang="en-US" dirty="0" err="1"/>
              <a:t>eg</a:t>
            </a:r>
            <a:r>
              <a:rPr lang="en-US" dirty="0"/>
              <a:t> committed and </a:t>
            </a:r>
            <a:r>
              <a:rPr lang="en-US" dirty="0" err="1"/>
              <a:t>uncommited</a:t>
            </a:r>
            <a:r>
              <a:rPr lang="en-US" dirty="0"/>
              <a:t> ranges) can be counterproductive</a:t>
            </a:r>
          </a:p>
          <a:p>
            <a:pPr marL="0" lvl="1" indent="0">
              <a:buNone/>
            </a:pPr>
            <a:endParaRPr lang="en-US" dirty="0"/>
          </a:p>
          <a:p>
            <a:pPr lvl="1"/>
            <a:r>
              <a:rPr lang="en-US" dirty="0"/>
              <a:t>see e.g. /proc/</a:t>
            </a:r>
            <a:r>
              <a:rPr lang="en-US" dirty="0" err="1"/>
              <a:t>pid</a:t>
            </a:r>
            <a:r>
              <a:rPr lang="en-US" dirty="0"/>
              <a:t>/map</a:t>
            </a:r>
          </a:p>
          <a:p>
            <a:pPr lvl="2"/>
            <a:r>
              <a:rPr lang="en-US" dirty="0"/>
              <a:t>E.g. java thread stacks :-/</a:t>
            </a:r>
          </a:p>
          <a:p>
            <a:pPr lvl="1"/>
            <a:endParaRPr lang="en-US" dirty="0"/>
          </a:p>
          <a:p>
            <a:pPr lvl="1"/>
            <a:r>
              <a:rPr lang="en-US" dirty="0"/>
              <a:t>Mapping limit! </a:t>
            </a:r>
            <a:r>
              <a:rPr lang="en-US" dirty="0" err="1"/>
              <a:t>vm.max_map_count</a:t>
            </a:r>
            <a:endParaRPr lang="en-US" dirty="0"/>
          </a:p>
          <a:p>
            <a:pPr lvl="1"/>
            <a:endParaRPr lang="en-US" dirty="0"/>
          </a:p>
          <a:p>
            <a:pPr lvl="1"/>
            <a:r>
              <a:rPr lang="en-US" dirty="0"/>
              <a:t>Note: Linux kernel merges regions with the same attributes together</a:t>
            </a:r>
          </a:p>
          <a:p>
            <a:pPr lvl="1"/>
            <a:endParaRPr lang="en-US" dirty="0"/>
          </a:p>
          <a:p>
            <a:pPr lvl="1"/>
            <a:r>
              <a:rPr lang="en-US" dirty="0"/>
              <a:t>So: we must not uncommit in a too fine granular fashion </a:t>
            </a:r>
          </a:p>
          <a:p>
            <a:pPr lvl="2"/>
            <a:r>
              <a:rPr lang="en-US" dirty="0"/>
              <a:t>-&gt;uncommit larger areas, not single pages</a:t>
            </a:r>
          </a:p>
          <a:p>
            <a:pPr lvl="1"/>
            <a:endParaRPr lang="en-US" dirty="0"/>
          </a:p>
          <a:p>
            <a:pPr lvl="1"/>
            <a:r>
              <a:rPr lang="en-US" dirty="0"/>
              <a:t>So: Chunk headers are a problem!</a:t>
            </a:r>
          </a:p>
        </p:txBody>
      </p:sp>
    </p:spTree>
    <p:extLst>
      <p:ext uri="{BB962C8B-B14F-4D97-AF65-F5344CB8AC3E}">
        <p14:creationId xmlns:p14="http://schemas.microsoft.com/office/powerpoint/2010/main" val="606142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07511D-53B3-4BF1-886B-B584F1AC33F8}"/>
              </a:ext>
            </a:extLst>
          </p:cNvPr>
          <p:cNvSpPr/>
          <p:nvPr/>
        </p:nvSpPr>
        <p:spPr bwMode="gray">
          <a:xfrm>
            <a:off x="1058355" y="1886876"/>
            <a:ext cx="2292486" cy="939114"/>
          </a:xfrm>
          <a:prstGeom prst="rect">
            <a:avLst/>
          </a:prstGeom>
          <a:solidFill>
            <a:schemeClr val="accent1">
              <a:lumMod val="40000"/>
              <a:lumOff val="6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p:cNvSpPr>
            <a:spLocks noGrp="1"/>
          </p:cNvSpPr>
          <p:nvPr>
            <p:ph type="title"/>
          </p:nvPr>
        </p:nvSpPr>
        <p:spPr bwMode="gray">
          <a:xfrm>
            <a:off x="504001" y="504000"/>
            <a:ext cx="11186476" cy="369332"/>
          </a:xfrm>
        </p:spPr>
        <p:txBody>
          <a:bodyPr/>
          <a:lstStyle/>
          <a:p>
            <a:r>
              <a:rPr lang="en-US" dirty="0"/>
              <a:t>Chunk headers were a problem.</a:t>
            </a:r>
          </a:p>
        </p:txBody>
      </p:sp>
      <p:sp>
        <p:nvSpPr>
          <p:cNvPr id="6" name="Rectangle 5">
            <a:extLst>
              <a:ext uri="{FF2B5EF4-FFF2-40B4-BE49-F238E27FC236}">
                <a16:creationId xmlns:a16="http://schemas.microsoft.com/office/drawing/2014/main" id="{A2A6DDBC-D8D4-466A-B3B1-7F04DBD2B1F6}"/>
              </a:ext>
            </a:extLst>
          </p:cNvPr>
          <p:cNvSpPr/>
          <p:nvPr/>
        </p:nvSpPr>
        <p:spPr bwMode="gray">
          <a:xfrm>
            <a:off x="1058356" y="1886876"/>
            <a:ext cx="9228292" cy="939114"/>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1B354C9C-B7D8-4CDB-A3FC-3001D680981F}"/>
              </a:ext>
            </a:extLst>
          </p:cNvPr>
          <p:cNvSpPr/>
          <p:nvPr/>
        </p:nvSpPr>
        <p:spPr bwMode="gray">
          <a:xfrm>
            <a:off x="1058356" y="1886876"/>
            <a:ext cx="247135" cy="939114"/>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 name="Straight Connector 8">
            <a:extLst>
              <a:ext uri="{FF2B5EF4-FFF2-40B4-BE49-F238E27FC236}">
                <a16:creationId xmlns:a16="http://schemas.microsoft.com/office/drawing/2014/main" id="{0DB38496-9029-4A37-AB3C-8036D785C288}"/>
              </a:ext>
            </a:extLst>
          </p:cNvPr>
          <p:cNvCxnSpPr>
            <a:cxnSpLocks/>
          </p:cNvCxnSpPr>
          <p:nvPr/>
        </p:nvCxnSpPr>
        <p:spPr>
          <a:xfrm>
            <a:off x="1058356" y="1334941"/>
            <a:ext cx="0" cy="1944130"/>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46B5A4-CEFB-4827-9EC4-4BB118A7DCBB}"/>
              </a:ext>
            </a:extLst>
          </p:cNvPr>
          <p:cNvCxnSpPr>
            <a:cxnSpLocks/>
          </p:cNvCxnSpPr>
          <p:nvPr/>
        </p:nvCxnSpPr>
        <p:spPr>
          <a:xfrm>
            <a:off x="3350841" y="1334941"/>
            <a:ext cx="0" cy="1944130"/>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F5420F5-92BC-4E47-9533-EDF7CC19F578}"/>
              </a:ext>
            </a:extLst>
          </p:cNvPr>
          <p:cNvCxnSpPr>
            <a:cxnSpLocks/>
          </p:cNvCxnSpPr>
          <p:nvPr/>
        </p:nvCxnSpPr>
        <p:spPr>
          <a:xfrm>
            <a:off x="5653054" y="1334941"/>
            <a:ext cx="0" cy="1944130"/>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122DC9-721B-453A-9567-8FABCBB0A70C}"/>
              </a:ext>
            </a:extLst>
          </p:cNvPr>
          <p:cNvCxnSpPr>
            <a:cxnSpLocks/>
          </p:cNvCxnSpPr>
          <p:nvPr/>
        </p:nvCxnSpPr>
        <p:spPr>
          <a:xfrm>
            <a:off x="7964994" y="1334941"/>
            <a:ext cx="0" cy="1944130"/>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78446D-EC84-4770-8BC0-277EB9A1FC1D}"/>
              </a:ext>
            </a:extLst>
          </p:cNvPr>
          <p:cNvCxnSpPr>
            <a:cxnSpLocks/>
          </p:cNvCxnSpPr>
          <p:nvPr/>
        </p:nvCxnSpPr>
        <p:spPr>
          <a:xfrm>
            <a:off x="10286662" y="1334941"/>
            <a:ext cx="0" cy="1944130"/>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EE079A9-3A51-4932-881B-28E8B9A415A1}"/>
              </a:ext>
            </a:extLst>
          </p:cNvPr>
          <p:cNvSpPr txBox="1"/>
          <p:nvPr/>
        </p:nvSpPr>
        <p:spPr>
          <a:xfrm>
            <a:off x="1058356" y="3957130"/>
            <a:ext cx="9228292" cy="290848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Page 0 </a:t>
            </a:r>
            <a:r>
              <a:rPr lang="de-DE" sz="1800" kern="0" dirty="0" err="1">
                <a:ea typeface="Arial Unicode MS" pitchFamily="34" charset="-128"/>
                <a:cs typeface="Arial Unicode MS" pitchFamily="34" charset="-128"/>
              </a:rPr>
              <a:t>needs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stay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committed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since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contains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header</a:t>
            </a:r>
            <a:r>
              <a:rPr lang="de-DE"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Annoying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because</a:t>
            </a:r>
            <a:endParaRPr lang="de-DE"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Header </a:t>
            </a:r>
            <a:r>
              <a:rPr lang="de-DE" sz="1800" kern="0" dirty="0" err="1">
                <a:ea typeface="Arial Unicode MS" pitchFamily="34" charset="-128"/>
                <a:cs typeface="Arial Unicode MS" pitchFamily="34" charset="-128"/>
              </a:rPr>
              <a:t>is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way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smaller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than</a:t>
            </a:r>
            <a:r>
              <a:rPr lang="de-DE" sz="1800" kern="0" dirty="0">
                <a:ea typeface="Arial Unicode MS" pitchFamily="34" charset="-128"/>
                <a:cs typeface="Arial Unicode MS" pitchFamily="34" charset="-128"/>
              </a:rPr>
              <a:t> a </a:t>
            </a:r>
            <a:r>
              <a:rPr lang="de-DE" sz="1800" kern="0" dirty="0" err="1">
                <a:ea typeface="Arial Unicode MS" pitchFamily="34" charset="-128"/>
                <a:cs typeface="Arial Unicode MS" pitchFamily="34" charset="-128"/>
              </a:rPr>
              <a:t>page</a:t>
            </a:r>
            <a:r>
              <a:rPr lang="de-DE" sz="1800" kern="0" dirty="0">
                <a:ea typeface="Arial Unicode MS" pitchFamily="34" charset="-128"/>
                <a:cs typeface="Arial Unicode MS" pitchFamily="34" charset="-128"/>
              </a:rPr>
              <a:t> – </a:t>
            </a:r>
            <a:r>
              <a:rPr lang="de-DE" sz="1800" kern="0" dirty="0" err="1">
                <a:ea typeface="Arial Unicode MS" pitchFamily="34" charset="-128"/>
                <a:cs typeface="Arial Unicode MS" pitchFamily="34" charset="-128"/>
              </a:rPr>
              <a:t>waste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memory</a:t>
            </a:r>
            <a:endParaRPr lang="de-DE"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It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fragments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virtual</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memory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range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since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neighboring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uncommited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cannot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fused</a:t>
            </a:r>
            <a:r>
              <a:rPr lang="de-DE" sz="1800" kern="0" dirty="0">
                <a:ea typeface="Arial Unicode MS" pitchFamily="34" charset="-128"/>
                <a:cs typeface="Arial Unicode MS" pitchFamily="34" charset="-128"/>
              </a:rPr>
              <a:t> at OS </a:t>
            </a:r>
            <a:r>
              <a:rPr lang="de-DE" sz="1800" kern="0" dirty="0" err="1">
                <a:ea typeface="Arial Unicode MS" pitchFamily="34" charset="-128"/>
                <a:cs typeface="Arial Unicode MS" pitchFamily="34" charset="-128"/>
              </a:rPr>
              <a:t>level</a:t>
            </a:r>
            <a:r>
              <a:rPr lang="de-DE" sz="1800" kern="0" dirty="0">
                <a:ea typeface="Arial Unicode MS" pitchFamily="34" charset="-128"/>
                <a:cs typeface="Arial Unicode MS" pitchFamily="34" charset="-128"/>
              </a:rPr>
              <a:t> – </a:t>
            </a:r>
            <a:r>
              <a:rPr lang="de-DE" sz="1800" kern="0" dirty="0" err="1">
                <a:ea typeface="Arial Unicode MS" pitchFamily="34" charset="-128"/>
                <a:cs typeface="Arial Unicode MS" pitchFamily="34" charset="-128"/>
              </a:rPr>
              <a:t>there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always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one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page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commited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between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each</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a:t>
            </a:r>
            <a:endParaRPr lang="de-DE"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p:txBody>
      </p:sp>
      <p:sp>
        <p:nvSpPr>
          <p:cNvPr id="3" name="TextBox 2">
            <a:extLst>
              <a:ext uri="{FF2B5EF4-FFF2-40B4-BE49-F238E27FC236}">
                <a16:creationId xmlns:a16="http://schemas.microsoft.com/office/drawing/2014/main" id="{FF3F3835-C233-4073-861B-63FCD8FC0278}"/>
              </a:ext>
            </a:extLst>
          </p:cNvPr>
          <p:cNvSpPr txBox="1"/>
          <p:nvPr/>
        </p:nvSpPr>
        <p:spPr>
          <a:xfrm>
            <a:off x="1815205" y="3100926"/>
            <a:ext cx="73096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Page 0</a:t>
            </a:r>
          </a:p>
        </p:txBody>
      </p:sp>
      <p:sp>
        <p:nvSpPr>
          <p:cNvPr id="34" name="TextBox 33">
            <a:extLst>
              <a:ext uri="{FF2B5EF4-FFF2-40B4-BE49-F238E27FC236}">
                <a16:creationId xmlns:a16="http://schemas.microsoft.com/office/drawing/2014/main" id="{C25FADA7-43BD-4711-BAAB-B764E69AB7D9}"/>
              </a:ext>
            </a:extLst>
          </p:cNvPr>
          <p:cNvSpPr txBox="1"/>
          <p:nvPr/>
        </p:nvSpPr>
        <p:spPr>
          <a:xfrm>
            <a:off x="4218889" y="3100925"/>
            <a:ext cx="73096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Page 1</a:t>
            </a:r>
          </a:p>
        </p:txBody>
      </p:sp>
      <p:sp>
        <p:nvSpPr>
          <p:cNvPr id="35" name="TextBox 34">
            <a:extLst>
              <a:ext uri="{FF2B5EF4-FFF2-40B4-BE49-F238E27FC236}">
                <a16:creationId xmlns:a16="http://schemas.microsoft.com/office/drawing/2014/main" id="{9E4ACD07-54B1-47CE-9EF3-2E0680E6764D}"/>
              </a:ext>
            </a:extLst>
          </p:cNvPr>
          <p:cNvSpPr txBox="1"/>
          <p:nvPr/>
        </p:nvSpPr>
        <p:spPr>
          <a:xfrm>
            <a:off x="6520931" y="3100924"/>
            <a:ext cx="73096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Page 2</a:t>
            </a:r>
          </a:p>
        </p:txBody>
      </p:sp>
      <p:sp>
        <p:nvSpPr>
          <p:cNvPr id="36" name="TextBox 35">
            <a:extLst>
              <a:ext uri="{FF2B5EF4-FFF2-40B4-BE49-F238E27FC236}">
                <a16:creationId xmlns:a16="http://schemas.microsoft.com/office/drawing/2014/main" id="{182AB98D-28B6-434F-AB55-6E9F45FAA9F8}"/>
              </a:ext>
            </a:extLst>
          </p:cNvPr>
          <p:cNvSpPr txBox="1"/>
          <p:nvPr/>
        </p:nvSpPr>
        <p:spPr>
          <a:xfrm>
            <a:off x="8818262" y="3100923"/>
            <a:ext cx="73096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Page 3</a:t>
            </a:r>
          </a:p>
        </p:txBody>
      </p:sp>
    </p:spTree>
    <p:extLst>
      <p:ext uri="{BB962C8B-B14F-4D97-AF65-F5344CB8AC3E}">
        <p14:creationId xmlns:p14="http://schemas.microsoft.com/office/powerpoint/2010/main" val="3605259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Solution: chunk headers and payload are separated</a:t>
            </a:r>
          </a:p>
        </p:txBody>
      </p:sp>
      <p:sp>
        <p:nvSpPr>
          <p:cNvPr id="49" name="TextBox 48">
            <a:extLst>
              <a:ext uri="{FF2B5EF4-FFF2-40B4-BE49-F238E27FC236}">
                <a16:creationId xmlns:a16="http://schemas.microsoft.com/office/drawing/2014/main" id="{6EE079A9-3A51-4932-881B-28E8B9A415A1}"/>
              </a:ext>
            </a:extLst>
          </p:cNvPr>
          <p:cNvSpPr txBox="1"/>
          <p:nvPr/>
        </p:nvSpPr>
        <p:spPr>
          <a:xfrm>
            <a:off x="1907038" y="3901643"/>
            <a:ext cx="9228292" cy="263149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Headers </a:t>
            </a:r>
            <a:r>
              <a:rPr lang="de-DE" sz="1800" kern="0" dirty="0" err="1">
                <a:ea typeface="Arial Unicode MS" pitchFamily="34" charset="-128"/>
                <a:cs typeface="Arial Unicode MS" pitchFamily="34" charset="-128"/>
              </a:rPr>
              <a:t>now</a:t>
            </a:r>
            <a:r>
              <a:rPr lang="de-DE" sz="1800" kern="0" dirty="0">
                <a:ea typeface="Arial Unicode MS" pitchFamily="34" charset="-128"/>
                <a:cs typeface="Arial Unicode MS" pitchFamily="34" charset="-128"/>
              </a:rPr>
              <a:t> live in an outside </a:t>
            </a:r>
            <a:r>
              <a:rPr lang="de-DE" sz="1800" kern="0" dirty="0" err="1">
                <a:ea typeface="Arial Unicode MS" pitchFamily="34" charset="-128"/>
                <a:cs typeface="Arial Unicode MS" pitchFamily="34" charset="-128"/>
              </a:rPr>
              <a:t>pool</a:t>
            </a:r>
            <a:endParaRPr lang="de-DE"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a simple </a:t>
            </a:r>
            <a:r>
              <a:rPr lang="de-DE" sz="1800" kern="0" dirty="0" err="1">
                <a:ea typeface="Arial Unicode MS" pitchFamily="34" charset="-128"/>
                <a:cs typeface="Arial Unicode MS" pitchFamily="34" charset="-128"/>
              </a:rPr>
              <a:t>slab</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allocator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with</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freelist</a:t>
            </a:r>
            <a:endParaRPr lang="de-DE"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rPr>
              <a:t>Also </a:t>
            </a:r>
            <a:r>
              <a:rPr lang="de-DE" sz="1800" kern="0" dirty="0" err="1">
                <a:ea typeface="Arial Unicode MS" pitchFamily="34" charset="-128"/>
                <a:cs typeface="Arial Unicode MS" pitchFamily="34" charset="-128"/>
              </a:rPr>
              <a:t>better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locality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when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walking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lists</a:t>
            </a:r>
            <a:endParaRPr lang="de-DE"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One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added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dereference</a:t>
            </a:r>
            <a:r>
              <a:rPr lang="de-DE" sz="1800" kern="0" dirty="0">
                <a:ea typeface="Arial Unicode MS" pitchFamily="34" charset="-128"/>
                <a:cs typeface="Arial Unicode MS" pitchFamily="34" charset="-128"/>
              </a:rPr>
              <a:t> :/ but I </a:t>
            </a:r>
            <a:r>
              <a:rPr lang="de-DE" sz="1800" kern="0" dirty="0" err="1">
                <a:ea typeface="Arial Unicode MS" pitchFamily="34" charset="-128"/>
                <a:cs typeface="Arial Unicode MS" pitchFamily="34" charset="-128"/>
              </a:rPr>
              <a:t>pay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removing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one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somewhere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else</a:t>
            </a:r>
            <a:r>
              <a:rPr lang="de-DE" sz="1800" kern="0" dirty="0">
                <a:ea typeface="Arial Unicode MS" pitchFamily="34" charset="-128"/>
                <a:cs typeface="Arial Unicode MS" pitchFamily="34" charset="-128"/>
              </a:rPr>
              <a:t> </a:t>
            </a:r>
            <a:r>
              <a:rPr lang="de-DE" sz="1800" kern="0" dirty="0">
                <a:ea typeface="Arial Unicode MS" pitchFamily="34" charset="-128"/>
                <a:cs typeface="Arial Unicode MS" pitchFamily="34" charset="-128"/>
                <a:sym typeface="Wingdings" panose="05000000000000000000" pitchFamily="2" charset="2"/>
              </a:rPr>
              <a:t></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Now</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freely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uncommit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fully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neighboring</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free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uncommitted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are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merged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by</a:t>
            </a:r>
            <a:r>
              <a:rPr lang="de-DE" sz="1800" kern="0" dirty="0">
                <a:ea typeface="Arial Unicode MS" pitchFamily="34" charset="-128"/>
                <a:cs typeface="Arial Unicode MS" pitchFamily="34" charset="-128"/>
              </a:rPr>
              <a:t> OS </a:t>
            </a:r>
            <a:r>
              <a:rPr lang="de-DE" sz="1800" kern="0" dirty="0" err="1">
                <a:ea typeface="Arial Unicode MS" pitchFamily="34" charset="-128"/>
                <a:cs typeface="Arial Unicode MS" pitchFamily="34" charset="-128"/>
              </a:rPr>
              <a:t>vm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manager</a:t>
            </a:r>
            <a:endParaRPr lang="de-DE"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2607511D-53B3-4BF1-886B-B584F1AC33F8}"/>
              </a:ext>
            </a:extLst>
          </p:cNvPr>
          <p:cNvSpPr/>
          <p:nvPr/>
        </p:nvSpPr>
        <p:spPr bwMode="gray">
          <a:xfrm>
            <a:off x="2667001" y="2124400"/>
            <a:ext cx="1493250" cy="464066"/>
          </a:xfrm>
          <a:prstGeom prst="rect">
            <a:avLst/>
          </a:prstGeom>
          <a:solidFill>
            <a:schemeClr val="accent1">
              <a:lumMod val="40000"/>
              <a:lumOff val="6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A2A6DDBC-D8D4-466A-B3B1-7F04DBD2B1F6}"/>
              </a:ext>
            </a:extLst>
          </p:cNvPr>
          <p:cNvSpPr/>
          <p:nvPr/>
        </p:nvSpPr>
        <p:spPr bwMode="gray">
          <a:xfrm>
            <a:off x="2667002" y="2124400"/>
            <a:ext cx="6011006" cy="464066"/>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1B354C9C-B7D8-4CDB-A3FC-3001D680981F}"/>
              </a:ext>
            </a:extLst>
          </p:cNvPr>
          <p:cNvSpPr/>
          <p:nvPr/>
        </p:nvSpPr>
        <p:spPr bwMode="gray">
          <a:xfrm>
            <a:off x="1499570" y="2724325"/>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9" name="Straight Connector 8">
            <a:extLst>
              <a:ext uri="{FF2B5EF4-FFF2-40B4-BE49-F238E27FC236}">
                <a16:creationId xmlns:a16="http://schemas.microsoft.com/office/drawing/2014/main" id="{0DB38496-9029-4A37-AB3C-8036D785C288}"/>
              </a:ext>
            </a:extLst>
          </p:cNvPr>
          <p:cNvCxnSpPr>
            <a:cxnSpLocks/>
          </p:cNvCxnSpPr>
          <p:nvPr/>
        </p:nvCxnSpPr>
        <p:spPr>
          <a:xfrm>
            <a:off x="2667002" y="1851660"/>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46B5A4-CEFB-4827-9EC4-4BB118A7DCBB}"/>
              </a:ext>
            </a:extLst>
          </p:cNvPr>
          <p:cNvCxnSpPr>
            <a:cxnSpLocks/>
          </p:cNvCxnSpPr>
          <p:nvPr/>
        </p:nvCxnSpPr>
        <p:spPr>
          <a:xfrm>
            <a:off x="4160251" y="1851660"/>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F5420F5-92BC-4E47-9533-EDF7CC19F578}"/>
              </a:ext>
            </a:extLst>
          </p:cNvPr>
          <p:cNvCxnSpPr>
            <a:cxnSpLocks/>
          </p:cNvCxnSpPr>
          <p:nvPr/>
        </p:nvCxnSpPr>
        <p:spPr>
          <a:xfrm>
            <a:off x="5659837" y="1851660"/>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122DC9-721B-453A-9567-8FABCBB0A70C}"/>
              </a:ext>
            </a:extLst>
          </p:cNvPr>
          <p:cNvCxnSpPr>
            <a:cxnSpLocks/>
          </p:cNvCxnSpPr>
          <p:nvPr/>
        </p:nvCxnSpPr>
        <p:spPr>
          <a:xfrm>
            <a:off x="7165759" y="1851660"/>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78446D-EC84-4770-8BC0-277EB9A1FC1D}"/>
              </a:ext>
            </a:extLst>
          </p:cNvPr>
          <p:cNvCxnSpPr>
            <a:cxnSpLocks/>
          </p:cNvCxnSpPr>
          <p:nvPr/>
        </p:nvCxnSpPr>
        <p:spPr>
          <a:xfrm>
            <a:off x="8678017" y="1851660"/>
            <a:ext cx="0" cy="960697"/>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F3F3835-C233-4073-861B-63FCD8FC0278}"/>
              </a:ext>
            </a:extLst>
          </p:cNvPr>
          <p:cNvSpPr txBox="1"/>
          <p:nvPr/>
        </p:nvSpPr>
        <p:spPr>
          <a:xfrm>
            <a:off x="3159988" y="2724326"/>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34" name="TextBox 33">
            <a:extLst>
              <a:ext uri="{FF2B5EF4-FFF2-40B4-BE49-F238E27FC236}">
                <a16:creationId xmlns:a16="http://schemas.microsoft.com/office/drawing/2014/main" id="{C25FADA7-43BD-4711-BAAB-B764E69AB7D9}"/>
              </a:ext>
            </a:extLst>
          </p:cNvPr>
          <p:cNvSpPr txBox="1"/>
          <p:nvPr/>
        </p:nvSpPr>
        <p:spPr>
          <a:xfrm>
            <a:off x="4725669" y="2724326"/>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9E4ACD07-54B1-47CE-9EF3-2E0680E6764D}"/>
              </a:ext>
            </a:extLst>
          </p:cNvPr>
          <p:cNvSpPr txBox="1"/>
          <p:nvPr/>
        </p:nvSpPr>
        <p:spPr>
          <a:xfrm>
            <a:off x="6225144" y="2724325"/>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182AB98D-28B6-434F-AB55-6E9F45FAA9F8}"/>
              </a:ext>
            </a:extLst>
          </p:cNvPr>
          <p:cNvSpPr txBox="1"/>
          <p:nvPr/>
        </p:nvSpPr>
        <p:spPr>
          <a:xfrm>
            <a:off x="7721549" y="2724325"/>
            <a:ext cx="334126" cy="15388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page</a:t>
            </a:r>
            <a:endParaRPr lang="de-DE" sz="1000" kern="0" dirty="0">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1FEF2BF0-EC87-4FAA-874D-26124760923F}"/>
              </a:ext>
            </a:extLst>
          </p:cNvPr>
          <p:cNvSpPr/>
          <p:nvPr/>
        </p:nvSpPr>
        <p:spPr bwMode="gray">
          <a:xfrm>
            <a:off x="1272664" y="2724325"/>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B773606F-903C-4640-9584-FC052AC1E2C8}"/>
              </a:ext>
            </a:extLst>
          </p:cNvPr>
          <p:cNvSpPr/>
          <p:nvPr/>
        </p:nvSpPr>
        <p:spPr bwMode="gray">
          <a:xfrm>
            <a:off x="1035350" y="2724325"/>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9361FD38-BC1C-4785-9F0D-27A5A8AF195B}"/>
              </a:ext>
            </a:extLst>
          </p:cNvPr>
          <p:cNvSpPr/>
          <p:nvPr/>
        </p:nvSpPr>
        <p:spPr bwMode="gray">
          <a:xfrm>
            <a:off x="1746062" y="2724325"/>
            <a:ext cx="160976" cy="464066"/>
          </a:xfrm>
          <a:prstGeom prst="rect">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9" name="Straight Arrow Connector 18">
            <a:extLst>
              <a:ext uri="{FF2B5EF4-FFF2-40B4-BE49-F238E27FC236}">
                <a16:creationId xmlns:a16="http://schemas.microsoft.com/office/drawing/2014/main" id="{B7573ABB-7A30-4A6B-AD7C-74BE7A4C1726}"/>
              </a:ext>
            </a:extLst>
          </p:cNvPr>
          <p:cNvCxnSpPr>
            <a:cxnSpLocks/>
            <a:stCxn id="24" idx="3"/>
          </p:cNvCxnSpPr>
          <p:nvPr/>
        </p:nvCxnSpPr>
        <p:spPr>
          <a:xfrm flipV="1">
            <a:off x="1907038" y="2588468"/>
            <a:ext cx="687533" cy="36789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D453756-38D9-4303-89DB-E0293581C083}"/>
              </a:ext>
            </a:extLst>
          </p:cNvPr>
          <p:cNvSpPr txBox="1"/>
          <p:nvPr/>
        </p:nvSpPr>
        <p:spPr>
          <a:xfrm>
            <a:off x="675350" y="3286233"/>
            <a:ext cx="1041952"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000" kern="0" dirty="0" err="1">
                <a:ea typeface="Arial Unicode MS" pitchFamily="34" charset="-128"/>
                <a:cs typeface="Arial Unicode MS" pitchFamily="34" charset="-128"/>
              </a:rPr>
              <a:t>ChunkHeaderPool</a:t>
            </a:r>
            <a:endParaRPr lang="de-DE" sz="1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927092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Commit Granules</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marL="0" lvl="1" indent="0">
              <a:buNone/>
            </a:pPr>
            <a:r>
              <a:rPr lang="en-US" dirty="0"/>
              <a:t>Don’t commit pages. Commit larger units.</a:t>
            </a:r>
          </a:p>
          <a:p>
            <a:pPr marL="0" lvl="1" indent="0">
              <a:buNone/>
            </a:pPr>
            <a:endParaRPr lang="en-US" dirty="0"/>
          </a:p>
          <a:p>
            <a:pPr marL="0" lvl="1" indent="0">
              <a:buNone/>
            </a:pPr>
            <a:r>
              <a:rPr lang="en-US" dirty="0"/>
              <a:t>That unit is the “commit granule”.</a:t>
            </a:r>
          </a:p>
          <a:p>
            <a:pPr marL="0" lvl="1" indent="0">
              <a:buNone/>
            </a:pPr>
            <a:endParaRPr lang="en-US" dirty="0"/>
          </a:p>
          <a:p>
            <a:pPr lvl="1"/>
            <a:r>
              <a:rPr lang="en-US" dirty="0"/>
              <a:t>Address range is segmented into homogenously sized commit granules.</a:t>
            </a:r>
          </a:p>
          <a:p>
            <a:pPr marL="0" lvl="1" indent="0">
              <a:buNone/>
            </a:pPr>
            <a:endParaRPr lang="en-US" dirty="0"/>
          </a:p>
          <a:p>
            <a:pPr marL="286326" lvl="1" indent="-285750"/>
            <a:r>
              <a:rPr lang="en-US" dirty="0"/>
              <a:t>Commit granules are committed / uncommitted as a whole only</a:t>
            </a:r>
          </a:p>
          <a:p>
            <a:pPr lvl="2"/>
            <a:endParaRPr lang="en-US" dirty="0"/>
          </a:p>
          <a:p>
            <a:pPr lvl="1"/>
            <a:r>
              <a:rPr lang="en-US" dirty="0"/>
              <a:t>Bit mask keeps track of which granules are committed</a:t>
            </a:r>
          </a:p>
          <a:p>
            <a:pPr lvl="1"/>
            <a:endParaRPr lang="en-US" dirty="0"/>
          </a:p>
          <a:p>
            <a:pPr lvl="1"/>
            <a:r>
              <a:rPr lang="en-US" dirty="0"/>
              <a:t>Default size 64K</a:t>
            </a:r>
          </a:p>
        </p:txBody>
      </p:sp>
    </p:spTree>
    <p:extLst>
      <p:ext uri="{BB962C8B-B14F-4D97-AF65-F5344CB8AC3E}">
        <p14:creationId xmlns:p14="http://schemas.microsoft.com/office/powerpoint/2010/main" val="3115279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Commit granules</a:t>
            </a:r>
          </a:p>
        </p:txBody>
      </p:sp>
      <p:cxnSp>
        <p:nvCxnSpPr>
          <p:cNvPr id="17" name="Straight Connector 16">
            <a:extLst>
              <a:ext uri="{FF2B5EF4-FFF2-40B4-BE49-F238E27FC236}">
                <a16:creationId xmlns:a16="http://schemas.microsoft.com/office/drawing/2014/main" id="{D1AE21EA-5271-4F2E-831F-1E7DCCC3C241}"/>
              </a:ext>
            </a:extLst>
          </p:cNvPr>
          <p:cNvCxnSpPr>
            <a:cxnSpLocks/>
          </p:cNvCxnSpPr>
          <p:nvPr/>
        </p:nvCxnSpPr>
        <p:spPr>
          <a:xfrm>
            <a:off x="504001" y="2272543"/>
            <a:ext cx="10209719" cy="0"/>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96F12C6C-4B72-42AE-8280-3101DD595FB9}"/>
              </a:ext>
            </a:extLst>
          </p:cNvPr>
          <p:cNvSpPr/>
          <p:nvPr/>
        </p:nvSpPr>
        <p:spPr bwMode="gray">
          <a:xfrm>
            <a:off x="1235521" y="1531127"/>
            <a:ext cx="963654" cy="557885"/>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Rounded Corners 21">
            <a:extLst>
              <a:ext uri="{FF2B5EF4-FFF2-40B4-BE49-F238E27FC236}">
                <a16:creationId xmlns:a16="http://schemas.microsoft.com/office/drawing/2014/main" id="{74BDCD3E-26A3-4A38-94F2-2F3071C116A9}"/>
              </a:ext>
            </a:extLst>
          </p:cNvPr>
          <p:cNvSpPr/>
          <p:nvPr/>
        </p:nvSpPr>
        <p:spPr bwMode="gray">
          <a:xfrm>
            <a:off x="2285846" y="1535235"/>
            <a:ext cx="963654" cy="55788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ectangle: Rounded Corners 24">
            <a:extLst>
              <a:ext uri="{FF2B5EF4-FFF2-40B4-BE49-F238E27FC236}">
                <a16:creationId xmlns:a16="http://schemas.microsoft.com/office/drawing/2014/main" id="{1DAB774D-8E74-48D3-8EB3-EF997A1B0BA9}"/>
              </a:ext>
            </a:extLst>
          </p:cNvPr>
          <p:cNvSpPr/>
          <p:nvPr/>
        </p:nvSpPr>
        <p:spPr bwMode="gray">
          <a:xfrm>
            <a:off x="3336171" y="1531127"/>
            <a:ext cx="963654" cy="55788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Rounded Corners 26">
            <a:extLst>
              <a:ext uri="{FF2B5EF4-FFF2-40B4-BE49-F238E27FC236}">
                <a16:creationId xmlns:a16="http://schemas.microsoft.com/office/drawing/2014/main" id="{F1C01A00-2862-4449-BC28-F59EA7011A7A}"/>
              </a:ext>
            </a:extLst>
          </p:cNvPr>
          <p:cNvSpPr/>
          <p:nvPr/>
        </p:nvSpPr>
        <p:spPr bwMode="gray">
          <a:xfrm>
            <a:off x="4386496" y="1521301"/>
            <a:ext cx="963654" cy="55788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Rectangle: Rounded Corners 30">
            <a:extLst>
              <a:ext uri="{FF2B5EF4-FFF2-40B4-BE49-F238E27FC236}">
                <a16:creationId xmlns:a16="http://schemas.microsoft.com/office/drawing/2014/main" id="{17FA78FE-9F3D-457E-BEAB-C6DD559573EE}"/>
              </a:ext>
            </a:extLst>
          </p:cNvPr>
          <p:cNvSpPr/>
          <p:nvPr/>
        </p:nvSpPr>
        <p:spPr bwMode="gray">
          <a:xfrm>
            <a:off x="5436821" y="1521301"/>
            <a:ext cx="963654" cy="557885"/>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Rounded Corners 31">
            <a:extLst>
              <a:ext uri="{FF2B5EF4-FFF2-40B4-BE49-F238E27FC236}">
                <a16:creationId xmlns:a16="http://schemas.microsoft.com/office/drawing/2014/main" id="{E6A8C212-87BA-40F0-BE93-BDC44C641EA2}"/>
              </a:ext>
            </a:extLst>
          </p:cNvPr>
          <p:cNvSpPr/>
          <p:nvPr/>
        </p:nvSpPr>
        <p:spPr bwMode="gray">
          <a:xfrm>
            <a:off x="6487146" y="1525409"/>
            <a:ext cx="963654" cy="557885"/>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Rectangle: Rounded Corners 32">
            <a:extLst>
              <a:ext uri="{FF2B5EF4-FFF2-40B4-BE49-F238E27FC236}">
                <a16:creationId xmlns:a16="http://schemas.microsoft.com/office/drawing/2014/main" id="{4EEDC71F-1489-4CC8-B557-F7B5272103F9}"/>
              </a:ext>
            </a:extLst>
          </p:cNvPr>
          <p:cNvSpPr/>
          <p:nvPr/>
        </p:nvSpPr>
        <p:spPr bwMode="gray">
          <a:xfrm>
            <a:off x="7537471" y="1521301"/>
            <a:ext cx="963654" cy="55788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Rectangle: Rounded Corners 33">
            <a:extLst>
              <a:ext uri="{FF2B5EF4-FFF2-40B4-BE49-F238E27FC236}">
                <a16:creationId xmlns:a16="http://schemas.microsoft.com/office/drawing/2014/main" id="{DAEA5117-742E-4051-9724-236A6501E0CC}"/>
              </a:ext>
            </a:extLst>
          </p:cNvPr>
          <p:cNvSpPr/>
          <p:nvPr/>
        </p:nvSpPr>
        <p:spPr bwMode="gray">
          <a:xfrm>
            <a:off x="8587796" y="1511475"/>
            <a:ext cx="963654" cy="557885"/>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7" name="Straight Connector 36">
            <a:extLst>
              <a:ext uri="{FF2B5EF4-FFF2-40B4-BE49-F238E27FC236}">
                <a16:creationId xmlns:a16="http://schemas.microsoft.com/office/drawing/2014/main" id="{0CAAD830-5A46-41CC-AEB7-D963935FF505}"/>
              </a:ext>
            </a:extLst>
          </p:cNvPr>
          <p:cNvCxnSpPr>
            <a:cxnSpLocks/>
          </p:cNvCxnSpPr>
          <p:nvPr/>
        </p:nvCxnSpPr>
        <p:spPr>
          <a:xfrm>
            <a:off x="504001" y="1381003"/>
            <a:ext cx="10087888" cy="0"/>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17C434FF-4615-43A7-B726-29BEC68D6A11}"/>
              </a:ext>
            </a:extLst>
          </p:cNvPr>
          <p:cNvSpPr/>
          <p:nvPr/>
        </p:nvSpPr>
        <p:spPr bwMode="gray">
          <a:xfrm>
            <a:off x="9628235" y="1511475"/>
            <a:ext cx="963654" cy="55788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9" name="Rectangle: Rounded Corners 38">
            <a:extLst>
              <a:ext uri="{FF2B5EF4-FFF2-40B4-BE49-F238E27FC236}">
                <a16:creationId xmlns:a16="http://schemas.microsoft.com/office/drawing/2014/main" id="{6CEF6C32-CFB7-4931-8FC5-1503DB1B426A}"/>
              </a:ext>
            </a:extLst>
          </p:cNvPr>
          <p:cNvSpPr/>
          <p:nvPr/>
        </p:nvSpPr>
        <p:spPr bwMode="gray">
          <a:xfrm>
            <a:off x="185007" y="1526874"/>
            <a:ext cx="963654" cy="55788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A4E1A081-795C-46BA-BAA8-6D3C961E0716}"/>
              </a:ext>
            </a:extLst>
          </p:cNvPr>
          <p:cNvSpPr/>
          <p:nvPr/>
        </p:nvSpPr>
        <p:spPr bwMode="gray">
          <a:xfrm>
            <a:off x="98525" y="1325879"/>
            <a:ext cx="568309" cy="1164243"/>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Rectangle 39">
            <a:extLst>
              <a:ext uri="{FF2B5EF4-FFF2-40B4-BE49-F238E27FC236}">
                <a16:creationId xmlns:a16="http://schemas.microsoft.com/office/drawing/2014/main" id="{3C46FA8E-E9AF-4A14-8C20-A5743A1A1088}"/>
              </a:ext>
            </a:extLst>
          </p:cNvPr>
          <p:cNvSpPr/>
          <p:nvPr/>
        </p:nvSpPr>
        <p:spPr bwMode="gray">
          <a:xfrm>
            <a:off x="10230949" y="1258918"/>
            <a:ext cx="568309" cy="1164242"/>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011B1AE8-5C8F-4E23-96A8-201F330E0AFA}"/>
              </a:ext>
            </a:extLst>
          </p:cNvPr>
          <p:cNvSpPr txBox="1"/>
          <p:nvPr/>
        </p:nvSpPr>
        <p:spPr>
          <a:xfrm>
            <a:off x="10591889" y="1638578"/>
            <a:ext cx="88485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granules</a:t>
            </a:r>
            <a:endParaRPr lang="de-DE" sz="1800" kern="0" dirty="0">
              <a:ea typeface="Arial Unicode MS" pitchFamily="34" charset="-128"/>
              <a:cs typeface="Arial Unicode MS" pitchFamily="34" charset="-128"/>
            </a:endParaRPr>
          </a:p>
        </p:txBody>
      </p:sp>
      <p:sp>
        <p:nvSpPr>
          <p:cNvPr id="47" name="Text Placeholder">
            <a:extLst>
              <a:ext uri="{FF2B5EF4-FFF2-40B4-BE49-F238E27FC236}">
                <a16:creationId xmlns:a16="http://schemas.microsoft.com/office/drawing/2014/main" id="{ECC4B593-903B-4226-80C2-FAEDDCCA4275}"/>
              </a:ext>
            </a:extLst>
          </p:cNvPr>
          <p:cNvSpPr>
            <a:spLocks noGrp="1"/>
          </p:cNvSpPr>
          <p:nvPr>
            <p:ph type="body" sz="quarter" idx="10"/>
          </p:nvPr>
        </p:nvSpPr>
        <p:spPr bwMode="gray">
          <a:xfrm>
            <a:off x="503999" y="4267850"/>
            <a:ext cx="11186477" cy="2068149"/>
          </a:xfrm>
        </p:spPr>
        <p:txBody>
          <a:bodyPr>
            <a:normAutofit/>
          </a:bodyPr>
          <a:lstStyle/>
          <a:p>
            <a:pPr marL="0" lvl="1" indent="0">
              <a:buNone/>
            </a:pPr>
            <a:r>
              <a:rPr lang="en-US" dirty="0"/>
              <a:t>Notes:</a:t>
            </a:r>
          </a:p>
          <a:p>
            <a:pPr lvl="1">
              <a:buFontTx/>
              <a:buChar char="-"/>
            </a:pPr>
            <a:r>
              <a:rPr lang="en-US" dirty="0"/>
              <a:t>Commit state of a chunk has nothing to do with whether chunk is free or not.</a:t>
            </a:r>
          </a:p>
          <a:p>
            <a:pPr lvl="2">
              <a:buFontTx/>
              <a:buChar char="-"/>
            </a:pPr>
            <a:r>
              <a:rPr lang="en-US" dirty="0"/>
              <a:t>A chunk which is in use will commit on demand when allocation happens, if needed.</a:t>
            </a:r>
          </a:p>
          <a:p>
            <a:pPr lvl="1">
              <a:buFontTx/>
              <a:buChar char="-"/>
            </a:pPr>
            <a:r>
              <a:rPr lang="en-US" dirty="0"/>
              <a:t>A chunk can contain a mixture of committed and uncommitted sections. </a:t>
            </a:r>
          </a:p>
          <a:p>
            <a:pPr lvl="1">
              <a:buFontTx/>
              <a:buChar char="-"/>
            </a:pPr>
            <a:r>
              <a:rPr lang="en-US" dirty="0"/>
              <a:t>Chunks and granules are aligned such that no chunk </a:t>
            </a:r>
            <a:r>
              <a:rPr lang="en-US" dirty="0" err="1"/>
              <a:t>struddles</a:t>
            </a:r>
            <a:r>
              <a:rPr lang="en-US" dirty="0"/>
              <a:t> a granule border without containing the whole granule.</a:t>
            </a:r>
          </a:p>
        </p:txBody>
      </p:sp>
      <p:grpSp>
        <p:nvGrpSpPr>
          <p:cNvPr id="6" name="Group 5">
            <a:extLst>
              <a:ext uri="{FF2B5EF4-FFF2-40B4-BE49-F238E27FC236}">
                <a16:creationId xmlns:a16="http://schemas.microsoft.com/office/drawing/2014/main" id="{1185E5BD-4DBB-4577-B202-5E5B8E8150BA}"/>
              </a:ext>
            </a:extLst>
          </p:cNvPr>
          <p:cNvGrpSpPr/>
          <p:nvPr/>
        </p:nvGrpSpPr>
        <p:grpSpPr>
          <a:xfrm>
            <a:off x="102876" y="2529103"/>
            <a:ext cx="11222261" cy="1262646"/>
            <a:chOff x="102876" y="2529103"/>
            <a:chExt cx="11222261" cy="1262646"/>
          </a:xfrm>
        </p:grpSpPr>
        <p:sp>
          <p:nvSpPr>
            <p:cNvPr id="45" name="Rectangle 44">
              <a:extLst>
                <a:ext uri="{FF2B5EF4-FFF2-40B4-BE49-F238E27FC236}">
                  <a16:creationId xmlns:a16="http://schemas.microsoft.com/office/drawing/2014/main" id="{8D7A1F7E-64C4-4523-A90B-0BDB06E544F6}"/>
                </a:ext>
              </a:extLst>
            </p:cNvPr>
            <p:cNvSpPr/>
            <p:nvPr/>
          </p:nvSpPr>
          <p:spPr bwMode="gray">
            <a:xfrm>
              <a:off x="185007" y="2844406"/>
              <a:ext cx="963655" cy="491219"/>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4" name="Rectangle 43">
              <a:extLst>
                <a:ext uri="{FF2B5EF4-FFF2-40B4-BE49-F238E27FC236}">
                  <a16:creationId xmlns:a16="http://schemas.microsoft.com/office/drawing/2014/main" id="{5249DF7F-7BBE-4714-9791-92864BDB3099}"/>
                </a:ext>
              </a:extLst>
            </p:cNvPr>
            <p:cNvSpPr/>
            <p:nvPr/>
          </p:nvSpPr>
          <p:spPr bwMode="gray">
            <a:xfrm>
              <a:off x="8548977" y="2838672"/>
              <a:ext cx="963654" cy="487153"/>
            </a:xfrm>
            <a:prstGeom prst="rect">
              <a:avLst/>
            </a:prstGeom>
            <a:solidFill>
              <a:schemeClr val="accent1">
                <a:lumMod val="40000"/>
                <a:lumOff val="6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3" name="Rectangle 42">
              <a:extLst>
                <a:ext uri="{FF2B5EF4-FFF2-40B4-BE49-F238E27FC236}">
                  <a16:creationId xmlns:a16="http://schemas.microsoft.com/office/drawing/2014/main" id="{A76AD0B8-1D3B-4974-B699-1C3476352484}"/>
                </a:ext>
              </a:extLst>
            </p:cNvPr>
            <p:cNvSpPr/>
            <p:nvPr/>
          </p:nvSpPr>
          <p:spPr bwMode="gray">
            <a:xfrm>
              <a:off x="9622857" y="2834606"/>
              <a:ext cx="963655" cy="491219"/>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852D4E1E-C359-4D6E-8EAF-A8A1A1E7953C}"/>
                </a:ext>
              </a:extLst>
            </p:cNvPr>
            <p:cNvSpPr/>
            <p:nvPr/>
          </p:nvSpPr>
          <p:spPr bwMode="gray">
            <a:xfrm>
              <a:off x="1235524" y="2834606"/>
              <a:ext cx="963654" cy="487153"/>
            </a:xfrm>
            <a:prstGeom prst="rect">
              <a:avLst/>
            </a:prstGeom>
            <a:solidFill>
              <a:schemeClr val="accent1">
                <a:lumMod val="40000"/>
                <a:lumOff val="6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2E967230-83C3-41B4-A75F-A1496396C251}"/>
                </a:ext>
              </a:extLst>
            </p:cNvPr>
            <p:cNvSpPr/>
            <p:nvPr/>
          </p:nvSpPr>
          <p:spPr bwMode="gray">
            <a:xfrm>
              <a:off x="5435105" y="2834606"/>
              <a:ext cx="447535" cy="491219"/>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D9D84B1B-AD0F-4C3F-A3DF-84E6F0FCAD79}"/>
                </a:ext>
              </a:extLst>
            </p:cNvPr>
            <p:cNvSpPr/>
            <p:nvPr/>
          </p:nvSpPr>
          <p:spPr bwMode="gray">
            <a:xfrm>
              <a:off x="1235523" y="2834606"/>
              <a:ext cx="4114627" cy="491219"/>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F53F9214-2F66-419F-983F-41777BA64A12}"/>
                </a:ext>
              </a:extLst>
            </p:cNvPr>
            <p:cNvSpPr/>
            <p:nvPr/>
          </p:nvSpPr>
          <p:spPr bwMode="gray">
            <a:xfrm>
              <a:off x="7537473" y="2834606"/>
              <a:ext cx="1968843" cy="491219"/>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DC6B4A94-1D1A-450F-894A-5B36315A1F62}"/>
                </a:ext>
              </a:extLst>
            </p:cNvPr>
            <p:cNvSpPr txBox="1"/>
            <p:nvPr/>
          </p:nvSpPr>
          <p:spPr>
            <a:xfrm>
              <a:off x="5527730" y="3514750"/>
              <a:ext cx="187230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1:n (</a:t>
              </a:r>
              <a:r>
                <a:rPr lang="de-DE" sz="1800" kern="0" dirty="0" err="1">
                  <a:ea typeface="Arial Unicode MS" pitchFamily="34" charset="-128"/>
                  <a:cs typeface="Arial Unicode MS" pitchFamily="34" charset="-128"/>
                </a:rPr>
                <a:t>small</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chunks</a:t>
              </a:r>
              <a:r>
                <a:rPr lang="de-DE" sz="1800" kern="0" dirty="0">
                  <a:ea typeface="Arial Unicode MS" pitchFamily="34" charset="-128"/>
                  <a:cs typeface="Arial Unicode MS" pitchFamily="34" charset="-128"/>
                </a:rPr>
                <a:t>)</a:t>
              </a:r>
            </a:p>
          </p:txBody>
        </p:sp>
        <p:sp>
          <p:nvSpPr>
            <p:cNvPr id="19" name="TextBox 18">
              <a:extLst>
                <a:ext uri="{FF2B5EF4-FFF2-40B4-BE49-F238E27FC236}">
                  <a16:creationId xmlns:a16="http://schemas.microsoft.com/office/drawing/2014/main" id="{19AAD162-B62D-4D14-B5C4-7603F6BF75B7}"/>
                </a:ext>
              </a:extLst>
            </p:cNvPr>
            <p:cNvSpPr txBox="1"/>
            <p:nvPr/>
          </p:nvSpPr>
          <p:spPr>
            <a:xfrm>
              <a:off x="2171518" y="3514749"/>
              <a:ext cx="173124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n:1 (large </a:t>
              </a:r>
              <a:r>
                <a:rPr lang="de-DE" sz="1800" kern="0" dirty="0" err="1">
                  <a:ea typeface="Arial Unicode MS" pitchFamily="34" charset="-128"/>
                  <a:cs typeface="Arial Unicode MS" pitchFamily="34" charset="-128"/>
                </a:rPr>
                <a:t>chunk</a:t>
              </a:r>
              <a:r>
                <a:rPr lang="de-DE" sz="1800" kern="0" dirty="0">
                  <a:ea typeface="Arial Unicode MS" pitchFamily="34" charset="-128"/>
                  <a:cs typeface="Arial Unicode MS" pitchFamily="34" charset="-128"/>
                </a:rPr>
                <a:t>)</a:t>
              </a:r>
            </a:p>
          </p:txBody>
        </p:sp>
        <p:sp>
          <p:nvSpPr>
            <p:cNvPr id="46" name="TextBox 45">
              <a:extLst>
                <a:ext uri="{FF2B5EF4-FFF2-40B4-BE49-F238E27FC236}">
                  <a16:creationId xmlns:a16="http://schemas.microsoft.com/office/drawing/2014/main" id="{BDEDB3D4-2AC9-4595-A01D-101D4A2434BF}"/>
                </a:ext>
              </a:extLst>
            </p:cNvPr>
            <p:cNvSpPr txBox="1"/>
            <p:nvPr/>
          </p:nvSpPr>
          <p:spPr>
            <a:xfrm>
              <a:off x="7634795" y="3514749"/>
              <a:ext cx="173124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n:1 (large </a:t>
              </a:r>
              <a:r>
                <a:rPr lang="de-DE" sz="1800" kern="0" dirty="0" err="1">
                  <a:ea typeface="Arial Unicode MS" pitchFamily="34" charset="-128"/>
                  <a:cs typeface="Arial Unicode MS" pitchFamily="34" charset="-128"/>
                </a:rPr>
                <a:t>chunk</a:t>
              </a:r>
              <a:r>
                <a:rPr lang="de-DE" sz="1800" kern="0" dirty="0">
                  <a:ea typeface="Arial Unicode MS" pitchFamily="34" charset="-128"/>
                  <a:cs typeface="Arial Unicode MS" pitchFamily="34" charset="-128"/>
                </a:rPr>
                <a:t>)</a:t>
              </a:r>
            </a:p>
          </p:txBody>
        </p:sp>
        <p:sp>
          <p:nvSpPr>
            <p:cNvPr id="35" name="Rectangle 34">
              <a:extLst>
                <a:ext uri="{FF2B5EF4-FFF2-40B4-BE49-F238E27FC236}">
                  <a16:creationId xmlns:a16="http://schemas.microsoft.com/office/drawing/2014/main" id="{EAD41C7D-9BAF-499A-AB64-A40F702FF76D}"/>
                </a:ext>
              </a:extLst>
            </p:cNvPr>
            <p:cNvSpPr/>
            <p:nvPr/>
          </p:nvSpPr>
          <p:spPr bwMode="gray">
            <a:xfrm>
              <a:off x="5952940" y="2832572"/>
              <a:ext cx="188879" cy="491219"/>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D9016637-025B-4E6F-8ACF-A8DDE9D491E7}"/>
                </a:ext>
              </a:extLst>
            </p:cNvPr>
            <p:cNvSpPr/>
            <p:nvPr/>
          </p:nvSpPr>
          <p:spPr bwMode="gray">
            <a:xfrm>
              <a:off x="6204808" y="2830173"/>
              <a:ext cx="188879" cy="491219"/>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7768F475-B2F7-4909-950C-C041B50DB83A}"/>
                </a:ext>
              </a:extLst>
            </p:cNvPr>
            <p:cNvSpPr/>
            <p:nvPr/>
          </p:nvSpPr>
          <p:spPr bwMode="gray">
            <a:xfrm>
              <a:off x="6486754" y="2832985"/>
              <a:ext cx="447535" cy="491219"/>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Rectangle 49">
              <a:extLst>
                <a:ext uri="{FF2B5EF4-FFF2-40B4-BE49-F238E27FC236}">
                  <a16:creationId xmlns:a16="http://schemas.microsoft.com/office/drawing/2014/main" id="{6EDCCBB5-F18D-4DB2-8A25-9563DD88DB98}"/>
                </a:ext>
              </a:extLst>
            </p:cNvPr>
            <p:cNvSpPr/>
            <p:nvPr/>
          </p:nvSpPr>
          <p:spPr bwMode="gray">
            <a:xfrm>
              <a:off x="7004071" y="2830173"/>
              <a:ext cx="447535" cy="491219"/>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E03C8CDB-B2F3-4C68-9FA4-5E931E00DC7A}"/>
                </a:ext>
              </a:extLst>
            </p:cNvPr>
            <p:cNvSpPr/>
            <p:nvPr/>
          </p:nvSpPr>
          <p:spPr bwMode="gray">
            <a:xfrm>
              <a:off x="102876" y="2529103"/>
              <a:ext cx="568309" cy="1164243"/>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Rectangle 51">
              <a:extLst>
                <a:ext uri="{FF2B5EF4-FFF2-40B4-BE49-F238E27FC236}">
                  <a16:creationId xmlns:a16="http://schemas.microsoft.com/office/drawing/2014/main" id="{ED68CF12-7D83-403C-8F39-92A0FEB2BC20}"/>
                </a:ext>
              </a:extLst>
            </p:cNvPr>
            <p:cNvSpPr/>
            <p:nvPr/>
          </p:nvSpPr>
          <p:spPr bwMode="gray">
            <a:xfrm>
              <a:off x="10230948" y="2564795"/>
              <a:ext cx="568309" cy="1164243"/>
            </a:xfrm>
            <a:prstGeom prst="rect">
              <a:avLst/>
            </a:prstGeom>
            <a:solidFill>
              <a:schemeClr val="bg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24CC6398-5E11-48DE-9B05-31CA3B7FA473}"/>
                </a:ext>
              </a:extLst>
            </p:cNvPr>
            <p:cNvSpPr txBox="1"/>
            <p:nvPr/>
          </p:nvSpPr>
          <p:spPr>
            <a:xfrm>
              <a:off x="10594168" y="2913294"/>
              <a:ext cx="73096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chunks</a:t>
              </a:r>
              <a:endParaRPr lang="de-DE" sz="1800"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2154879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52D4E1E-C359-4D6E-8EAF-A8A1A1E7953C}"/>
              </a:ext>
            </a:extLst>
          </p:cNvPr>
          <p:cNvSpPr/>
          <p:nvPr/>
        </p:nvSpPr>
        <p:spPr bwMode="gray">
          <a:xfrm>
            <a:off x="666834" y="2196857"/>
            <a:ext cx="966193" cy="487153"/>
          </a:xfrm>
          <a:prstGeom prst="rect">
            <a:avLst/>
          </a:prstGeom>
          <a:solidFill>
            <a:schemeClr val="accent1">
              <a:lumMod val="40000"/>
              <a:lumOff val="6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4C74529E-9FE0-40B1-979D-3E231B4E8894}"/>
              </a:ext>
            </a:extLst>
          </p:cNvPr>
          <p:cNvSpPr/>
          <p:nvPr/>
        </p:nvSpPr>
        <p:spPr bwMode="gray">
          <a:xfrm>
            <a:off x="1638510" y="2212270"/>
            <a:ext cx="1044842" cy="487153"/>
          </a:xfrm>
          <a:prstGeom prst="rect">
            <a:avLst/>
          </a:prstGeom>
          <a:solidFill>
            <a:schemeClr val="accent1">
              <a:lumMod val="40000"/>
              <a:lumOff val="6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1BE1779D-1EB1-406E-8D68-B532DC7C3578}"/>
              </a:ext>
            </a:extLst>
          </p:cNvPr>
          <p:cNvSpPr/>
          <p:nvPr/>
        </p:nvSpPr>
        <p:spPr bwMode="gray">
          <a:xfrm>
            <a:off x="666833" y="2221201"/>
            <a:ext cx="597762" cy="491219"/>
          </a:xfrm>
          <a:prstGeom prst="rect">
            <a:avLst/>
          </a:prstGeom>
          <a:solidFill>
            <a:schemeClr val="accent1">
              <a:lumMod val="7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used</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88339F1A-190D-46FD-B916-154C9B354B18}"/>
              </a:ext>
            </a:extLst>
          </p:cNvPr>
          <p:cNvSpPr/>
          <p:nvPr/>
        </p:nvSpPr>
        <p:spPr bwMode="gray">
          <a:xfrm>
            <a:off x="4870673" y="2196856"/>
            <a:ext cx="2013979" cy="487153"/>
          </a:xfrm>
          <a:prstGeom prst="rect">
            <a:avLst/>
          </a:prstGeom>
          <a:solidFill>
            <a:schemeClr val="accent1">
              <a:lumMod val="40000"/>
              <a:lumOff val="60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itle"/>
          <p:cNvSpPr>
            <a:spLocks noGrp="1"/>
          </p:cNvSpPr>
          <p:nvPr>
            <p:ph type="title"/>
          </p:nvPr>
        </p:nvSpPr>
        <p:spPr bwMode="gray">
          <a:xfrm>
            <a:off x="504001" y="504000"/>
            <a:ext cx="11186476" cy="369332"/>
          </a:xfrm>
        </p:spPr>
        <p:txBody>
          <a:bodyPr/>
          <a:lstStyle/>
          <a:p>
            <a:r>
              <a:rPr lang="en-US" dirty="0"/>
              <a:t>Allocation – committing on demand</a:t>
            </a:r>
          </a:p>
        </p:txBody>
      </p:sp>
      <p:sp>
        <p:nvSpPr>
          <p:cNvPr id="12" name="Rectangle: Rounded Corners 11">
            <a:extLst>
              <a:ext uri="{FF2B5EF4-FFF2-40B4-BE49-F238E27FC236}">
                <a16:creationId xmlns:a16="http://schemas.microsoft.com/office/drawing/2014/main" id="{A04ACB37-8331-44C3-B3A8-D0AFE8636199}"/>
              </a:ext>
            </a:extLst>
          </p:cNvPr>
          <p:cNvSpPr/>
          <p:nvPr/>
        </p:nvSpPr>
        <p:spPr bwMode="gray">
          <a:xfrm>
            <a:off x="669373" y="3618689"/>
            <a:ext cx="963654" cy="557885"/>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011B1AE8-5C8F-4E23-96A8-201F330E0AFA}"/>
              </a:ext>
            </a:extLst>
          </p:cNvPr>
          <p:cNvSpPr txBox="1"/>
          <p:nvPr/>
        </p:nvSpPr>
        <p:spPr>
          <a:xfrm>
            <a:off x="9809843" y="4029802"/>
            <a:ext cx="88485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granules</a:t>
            </a:r>
            <a:endParaRPr lang="de-DE" sz="1800" kern="0" dirty="0">
              <a:ea typeface="Arial Unicode MS" pitchFamily="34" charset="-128"/>
              <a:cs typeface="Arial Unicode MS" pitchFamily="34" charset="-128"/>
            </a:endParaRPr>
          </a:p>
        </p:txBody>
      </p:sp>
      <p:cxnSp>
        <p:nvCxnSpPr>
          <p:cNvPr id="17" name="Straight Connector 16">
            <a:extLst>
              <a:ext uri="{FF2B5EF4-FFF2-40B4-BE49-F238E27FC236}">
                <a16:creationId xmlns:a16="http://schemas.microsoft.com/office/drawing/2014/main" id="{D1AE21EA-5271-4F2E-831F-1E7DCCC3C241}"/>
              </a:ext>
            </a:extLst>
          </p:cNvPr>
          <p:cNvCxnSpPr/>
          <p:nvPr/>
        </p:nvCxnSpPr>
        <p:spPr>
          <a:xfrm>
            <a:off x="301558" y="3103123"/>
            <a:ext cx="11554290" cy="0"/>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4CC6398-5E11-48DE-9B05-31CA3B7FA473}"/>
              </a:ext>
            </a:extLst>
          </p:cNvPr>
          <p:cNvSpPr txBox="1"/>
          <p:nvPr/>
        </p:nvSpPr>
        <p:spPr>
          <a:xfrm>
            <a:off x="9809843" y="2287516"/>
            <a:ext cx="61555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chunk</a:t>
            </a:r>
            <a:endParaRPr lang="de-DE" sz="1800" kern="0" dirty="0">
              <a:ea typeface="Arial Unicode MS" pitchFamily="34" charset="-128"/>
              <a:cs typeface="Arial Unicode MS" pitchFamily="34" charset="-128"/>
            </a:endParaRPr>
          </a:p>
        </p:txBody>
      </p:sp>
      <p:sp>
        <p:nvSpPr>
          <p:cNvPr id="18" name="Rectangle: Rounded Corners 17">
            <a:extLst>
              <a:ext uri="{FF2B5EF4-FFF2-40B4-BE49-F238E27FC236}">
                <a16:creationId xmlns:a16="http://schemas.microsoft.com/office/drawing/2014/main" id="{BD2BD65B-B4A5-4AF8-964D-4D5EA5668F64}"/>
              </a:ext>
            </a:extLst>
          </p:cNvPr>
          <p:cNvSpPr/>
          <p:nvPr/>
        </p:nvSpPr>
        <p:spPr bwMode="gray">
          <a:xfrm>
            <a:off x="1719698" y="3622797"/>
            <a:ext cx="963654" cy="55788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F3EF44F3-F38F-477F-BE94-08CC5EA65473}"/>
              </a:ext>
            </a:extLst>
          </p:cNvPr>
          <p:cNvSpPr/>
          <p:nvPr/>
        </p:nvSpPr>
        <p:spPr bwMode="gray">
          <a:xfrm>
            <a:off x="2770023" y="3618689"/>
            <a:ext cx="963654" cy="55788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Rounded Corners 20">
            <a:extLst>
              <a:ext uri="{FF2B5EF4-FFF2-40B4-BE49-F238E27FC236}">
                <a16:creationId xmlns:a16="http://schemas.microsoft.com/office/drawing/2014/main" id="{2FDBB506-224B-4789-9671-23E94E6774E1}"/>
              </a:ext>
            </a:extLst>
          </p:cNvPr>
          <p:cNvSpPr/>
          <p:nvPr/>
        </p:nvSpPr>
        <p:spPr bwMode="gray">
          <a:xfrm>
            <a:off x="3820348" y="3608863"/>
            <a:ext cx="963654" cy="55788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Rounded Corners 21">
            <a:extLst>
              <a:ext uri="{FF2B5EF4-FFF2-40B4-BE49-F238E27FC236}">
                <a16:creationId xmlns:a16="http://schemas.microsoft.com/office/drawing/2014/main" id="{307C112C-E152-4326-9B76-B3D41DA36CF2}"/>
              </a:ext>
            </a:extLst>
          </p:cNvPr>
          <p:cNvSpPr/>
          <p:nvPr/>
        </p:nvSpPr>
        <p:spPr bwMode="gray">
          <a:xfrm>
            <a:off x="4870673" y="3608863"/>
            <a:ext cx="963654" cy="557885"/>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ectangle: Rounded Corners 24">
            <a:extLst>
              <a:ext uri="{FF2B5EF4-FFF2-40B4-BE49-F238E27FC236}">
                <a16:creationId xmlns:a16="http://schemas.microsoft.com/office/drawing/2014/main" id="{82FF065F-1E12-4364-AB24-31BE3F9CAFEF}"/>
              </a:ext>
            </a:extLst>
          </p:cNvPr>
          <p:cNvSpPr/>
          <p:nvPr/>
        </p:nvSpPr>
        <p:spPr bwMode="gray">
          <a:xfrm>
            <a:off x="5920998" y="3612971"/>
            <a:ext cx="963654" cy="557885"/>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Rounded Corners 26">
            <a:extLst>
              <a:ext uri="{FF2B5EF4-FFF2-40B4-BE49-F238E27FC236}">
                <a16:creationId xmlns:a16="http://schemas.microsoft.com/office/drawing/2014/main" id="{C56D6F4C-C90E-434B-B060-FAF8A0FB5639}"/>
              </a:ext>
            </a:extLst>
          </p:cNvPr>
          <p:cNvSpPr/>
          <p:nvPr/>
        </p:nvSpPr>
        <p:spPr bwMode="gray">
          <a:xfrm>
            <a:off x="6971323" y="3608863"/>
            <a:ext cx="963654" cy="55788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Rectangle: Rounded Corners 30">
            <a:extLst>
              <a:ext uri="{FF2B5EF4-FFF2-40B4-BE49-F238E27FC236}">
                <a16:creationId xmlns:a16="http://schemas.microsoft.com/office/drawing/2014/main" id="{61B4A214-FD88-4BF5-8DCA-9C1C6EABE12D}"/>
              </a:ext>
            </a:extLst>
          </p:cNvPr>
          <p:cNvSpPr/>
          <p:nvPr/>
        </p:nvSpPr>
        <p:spPr bwMode="gray">
          <a:xfrm>
            <a:off x="8021648" y="3599037"/>
            <a:ext cx="963654" cy="55788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 name="Straight Arrow Connector 2">
            <a:extLst>
              <a:ext uri="{FF2B5EF4-FFF2-40B4-BE49-F238E27FC236}">
                <a16:creationId xmlns:a16="http://schemas.microsoft.com/office/drawing/2014/main" id="{0A087595-B919-4A0B-9C67-E22FC11D7688}"/>
              </a:ext>
            </a:extLst>
          </p:cNvPr>
          <p:cNvCxnSpPr>
            <a:cxnSpLocks/>
          </p:cNvCxnSpPr>
          <p:nvPr/>
        </p:nvCxnSpPr>
        <p:spPr>
          <a:xfrm>
            <a:off x="1264595" y="1536970"/>
            <a:ext cx="0" cy="659886"/>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8365959A-379B-46B0-8C85-93B2F108B94E}"/>
              </a:ext>
            </a:extLst>
          </p:cNvPr>
          <p:cNvSpPr/>
          <p:nvPr/>
        </p:nvSpPr>
        <p:spPr bwMode="gray">
          <a:xfrm>
            <a:off x="1719698" y="3620373"/>
            <a:ext cx="963654" cy="563007"/>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6" name="Rectangle 45">
            <a:extLst>
              <a:ext uri="{FF2B5EF4-FFF2-40B4-BE49-F238E27FC236}">
                <a16:creationId xmlns:a16="http://schemas.microsoft.com/office/drawing/2014/main" id="{34A0C4EC-16B4-4DA0-A9AF-62C045A498EF}"/>
              </a:ext>
            </a:extLst>
          </p:cNvPr>
          <p:cNvSpPr/>
          <p:nvPr/>
        </p:nvSpPr>
        <p:spPr bwMode="gray">
          <a:xfrm>
            <a:off x="678257" y="2199203"/>
            <a:ext cx="586337" cy="491219"/>
          </a:xfrm>
          <a:prstGeom prst="rect">
            <a:avLst/>
          </a:prstGeom>
          <a:solidFill>
            <a:schemeClr val="accent1">
              <a:lumMod val="7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used</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9" name="Text Placeholder">
            <a:extLst>
              <a:ext uri="{FF2B5EF4-FFF2-40B4-BE49-F238E27FC236}">
                <a16:creationId xmlns:a16="http://schemas.microsoft.com/office/drawing/2014/main" id="{A3572A16-9B78-42BF-A52E-DDC8BE3DDEA8}"/>
              </a:ext>
            </a:extLst>
          </p:cNvPr>
          <p:cNvSpPr>
            <a:spLocks noGrp="1"/>
          </p:cNvSpPr>
          <p:nvPr>
            <p:ph type="body" sz="quarter" idx="10"/>
          </p:nvPr>
        </p:nvSpPr>
        <p:spPr bwMode="gray">
          <a:xfrm>
            <a:off x="503999" y="4267850"/>
            <a:ext cx="11186477" cy="2068149"/>
          </a:xfrm>
        </p:spPr>
        <p:txBody>
          <a:bodyPr>
            <a:normAutofit/>
          </a:bodyPr>
          <a:lstStyle/>
          <a:p>
            <a:pPr marL="0" lvl="1" indent="0">
              <a:buNone/>
            </a:pPr>
            <a:r>
              <a:rPr lang="en-US" dirty="0"/>
              <a:t>Notes:</a:t>
            </a:r>
          </a:p>
          <a:p>
            <a:pPr lvl="1">
              <a:buFontTx/>
              <a:buChar char="-"/>
            </a:pPr>
            <a:r>
              <a:rPr lang="en-US" dirty="0"/>
              <a:t>Attempting to commit already committed range is a cheap </a:t>
            </a:r>
            <a:r>
              <a:rPr lang="en-US" dirty="0" err="1"/>
              <a:t>noop</a:t>
            </a:r>
            <a:r>
              <a:rPr lang="en-US" dirty="0"/>
              <a:t>.</a:t>
            </a:r>
          </a:p>
          <a:p>
            <a:pPr lvl="1">
              <a:buFontTx/>
              <a:buChar char="-"/>
            </a:pPr>
            <a:r>
              <a:rPr lang="en-US" dirty="0"/>
              <a:t>If committing hits a limit (</a:t>
            </a:r>
            <a:r>
              <a:rPr lang="en-US" dirty="0" err="1"/>
              <a:t>MaxMetaspaceSize</a:t>
            </a:r>
            <a:r>
              <a:rPr lang="en-US" dirty="0"/>
              <a:t>), the </a:t>
            </a:r>
            <a:r>
              <a:rPr lang="en-US" dirty="0" err="1"/>
              <a:t>metaspace</a:t>
            </a:r>
            <a:r>
              <a:rPr lang="en-US" dirty="0"/>
              <a:t> allocation fails (-&gt;GC and perhaps OOM)</a:t>
            </a:r>
          </a:p>
          <a:p>
            <a:pPr lvl="1">
              <a:buFontTx/>
              <a:buChar char="-"/>
            </a:pPr>
            <a:r>
              <a:rPr lang="en-US" dirty="0"/>
              <a:t>The commit mask bitmap inside </a:t>
            </a:r>
            <a:r>
              <a:rPr lang="en-US" dirty="0" err="1"/>
              <a:t>VirtualSpaceNode</a:t>
            </a:r>
            <a:r>
              <a:rPr lang="en-US" dirty="0"/>
              <a:t> is the “one truth” but we keep a per-chunk committed counter to speed up things</a:t>
            </a:r>
          </a:p>
          <a:p>
            <a:pPr lvl="1">
              <a:buFontTx/>
              <a:buChar char="-"/>
            </a:pPr>
            <a:r>
              <a:rPr lang="en-US" dirty="0"/>
              <a:t>A newly allocated chunk will start out with a committed range at the begin (configurable)</a:t>
            </a:r>
          </a:p>
        </p:txBody>
      </p:sp>
      <p:cxnSp>
        <p:nvCxnSpPr>
          <p:cNvPr id="24" name="Straight Arrow Connector 23">
            <a:extLst>
              <a:ext uri="{FF2B5EF4-FFF2-40B4-BE49-F238E27FC236}">
                <a16:creationId xmlns:a16="http://schemas.microsoft.com/office/drawing/2014/main" id="{0EC83D45-ACE2-49C9-AE02-DF420A063824}"/>
              </a:ext>
            </a:extLst>
          </p:cNvPr>
          <p:cNvCxnSpPr>
            <a:cxnSpLocks/>
          </p:cNvCxnSpPr>
          <p:nvPr/>
        </p:nvCxnSpPr>
        <p:spPr>
          <a:xfrm>
            <a:off x="2152976" y="1536970"/>
            <a:ext cx="0" cy="659886"/>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5F224D8-D493-4F50-8771-EC2AA882FCFA}"/>
              </a:ext>
            </a:extLst>
          </p:cNvPr>
          <p:cNvSpPr/>
          <p:nvPr/>
        </p:nvSpPr>
        <p:spPr bwMode="gray">
          <a:xfrm>
            <a:off x="689680" y="2205806"/>
            <a:ext cx="1463296" cy="491219"/>
          </a:xfrm>
          <a:prstGeom prst="rect">
            <a:avLst/>
          </a:prstGeom>
          <a:solidFill>
            <a:schemeClr val="accent1">
              <a:lumMod val="75000"/>
            </a:scheme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used</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D9D84B1B-AD0F-4C3F-A3DF-84E6F0FCAD79}"/>
              </a:ext>
            </a:extLst>
          </p:cNvPr>
          <p:cNvSpPr/>
          <p:nvPr/>
        </p:nvSpPr>
        <p:spPr bwMode="gray">
          <a:xfrm>
            <a:off x="666833" y="2196857"/>
            <a:ext cx="8318461" cy="500219"/>
          </a:xfrm>
          <a:prstGeom prst="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1134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Freeing and uncommitting</a:t>
            </a:r>
          </a:p>
        </p:txBody>
      </p:sp>
      <p:sp>
        <p:nvSpPr>
          <p:cNvPr id="12" name="Rectangle: Rounded Corners 11">
            <a:extLst>
              <a:ext uri="{FF2B5EF4-FFF2-40B4-BE49-F238E27FC236}">
                <a16:creationId xmlns:a16="http://schemas.microsoft.com/office/drawing/2014/main" id="{A04ACB37-8331-44C3-B3A8-D0AFE8636199}"/>
              </a:ext>
            </a:extLst>
          </p:cNvPr>
          <p:cNvSpPr/>
          <p:nvPr/>
        </p:nvSpPr>
        <p:spPr bwMode="gray">
          <a:xfrm>
            <a:off x="1088472" y="4029718"/>
            <a:ext cx="963654" cy="557885"/>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7" name="Straight Connector 16">
            <a:extLst>
              <a:ext uri="{FF2B5EF4-FFF2-40B4-BE49-F238E27FC236}">
                <a16:creationId xmlns:a16="http://schemas.microsoft.com/office/drawing/2014/main" id="{D1AE21EA-5271-4F2E-831F-1E7DCCC3C241}"/>
              </a:ext>
            </a:extLst>
          </p:cNvPr>
          <p:cNvCxnSpPr>
            <a:cxnSpLocks/>
          </p:cNvCxnSpPr>
          <p:nvPr/>
        </p:nvCxnSpPr>
        <p:spPr>
          <a:xfrm>
            <a:off x="961646" y="3840029"/>
            <a:ext cx="8683744" cy="0"/>
          </a:xfrm>
          <a:prstGeom prst="line">
            <a:avLst/>
          </a:prstGeom>
          <a:ln w="254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BD2BD65B-B4A5-4AF8-964D-4D5EA5668F64}"/>
              </a:ext>
            </a:extLst>
          </p:cNvPr>
          <p:cNvSpPr/>
          <p:nvPr/>
        </p:nvSpPr>
        <p:spPr bwMode="gray">
          <a:xfrm>
            <a:off x="2138797" y="4033826"/>
            <a:ext cx="963654" cy="557885"/>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F3EF44F3-F38F-477F-BE94-08CC5EA65473}"/>
              </a:ext>
            </a:extLst>
          </p:cNvPr>
          <p:cNvSpPr/>
          <p:nvPr/>
        </p:nvSpPr>
        <p:spPr bwMode="gray">
          <a:xfrm>
            <a:off x="3189122" y="4029718"/>
            <a:ext cx="963654" cy="557885"/>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Rounded Corners 20">
            <a:extLst>
              <a:ext uri="{FF2B5EF4-FFF2-40B4-BE49-F238E27FC236}">
                <a16:creationId xmlns:a16="http://schemas.microsoft.com/office/drawing/2014/main" id="{2FDBB506-224B-4789-9671-23E94E6774E1}"/>
              </a:ext>
            </a:extLst>
          </p:cNvPr>
          <p:cNvSpPr/>
          <p:nvPr/>
        </p:nvSpPr>
        <p:spPr bwMode="gray">
          <a:xfrm>
            <a:off x="4239447" y="4019892"/>
            <a:ext cx="963654" cy="557885"/>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Rounded Corners 21">
            <a:extLst>
              <a:ext uri="{FF2B5EF4-FFF2-40B4-BE49-F238E27FC236}">
                <a16:creationId xmlns:a16="http://schemas.microsoft.com/office/drawing/2014/main" id="{307C112C-E152-4326-9B76-B3D41DA36CF2}"/>
              </a:ext>
            </a:extLst>
          </p:cNvPr>
          <p:cNvSpPr/>
          <p:nvPr/>
        </p:nvSpPr>
        <p:spPr bwMode="gray">
          <a:xfrm>
            <a:off x="5289772" y="4019892"/>
            <a:ext cx="963654" cy="557885"/>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ectangle: Rounded Corners 24">
            <a:extLst>
              <a:ext uri="{FF2B5EF4-FFF2-40B4-BE49-F238E27FC236}">
                <a16:creationId xmlns:a16="http://schemas.microsoft.com/office/drawing/2014/main" id="{82FF065F-1E12-4364-AB24-31BE3F9CAFEF}"/>
              </a:ext>
            </a:extLst>
          </p:cNvPr>
          <p:cNvSpPr/>
          <p:nvPr/>
        </p:nvSpPr>
        <p:spPr bwMode="gray">
          <a:xfrm>
            <a:off x="6340097" y="4024000"/>
            <a:ext cx="963654" cy="557885"/>
          </a:xfrm>
          <a:prstGeom prst="round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Rounded Corners 26">
            <a:extLst>
              <a:ext uri="{FF2B5EF4-FFF2-40B4-BE49-F238E27FC236}">
                <a16:creationId xmlns:a16="http://schemas.microsoft.com/office/drawing/2014/main" id="{C56D6F4C-C90E-434B-B060-FAF8A0FB5639}"/>
              </a:ext>
            </a:extLst>
          </p:cNvPr>
          <p:cNvSpPr/>
          <p:nvPr/>
        </p:nvSpPr>
        <p:spPr bwMode="gray">
          <a:xfrm>
            <a:off x="7390422" y="4019892"/>
            <a:ext cx="963654" cy="55788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1" name="Rectangle: Rounded Corners 30">
            <a:extLst>
              <a:ext uri="{FF2B5EF4-FFF2-40B4-BE49-F238E27FC236}">
                <a16:creationId xmlns:a16="http://schemas.microsoft.com/office/drawing/2014/main" id="{61B4A214-FD88-4BF5-8DCA-9C1C6EABE12D}"/>
              </a:ext>
            </a:extLst>
          </p:cNvPr>
          <p:cNvSpPr/>
          <p:nvPr/>
        </p:nvSpPr>
        <p:spPr bwMode="gray">
          <a:xfrm>
            <a:off x="8440747" y="4010066"/>
            <a:ext cx="963654" cy="55788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5" name="Text Placeholder">
            <a:extLst>
              <a:ext uri="{FF2B5EF4-FFF2-40B4-BE49-F238E27FC236}">
                <a16:creationId xmlns:a16="http://schemas.microsoft.com/office/drawing/2014/main" id="{4C17CE0C-602B-484D-8258-7763E7C07ABB}"/>
              </a:ext>
            </a:extLst>
          </p:cNvPr>
          <p:cNvSpPr>
            <a:spLocks noGrp="1"/>
          </p:cNvSpPr>
          <p:nvPr>
            <p:ph type="body" sz="quarter" idx="10"/>
          </p:nvPr>
        </p:nvSpPr>
        <p:spPr bwMode="gray">
          <a:xfrm>
            <a:off x="503999" y="4745955"/>
            <a:ext cx="11186477" cy="1590044"/>
          </a:xfrm>
        </p:spPr>
        <p:txBody>
          <a:bodyPr>
            <a:normAutofit/>
          </a:bodyPr>
          <a:lstStyle/>
          <a:p>
            <a:pPr marL="0" lvl="1" indent="0">
              <a:buNone/>
            </a:pPr>
            <a:r>
              <a:rPr lang="en-US" dirty="0"/>
              <a:t>Notes:</a:t>
            </a:r>
          </a:p>
          <a:p>
            <a:pPr lvl="1">
              <a:buFontTx/>
              <a:buChar char="-"/>
            </a:pPr>
            <a:r>
              <a:rPr lang="en-US" dirty="0"/>
              <a:t>All highly configurable: </a:t>
            </a:r>
          </a:p>
          <a:p>
            <a:pPr lvl="2">
              <a:buFontTx/>
              <a:buChar char="-"/>
            </a:pPr>
            <a:r>
              <a:rPr lang="en-US" dirty="0"/>
              <a:t>how large a chunk has to be to be uncommitted on free; </a:t>
            </a:r>
          </a:p>
          <a:p>
            <a:pPr lvl="2">
              <a:buFontTx/>
              <a:buChar char="-"/>
            </a:pPr>
            <a:r>
              <a:rPr lang="en-US" dirty="0"/>
              <a:t>uncommit on free or only after </a:t>
            </a:r>
            <a:r>
              <a:rPr lang="en-US" dirty="0" err="1"/>
              <a:t>Metaspace</a:t>
            </a:r>
            <a:r>
              <a:rPr lang="en-US" dirty="0"/>
              <a:t> GC purge operation; </a:t>
            </a:r>
          </a:p>
          <a:p>
            <a:pPr lvl="2">
              <a:buFontTx/>
              <a:buChar char="-"/>
            </a:pPr>
            <a:endParaRPr lang="en-US" dirty="0"/>
          </a:p>
        </p:txBody>
      </p:sp>
      <p:grpSp>
        <p:nvGrpSpPr>
          <p:cNvPr id="2" name="Group 1">
            <a:extLst>
              <a:ext uri="{FF2B5EF4-FFF2-40B4-BE49-F238E27FC236}">
                <a16:creationId xmlns:a16="http://schemas.microsoft.com/office/drawing/2014/main" id="{FC223EAB-2314-4C3E-8660-22E6695EB293}"/>
              </a:ext>
            </a:extLst>
          </p:cNvPr>
          <p:cNvGrpSpPr/>
          <p:nvPr/>
        </p:nvGrpSpPr>
        <p:grpSpPr>
          <a:xfrm>
            <a:off x="1090266" y="2087887"/>
            <a:ext cx="8328051" cy="743685"/>
            <a:chOff x="1090266" y="2087887"/>
            <a:chExt cx="8328051" cy="743685"/>
          </a:xfrm>
        </p:grpSpPr>
        <p:sp>
          <p:nvSpPr>
            <p:cNvPr id="47" name="Rectangle 46">
              <a:extLst>
                <a:ext uri="{FF2B5EF4-FFF2-40B4-BE49-F238E27FC236}">
                  <a16:creationId xmlns:a16="http://schemas.microsoft.com/office/drawing/2014/main" id="{EEAEA8CA-0065-4721-BC6F-3ADABBE6D486}"/>
                </a:ext>
              </a:extLst>
            </p:cNvPr>
            <p:cNvSpPr/>
            <p:nvPr/>
          </p:nvSpPr>
          <p:spPr bwMode="gray">
            <a:xfrm>
              <a:off x="2131450" y="2087889"/>
              <a:ext cx="520592" cy="743683"/>
            </a:xfrm>
            <a:prstGeom prst="rect">
              <a:avLst/>
            </a:prstGeom>
            <a:solidFill>
              <a:schemeClr val="accent1">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256K</a:t>
              </a:r>
            </a:p>
          </p:txBody>
        </p:sp>
        <p:sp>
          <p:nvSpPr>
            <p:cNvPr id="48" name="Rectangle 47">
              <a:extLst>
                <a:ext uri="{FF2B5EF4-FFF2-40B4-BE49-F238E27FC236}">
                  <a16:creationId xmlns:a16="http://schemas.microsoft.com/office/drawing/2014/main" id="{B35C41BC-ECCA-4973-8B8B-AC2CF0F779C1}"/>
                </a:ext>
              </a:extLst>
            </p:cNvPr>
            <p:cNvSpPr/>
            <p:nvPr/>
          </p:nvSpPr>
          <p:spPr bwMode="gray">
            <a:xfrm>
              <a:off x="5253577" y="2087888"/>
              <a:ext cx="4164740" cy="743683"/>
            </a:xfrm>
            <a:prstGeom prst="rect">
              <a:avLst/>
            </a:prstGeom>
            <a:solidFill>
              <a:schemeClr val="accent1">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49" name="Rectangle 48">
              <a:extLst>
                <a:ext uri="{FF2B5EF4-FFF2-40B4-BE49-F238E27FC236}">
                  <a16:creationId xmlns:a16="http://schemas.microsoft.com/office/drawing/2014/main" id="{F56DDB98-5BA6-4DCC-A04A-A5DF66ADBB8A}"/>
                </a:ext>
              </a:extLst>
            </p:cNvPr>
            <p:cNvSpPr/>
            <p:nvPr/>
          </p:nvSpPr>
          <p:spPr bwMode="gray">
            <a:xfrm>
              <a:off x="3172350" y="2087888"/>
              <a:ext cx="2082370" cy="743683"/>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1</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M</a:t>
              </a:r>
            </a:p>
          </p:txBody>
        </p:sp>
        <p:sp>
          <p:nvSpPr>
            <p:cNvPr id="50" name="Rectangle 49">
              <a:extLst>
                <a:ext uri="{FF2B5EF4-FFF2-40B4-BE49-F238E27FC236}">
                  <a16:creationId xmlns:a16="http://schemas.microsoft.com/office/drawing/2014/main" id="{7B41B595-4654-450E-A001-8B5A0FF82C1B}"/>
                </a:ext>
              </a:extLst>
            </p:cNvPr>
            <p:cNvSpPr/>
            <p:nvPr/>
          </p:nvSpPr>
          <p:spPr bwMode="gray">
            <a:xfrm>
              <a:off x="1090266" y="2087887"/>
              <a:ext cx="1041184" cy="743683"/>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512K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C542618E-0116-4902-A3DD-05BBFCAB7A7E}"/>
                </a:ext>
              </a:extLst>
            </p:cNvPr>
            <p:cNvSpPr/>
            <p:nvPr/>
          </p:nvSpPr>
          <p:spPr bwMode="gray">
            <a:xfrm>
              <a:off x="2651758" y="2087888"/>
              <a:ext cx="520592" cy="743683"/>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256K</a:t>
              </a:r>
            </a:p>
          </p:txBody>
        </p:sp>
      </p:grpSp>
      <p:grpSp>
        <p:nvGrpSpPr>
          <p:cNvPr id="3" name="Group 2">
            <a:extLst>
              <a:ext uri="{FF2B5EF4-FFF2-40B4-BE49-F238E27FC236}">
                <a16:creationId xmlns:a16="http://schemas.microsoft.com/office/drawing/2014/main" id="{EFCF1787-D670-4B33-81D6-D1BB7D160C15}"/>
              </a:ext>
            </a:extLst>
          </p:cNvPr>
          <p:cNvGrpSpPr/>
          <p:nvPr/>
        </p:nvGrpSpPr>
        <p:grpSpPr>
          <a:xfrm>
            <a:off x="1076350" y="2085385"/>
            <a:ext cx="8328051" cy="743685"/>
            <a:chOff x="1090266" y="3025770"/>
            <a:chExt cx="8328051" cy="743685"/>
          </a:xfrm>
        </p:grpSpPr>
        <p:sp>
          <p:nvSpPr>
            <p:cNvPr id="90" name="Rectangle 89">
              <a:extLst>
                <a:ext uri="{FF2B5EF4-FFF2-40B4-BE49-F238E27FC236}">
                  <a16:creationId xmlns:a16="http://schemas.microsoft.com/office/drawing/2014/main" id="{034AA6AB-3970-4C92-8FEE-0AA357CFABF2}"/>
                </a:ext>
              </a:extLst>
            </p:cNvPr>
            <p:cNvSpPr/>
            <p:nvPr/>
          </p:nvSpPr>
          <p:spPr bwMode="gray">
            <a:xfrm>
              <a:off x="2131450" y="3025772"/>
              <a:ext cx="520592" cy="743683"/>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256K</a:t>
              </a:r>
            </a:p>
          </p:txBody>
        </p:sp>
        <p:sp>
          <p:nvSpPr>
            <p:cNvPr id="91" name="Rectangle 90">
              <a:extLst>
                <a:ext uri="{FF2B5EF4-FFF2-40B4-BE49-F238E27FC236}">
                  <a16:creationId xmlns:a16="http://schemas.microsoft.com/office/drawing/2014/main" id="{B86BD032-3B67-4F95-BFD7-F97C9304746F}"/>
                </a:ext>
              </a:extLst>
            </p:cNvPr>
            <p:cNvSpPr/>
            <p:nvPr/>
          </p:nvSpPr>
          <p:spPr bwMode="gray">
            <a:xfrm>
              <a:off x="5253577" y="3025771"/>
              <a:ext cx="4164740" cy="743683"/>
            </a:xfrm>
            <a:prstGeom prst="rect">
              <a:avLst/>
            </a:prstGeom>
            <a:solidFill>
              <a:schemeClr val="accent1">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92" name="Rectangle 91">
              <a:extLst>
                <a:ext uri="{FF2B5EF4-FFF2-40B4-BE49-F238E27FC236}">
                  <a16:creationId xmlns:a16="http://schemas.microsoft.com/office/drawing/2014/main" id="{03129165-9CE9-4593-9B96-490F004D1451}"/>
                </a:ext>
              </a:extLst>
            </p:cNvPr>
            <p:cNvSpPr/>
            <p:nvPr/>
          </p:nvSpPr>
          <p:spPr bwMode="gray">
            <a:xfrm>
              <a:off x="3172350" y="3025771"/>
              <a:ext cx="2082370" cy="743683"/>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1</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M</a:t>
              </a:r>
            </a:p>
          </p:txBody>
        </p:sp>
        <p:sp>
          <p:nvSpPr>
            <p:cNvPr id="93" name="Rectangle 92">
              <a:extLst>
                <a:ext uri="{FF2B5EF4-FFF2-40B4-BE49-F238E27FC236}">
                  <a16:creationId xmlns:a16="http://schemas.microsoft.com/office/drawing/2014/main" id="{399A68F2-CA24-4B56-AE73-80FDEE37EE66}"/>
                </a:ext>
              </a:extLst>
            </p:cNvPr>
            <p:cNvSpPr/>
            <p:nvPr/>
          </p:nvSpPr>
          <p:spPr bwMode="gray">
            <a:xfrm>
              <a:off x="1090266" y="3025770"/>
              <a:ext cx="1041184" cy="743683"/>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512K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4" name="Rectangle 93">
              <a:extLst>
                <a:ext uri="{FF2B5EF4-FFF2-40B4-BE49-F238E27FC236}">
                  <a16:creationId xmlns:a16="http://schemas.microsoft.com/office/drawing/2014/main" id="{8B367529-95BD-41C0-995C-1EAEA3E13B4E}"/>
                </a:ext>
              </a:extLst>
            </p:cNvPr>
            <p:cNvSpPr/>
            <p:nvPr/>
          </p:nvSpPr>
          <p:spPr bwMode="gray">
            <a:xfrm>
              <a:off x="2651758" y="3025771"/>
              <a:ext cx="520592" cy="743683"/>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256K</a:t>
              </a:r>
            </a:p>
          </p:txBody>
        </p:sp>
      </p:grpSp>
      <p:grpSp>
        <p:nvGrpSpPr>
          <p:cNvPr id="5" name="Group 4">
            <a:extLst>
              <a:ext uri="{FF2B5EF4-FFF2-40B4-BE49-F238E27FC236}">
                <a16:creationId xmlns:a16="http://schemas.microsoft.com/office/drawing/2014/main" id="{04E9E308-D0CD-4076-967E-276EF4CFE6EC}"/>
              </a:ext>
            </a:extLst>
          </p:cNvPr>
          <p:cNvGrpSpPr/>
          <p:nvPr/>
        </p:nvGrpSpPr>
        <p:grpSpPr>
          <a:xfrm>
            <a:off x="1083165" y="2082882"/>
            <a:ext cx="8328051" cy="743685"/>
            <a:chOff x="1664292" y="7074683"/>
            <a:chExt cx="8328051" cy="743685"/>
          </a:xfrm>
        </p:grpSpPr>
        <p:sp>
          <p:nvSpPr>
            <p:cNvPr id="96" name="Rectangle 95">
              <a:extLst>
                <a:ext uri="{FF2B5EF4-FFF2-40B4-BE49-F238E27FC236}">
                  <a16:creationId xmlns:a16="http://schemas.microsoft.com/office/drawing/2014/main" id="{CB9C7F72-A215-4DBE-B103-CAFCCD02CE6F}"/>
                </a:ext>
              </a:extLst>
            </p:cNvPr>
            <p:cNvSpPr/>
            <p:nvPr/>
          </p:nvSpPr>
          <p:spPr bwMode="gray">
            <a:xfrm>
              <a:off x="2705476" y="7074685"/>
              <a:ext cx="1040900" cy="743683"/>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512K</a:t>
              </a:r>
            </a:p>
          </p:txBody>
        </p:sp>
        <p:sp>
          <p:nvSpPr>
            <p:cNvPr id="97" name="Rectangle 96">
              <a:extLst>
                <a:ext uri="{FF2B5EF4-FFF2-40B4-BE49-F238E27FC236}">
                  <a16:creationId xmlns:a16="http://schemas.microsoft.com/office/drawing/2014/main" id="{0D49E1F7-3865-467B-8DB6-6331FFAEE163}"/>
                </a:ext>
              </a:extLst>
            </p:cNvPr>
            <p:cNvSpPr/>
            <p:nvPr/>
          </p:nvSpPr>
          <p:spPr bwMode="gray">
            <a:xfrm>
              <a:off x="5827603" y="7074684"/>
              <a:ext cx="4164740" cy="743683"/>
            </a:xfrm>
            <a:prstGeom prst="rect">
              <a:avLst/>
            </a:prstGeom>
            <a:solidFill>
              <a:schemeClr val="accent1">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98" name="Rectangle 97">
              <a:extLst>
                <a:ext uri="{FF2B5EF4-FFF2-40B4-BE49-F238E27FC236}">
                  <a16:creationId xmlns:a16="http://schemas.microsoft.com/office/drawing/2014/main" id="{EC52D076-26ED-402D-9164-CD68CD2A122D}"/>
                </a:ext>
              </a:extLst>
            </p:cNvPr>
            <p:cNvSpPr/>
            <p:nvPr/>
          </p:nvSpPr>
          <p:spPr bwMode="gray">
            <a:xfrm>
              <a:off x="3746376" y="7074684"/>
              <a:ext cx="2082370" cy="743683"/>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1</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M</a:t>
              </a:r>
            </a:p>
          </p:txBody>
        </p:sp>
        <p:sp>
          <p:nvSpPr>
            <p:cNvPr id="99" name="Rectangle 98">
              <a:extLst>
                <a:ext uri="{FF2B5EF4-FFF2-40B4-BE49-F238E27FC236}">
                  <a16:creationId xmlns:a16="http://schemas.microsoft.com/office/drawing/2014/main" id="{72FEEBFF-6A9E-4618-8DA9-E78733F1A568}"/>
                </a:ext>
              </a:extLst>
            </p:cNvPr>
            <p:cNvSpPr/>
            <p:nvPr/>
          </p:nvSpPr>
          <p:spPr bwMode="gray">
            <a:xfrm>
              <a:off x="1664292" y="7074683"/>
              <a:ext cx="1041184" cy="743683"/>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512K</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6" name="Group 5">
            <a:extLst>
              <a:ext uri="{FF2B5EF4-FFF2-40B4-BE49-F238E27FC236}">
                <a16:creationId xmlns:a16="http://schemas.microsoft.com/office/drawing/2014/main" id="{E97B6DED-5399-4FCF-9518-9B80E98BAAFD}"/>
              </a:ext>
            </a:extLst>
          </p:cNvPr>
          <p:cNvGrpSpPr/>
          <p:nvPr/>
        </p:nvGrpSpPr>
        <p:grpSpPr>
          <a:xfrm>
            <a:off x="1083165" y="2085383"/>
            <a:ext cx="8328051" cy="743684"/>
            <a:chOff x="2076548" y="8068731"/>
            <a:chExt cx="8328051" cy="743684"/>
          </a:xfrm>
        </p:grpSpPr>
        <p:sp>
          <p:nvSpPr>
            <p:cNvPr id="102" name="Rectangle 101">
              <a:extLst>
                <a:ext uri="{FF2B5EF4-FFF2-40B4-BE49-F238E27FC236}">
                  <a16:creationId xmlns:a16="http://schemas.microsoft.com/office/drawing/2014/main" id="{3868BA1D-BFC3-4AF5-872D-ECA23A991F3B}"/>
                </a:ext>
              </a:extLst>
            </p:cNvPr>
            <p:cNvSpPr/>
            <p:nvPr/>
          </p:nvSpPr>
          <p:spPr bwMode="gray">
            <a:xfrm>
              <a:off x="6239859" y="8068732"/>
              <a:ext cx="4164740" cy="743683"/>
            </a:xfrm>
            <a:prstGeom prst="rect">
              <a:avLst/>
            </a:prstGeom>
            <a:solidFill>
              <a:schemeClr val="accent1">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103" name="Rectangle 102">
              <a:extLst>
                <a:ext uri="{FF2B5EF4-FFF2-40B4-BE49-F238E27FC236}">
                  <a16:creationId xmlns:a16="http://schemas.microsoft.com/office/drawing/2014/main" id="{492E1898-BA7A-4F92-894D-EA06873E2AA1}"/>
                </a:ext>
              </a:extLst>
            </p:cNvPr>
            <p:cNvSpPr/>
            <p:nvPr/>
          </p:nvSpPr>
          <p:spPr bwMode="gray">
            <a:xfrm>
              <a:off x="4158632" y="8068732"/>
              <a:ext cx="2082370" cy="743683"/>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dirty="0">
                  <a:ea typeface="Arial Unicode MS" pitchFamily="34" charset="-128"/>
                  <a:cs typeface="Arial Unicode MS" pitchFamily="34" charset="-128"/>
                </a:rPr>
                <a:t>1</a:t>
              </a:r>
              <a:r>
                <a:rPr kumimoji="0" lang="de-DE" sz="1000" b="0" i="0" u="none" strike="noStrike" kern="0" cap="none" spc="0" normalizeH="0" baseline="0" noProof="0" dirty="0">
                  <a:ln>
                    <a:noFill/>
                  </a:ln>
                  <a:effectLst/>
                  <a:uLnTx/>
                  <a:uFillTx/>
                  <a:ea typeface="Arial Unicode MS" pitchFamily="34" charset="-128"/>
                  <a:cs typeface="Arial Unicode MS" pitchFamily="34" charset="-128"/>
                </a:rPr>
                <a:t>M</a:t>
              </a:r>
            </a:p>
          </p:txBody>
        </p:sp>
        <p:sp>
          <p:nvSpPr>
            <p:cNvPr id="104" name="Rectangle 103">
              <a:extLst>
                <a:ext uri="{FF2B5EF4-FFF2-40B4-BE49-F238E27FC236}">
                  <a16:creationId xmlns:a16="http://schemas.microsoft.com/office/drawing/2014/main" id="{7A201178-3B37-491E-BED3-91E54F1F6AC2}"/>
                </a:ext>
              </a:extLst>
            </p:cNvPr>
            <p:cNvSpPr/>
            <p:nvPr/>
          </p:nvSpPr>
          <p:spPr bwMode="gray">
            <a:xfrm>
              <a:off x="2076548" y="8068731"/>
              <a:ext cx="2076228" cy="743683"/>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1M</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8" name="Group 7">
            <a:extLst>
              <a:ext uri="{FF2B5EF4-FFF2-40B4-BE49-F238E27FC236}">
                <a16:creationId xmlns:a16="http://schemas.microsoft.com/office/drawing/2014/main" id="{D711FE20-F262-4AD1-A7E0-415C2F8C0240}"/>
              </a:ext>
            </a:extLst>
          </p:cNvPr>
          <p:cNvGrpSpPr/>
          <p:nvPr/>
        </p:nvGrpSpPr>
        <p:grpSpPr>
          <a:xfrm>
            <a:off x="1061719" y="2080378"/>
            <a:ext cx="8328052" cy="743684"/>
            <a:chOff x="1317338" y="-1082400"/>
            <a:chExt cx="8328052" cy="743684"/>
          </a:xfrm>
        </p:grpSpPr>
        <p:sp>
          <p:nvSpPr>
            <p:cNvPr id="105" name="Rectangle 104">
              <a:extLst>
                <a:ext uri="{FF2B5EF4-FFF2-40B4-BE49-F238E27FC236}">
                  <a16:creationId xmlns:a16="http://schemas.microsoft.com/office/drawing/2014/main" id="{FBF6E385-5D21-405C-A3F2-C8A44E8AF911}"/>
                </a:ext>
              </a:extLst>
            </p:cNvPr>
            <p:cNvSpPr/>
            <p:nvPr/>
          </p:nvSpPr>
          <p:spPr bwMode="gray">
            <a:xfrm>
              <a:off x="5480650" y="-1082399"/>
              <a:ext cx="4164740" cy="743683"/>
            </a:xfrm>
            <a:prstGeom prst="rect">
              <a:avLst/>
            </a:prstGeom>
            <a:solidFill>
              <a:schemeClr val="accent1">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107" name="Rectangle 106">
              <a:extLst>
                <a:ext uri="{FF2B5EF4-FFF2-40B4-BE49-F238E27FC236}">
                  <a16:creationId xmlns:a16="http://schemas.microsoft.com/office/drawing/2014/main" id="{B315E76D-8037-47AD-BC6B-5608DB435553}"/>
                </a:ext>
              </a:extLst>
            </p:cNvPr>
            <p:cNvSpPr/>
            <p:nvPr/>
          </p:nvSpPr>
          <p:spPr bwMode="gray">
            <a:xfrm>
              <a:off x="1317338" y="-1082400"/>
              <a:ext cx="4163311" cy="743683"/>
            </a:xfrm>
            <a:prstGeom prst="rect">
              <a:avLst/>
            </a:prstGeom>
            <a:solidFill>
              <a:schemeClr val="accent1">
                <a:lumMod val="40000"/>
                <a:lumOff val="60000"/>
              </a:schemeClr>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2M</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9" name="Group 8">
            <a:extLst>
              <a:ext uri="{FF2B5EF4-FFF2-40B4-BE49-F238E27FC236}">
                <a16:creationId xmlns:a16="http://schemas.microsoft.com/office/drawing/2014/main" id="{A97A1B82-E233-454C-9AD2-6224FFA87C65}"/>
              </a:ext>
            </a:extLst>
          </p:cNvPr>
          <p:cNvGrpSpPr/>
          <p:nvPr/>
        </p:nvGrpSpPr>
        <p:grpSpPr>
          <a:xfrm>
            <a:off x="1067962" y="2089182"/>
            <a:ext cx="8328052" cy="743684"/>
            <a:chOff x="1934275" y="-4812"/>
            <a:chExt cx="8328052" cy="743684"/>
          </a:xfrm>
        </p:grpSpPr>
        <p:sp>
          <p:nvSpPr>
            <p:cNvPr id="108" name="Rectangle 107">
              <a:extLst>
                <a:ext uri="{FF2B5EF4-FFF2-40B4-BE49-F238E27FC236}">
                  <a16:creationId xmlns:a16="http://schemas.microsoft.com/office/drawing/2014/main" id="{578E01AB-4263-432A-8DF7-1D30061390A8}"/>
                </a:ext>
              </a:extLst>
            </p:cNvPr>
            <p:cNvSpPr/>
            <p:nvPr/>
          </p:nvSpPr>
          <p:spPr bwMode="gray">
            <a:xfrm>
              <a:off x="6097587" y="-4811"/>
              <a:ext cx="4164740" cy="743683"/>
            </a:xfrm>
            <a:prstGeom prst="rect">
              <a:avLst/>
            </a:prstGeom>
            <a:solidFill>
              <a:schemeClr val="accent1">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dirty="0">
                  <a:ln>
                    <a:noFill/>
                  </a:ln>
                  <a:effectLst/>
                  <a:uLnTx/>
                  <a:uFillTx/>
                  <a:ea typeface="Arial Unicode MS" pitchFamily="34" charset="-128"/>
                  <a:cs typeface="Arial Unicode MS" pitchFamily="34" charset="-128"/>
                </a:rPr>
                <a:t>2M</a:t>
              </a:r>
            </a:p>
          </p:txBody>
        </p:sp>
        <p:sp>
          <p:nvSpPr>
            <p:cNvPr id="109" name="Rectangle 108">
              <a:extLst>
                <a:ext uri="{FF2B5EF4-FFF2-40B4-BE49-F238E27FC236}">
                  <a16:creationId xmlns:a16="http://schemas.microsoft.com/office/drawing/2014/main" id="{97C5CAA5-00F3-40B6-A50D-C0A75635202C}"/>
                </a:ext>
              </a:extLst>
            </p:cNvPr>
            <p:cNvSpPr/>
            <p:nvPr/>
          </p:nvSpPr>
          <p:spPr bwMode="gray">
            <a:xfrm>
              <a:off x="1934275" y="-4812"/>
              <a:ext cx="4163311" cy="743683"/>
            </a:xfrm>
            <a:prstGeom prst="rect">
              <a:avLst/>
            </a:prstGeom>
            <a:solidFill>
              <a:schemeClr val="bg1"/>
            </a:solidFill>
            <a:ln w="2540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000" kern="0" dirty="0">
                  <a:ea typeface="Arial Unicode MS" pitchFamily="34" charset="-128"/>
                  <a:cs typeface="Arial Unicode MS" pitchFamily="34" charset="-128"/>
                </a:rPr>
                <a:t>2M</a:t>
              </a:r>
              <a:endParaRPr kumimoji="0" lang="de-DE" sz="1000" b="0" i="0" u="none" strike="noStrike" kern="0" cap="none" spc="0" normalizeH="0" baseline="0" noProof="0" dirty="0">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69484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mph" presetSubtype="1" nodeType="withEffect">
                                  <p:stCondLst>
                                    <p:cond delay="0"/>
                                  </p:stCondLst>
                                  <p:childTnLst>
                                    <p:set>
                                      <p:cBhvr>
                                        <p:cTn id="24" dur="indefinite"/>
                                        <p:tgtEl>
                                          <p:spTgt spid="12"/>
                                        </p:tgtEl>
                                        <p:attrNameLst>
                                          <p:attrName>fillcolor</p:attrName>
                                        </p:attrNameLst>
                                      </p:cBhvr>
                                      <p:to>
                                        <p:clrVal>
                                          <a:schemeClr val="bg1"/>
                                        </p:clrVal>
                                      </p:to>
                                    </p:set>
                                    <p:set>
                                      <p:cBhvr>
                                        <p:cTn id="25" dur="indefinite"/>
                                        <p:tgtEl>
                                          <p:spTgt spid="12"/>
                                        </p:tgtEl>
                                        <p:attrNameLst>
                                          <p:attrName>fill.type</p:attrName>
                                        </p:attrNameLst>
                                      </p:cBhvr>
                                      <p:to>
                                        <p:strVal val="solid"/>
                                      </p:to>
                                    </p:set>
                                    <p:set>
                                      <p:cBhvr>
                                        <p:cTn id="26" dur="indefinite"/>
                                        <p:tgtEl>
                                          <p:spTgt spid="12"/>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18"/>
                                        </p:tgtEl>
                                        <p:attrNameLst>
                                          <p:attrName>fillcolor</p:attrName>
                                        </p:attrNameLst>
                                      </p:cBhvr>
                                      <p:to>
                                        <p:clrVal>
                                          <a:schemeClr val="bg1"/>
                                        </p:clrVal>
                                      </p:to>
                                    </p:set>
                                    <p:set>
                                      <p:cBhvr>
                                        <p:cTn id="29" dur="indefinite"/>
                                        <p:tgtEl>
                                          <p:spTgt spid="18"/>
                                        </p:tgtEl>
                                        <p:attrNameLst>
                                          <p:attrName>fill.type</p:attrName>
                                        </p:attrNameLst>
                                      </p:cBhvr>
                                      <p:to>
                                        <p:strVal val="solid"/>
                                      </p:to>
                                    </p:set>
                                    <p:set>
                                      <p:cBhvr>
                                        <p:cTn id="30" dur="indefinite"/>
                                        <p:tgtEl>
                                          <p:spTgt spid="18"/>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19"/>
                                        </p:tgtEl>
                                        <p:attrNameLst>
                                          <p:attrName>fillcolor</p:attrName>
                                        </p:attrNameLst>
                                      </p:cBhvr>
                                      <p:to>
                                        <p:clrVal>
                                          <a:schemeClr val="bg1"/>
                                        </p:clrVal>
                                      </p:to>
                                    </p:set>
                                    <p:set>
                                      <p:cBhvr>
                                        <p:cTn id="33" dur="indefinite"/>
                                        <p:tgtEl>
                                          <p:spTgt spid="19"/>
                                        </p:tgtEl>
                                        <p:attrNameLst>
                                          <p:attrName>fill.type</p:attrName>
                                        </p:attrNameLst>
                                      </p:cBhvr>
                                      <p:to>
                                        <p:strVal val="solid"/>
                                      </p:to>
                                    </p:set>
                                    <p:set>
                                      <p:cBhvr>
                                        <p:cTn id="34" dur="indefinite"/>
                                        <p:tgtEl>
                                          <p:spTgt spid="19"/>
                                        </p:tgtEl>
                                        <p:attrNameLst>
                                          <p:attrName>fill.on</p:attrName>
                                        </p:attrNameLst>
                                      </p:cBhvr>
                                      <p:to>
                                        <p:strVal val="true"/>
                                      </p:to>
                                    </p:set>
                                  </p:childTnLst>
                                </p:cTn>
                              </p:par>
                              <p:par>
                                <p:cTn id="35" presetID="1" presetClass="emph" presetSubtype="1" nodeType="withEffect">
                                  <p:stCondLst>
                                    <p:cond delay="0"/>
                                  </p:stCondLst>
                                  <p:childTnLst>
                                    <p:set>
                                      <p:cBhvr>
                                        <p:cTn id="36" dur="indefinite"/>
                                        <p:tgtEl>
                                          <p:spTgt spid="21"/>
                                        </p:tgtEl>
                                        <p:attrNameLst>
                                          <p:attrName>fillcolor</p:attrName>
                                        </p:attrNameLst>
                                      </p:cBhvr>
                                      <p:to>
                                        <p:clrVal>
                                          <a:schemeClr val="bg1"/>
                                        </p:clrVal>
                                      </p:to>
                                    </p:set>
                                    <p:set>
                                      <p:cBhvr>
                                        <p:cTn id="37" dur="indefinite"/>
                                        <p:tgtEl>
                                          <p:spTgt spid="21"/>
                                        </p:tgtEl>
                                        <p:attrNameLst>
                                          <p:attrName>fill.type</p:attrName>
                                        </p:attrNameLst>
                                      </p:cBhvr>
                                      <p:to>
                                        <p:strVal val="solid"/>
                                      </p:to>
                                    </p:set>
                                    <p:set>
                                      <p:cBhvr>
                                        <p:cTn id="38" dur="indefinite"/>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Benefits of commit granules</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marL="0" lvl="1" indent="0">
              <a:buNone/>
            </a:pPr>
            <a:r>
              <a:rPr lang="en-US" dirty="0"/>
              <a:t>A simple straightforward way to manage “checkered” committed regions.</a:t>
            </a:r>
          </a:p>
          <a:p>
            <a:pPr marL="0" lvl="1" indent="0">
              <a:buNone/>
            </a:pPr>
            <a:endParaRPr lang="en-US" dirty="0"/>
          </a:p>
          <a:p>
            <a:pPr marL="0" lvl="1" indent="0">
              <a:buNone/>
            </a:pPr>
            <a:r>
              <a:rPr lang="en-US" dirty="0"/>
              <a:t>Cheap to implement (bitmap) and to manage.</a:t>
            </a:r>
          </a:p>
          <a:p>
            <a:pPr marL="0" lvl="1" indent="0">
              <a:buNone/>
            </a:pPr>
            <a:endParaRPr lang="en-US" dirty="0"/>
          </a:p>
          <a:p>
            <a:pPr marL="0" lvl="1" indent="0">
              <a:buNone/>
            </a:pPr>
            <a:r>
              <a:rPr lang="en-US" dirty="0"/>
              <a:t>Easy to configure (commit granule size)</a:t>
            </a:r>
          </a:p>
          <a:p>
            <a:pPr marL="0" lvl="1" indent="0">
              <a:buNone/>
            </a:pPr>
            <a:endParaRPr lang="en-US" dirty="0"/>
          </a:p>
          <a:p>
            <a:pPr marL="0" lvl="1" indent="0">
              <a:buNone/>
            </a:pPr>
            <a:r>
              <a:rPr lang="en-US" dirty="0"/>
              <a:t>Independent on the upper layer – in this case the buddy style allocated chunks. Very few dependencies between those two layers. </a:t>
            </a:r>
          </a:p>
          <a:p>
            <a:pPr marL="0" lvl="1" indent="0">
              <a:buNone/>
            </a:pPr>
            <a:r>
              <a:rPr lang="en-US" dirty="0"/>
              <a:t>	-&gt; simple and robust</a:t>
            </a:r>
          </a:p>
        </p:txBody>
      </p:sp>
    </p:spTree>
    <p:extLst>
      <p:ext uri="{BB962C8B-B14F-4D97-AF65-F5344CB8AC3E}">
        <p14:creationId xmlns:p14="http://schemas.microsoft.com/office/powerpoint/2010/main" val="165480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Why?</a:t>
            </a:r>
            <a:endParaRPr lang="en-US" dirty="0">
              <a:solidFill>
                <a:schemeClr val="accent1"/>
              </a:solidFill>
            </a:endParaRPr>
          </a:p>
        </p:txBody>
      </p:sp>
    </p:spTree>
    <p:extLst>
      <p:ext uri="{BB962C8B-B14F-4D97-AF65-F5344CB8AC3E}">
        <p14:creationId xmlns:p14="http://schemas.microsoft.com/office/powerpoint/2010/main" val="3743718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Results</a:t>
            </a:r>
            <a:endParaRPr lang="en-US" dirty="0">
              <a:solidFill>
                <a:schemeClr val="accent1"/>
              </a:solidFill>
            </a:endParaRPr>
          </a:p>
        </p:txBody>
      </p:sp>
    </p:spTree>
    <p:extLst>
      <p:ext uri="{BB962C8B-B14F-4D97-AF65-F5344CB8AC3E}">
        <p14:creationId xmlns:p14="http://schemas.microsoft.com/office/powerpoint/2010/main" val="2668831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Parallel Loaders Test, MS committed vs used, Before</a:t>
            </a:r>
          </a:p>
        </p:txBody>
      </p:sp>
      <p:pic>
        <p:nvPicPr>
          <p:cNvPr id="6" name="Graphic 5">
            <a:extLst>
              <a:ext uri="{FF2B5EF4-FFF2-40B4-BE49-F238E27FC236}">
                <a16:creationId xmlns:a16="http://schemas.microsoft.com/office/drawing/2014/main" id="{639072F3-C2A0-46DD-A0FC-0437275325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001" y="1001825"/>
            <a:ext cx="9665746" cy="5352175"/>
          </a:xfrm>
          <a:prstGeom prst="rect">
            <a:avLst/>
          </a:prstGeom>
        </p:spPr>
      </p:pic>
    </p:spTree>
    <p:extLst>
      <p:ext uri="{BB962C8B-B14F-4D97-AF65-F5344CB8AC3E}">
        <p14:creationId xmlns:p14="http://schemas.microsoft.com/office/powerpoint/2010/main" val="3343266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Parallel Loaders Test, MS committed vs used, After</a:t>
            </a:r>
          </a:p>
        </p:txBody>
      </p:sp>
      <p:pic>
        <p:nvPicPr>
          <p:cNvPr id="3" name="Graphic 2">
            <a:extLst>
              <a:ext uri="{FF2B5EF4-FFF2-40B4-BE49-F238E27FC236}">
                <a16:creationId xmlns:a16="http://schemas.microsoft.com/office/drawing/2014/main" id="{28C39F32-C761-4544-9EBE-BB90E24DD3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001" y="873332"/>
            <a:ext cx="9839382" cy="5532539"/>
          </a:xfrm>
          <a:prstGeom prst="rect">
            <a:avLst/>
          </a:prstGeom>
        </p:spPr>
      </p:pic>
    </p:spTree>
    <p:extLst>
      <p:ext uri="{BB962C8B-B14F-4D97-AF65-F5344CB8AC3E}">
        <p14:creationId xmlns:p14="http://schemas.microsoft.com/office/powerpoint/2010/main" val="2387248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Parallel Loaders Test, MS committed, before vs after</a:t>
            </a:r>
          </a:p>
        </p:txBody>
      </p:sp>
      <p:pic>
        <p:nvPicPr>
          <p:cNvPr id="5" name="Graphic 4">
            <a:extLst>
              <a:ext uri="{FF2B5EF4-FFF2-40B4-BE49-F238E27FC236}">
                <a16:creationId xmlns:a16="http://schemas.microsoft.com/office/drawing/2014/main" id="{CC02D102-F29E-4B1E-8C03-874AA85B58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001" y="963038"/>
            <a:ext cx="9828975" cy="5390962"/>
          </a:xfrm>
          <a:prstGeom prst="rect">
            <a:avLst/>
          </a:prstGeom>
        </p:spPr>
      </p:pic>
    </p:spTree>
    <p:extLst>
      <p:ext uri="{BB962C8B-B14F-4D97-AF65-F5344CB8AC3E}">
        <p14:creationId xmlns:p14="http://schemas.microsoft.com/office/powerpoint/2010/main" val="1135506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Parallel Loaders Test, </a:t>
            </a:r>
            <a:r>
              <a:rPr lang="en-US" dirty="0" err="1"/>
              <a:t>Rss</a:t>
            </a:r>
            <a:r>
              <a:rPr lang="en-US" dirty="0"/>
              <a:t>, before vs after</a:t>
            </a:r>
          </a:p>
        </p:txBody>
      </p:sp>
      <p:pic>
        <p:nvPicPr>
          <p:cNvPr id="3" name="Graphic 2">
            <a:extLst>
              <a:ext uri="{FF2B5EF4-FFF2-40B4-BE49-F238E27FC236}">
                <a16:creationId xmlns:a16="http://schemas.microsoft.com/office/drawing/2014/main" id="{7ED9E4CA-6709-4F6B-9E9E-4170306F48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001" y="1196502"/>
            <a:ext cx="9588351" cy="5157498"/>
          </a:xfrm>
          <a:prstGeom prst="rect">
            <a:avLst/>
          </a:prstGeom>
        </p:spPr>
      </p:pic>
    </p:spTree>
    <p:extLst>
      <p:ext uri="{BB962C8B-B14F-4D97-AF65-F5344CB8AC3E}">
        <p14:creationId xmlns:p14="http://schemas.microsoft.com/office/powerpoint/2010/main" val="24572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80000 micro loaders, MS committed vs used, before</a:t>
            </a:r>
          </a:p>
        </p:txBody>
      </p:sp>
      <p:pic>
        <p:nvPicPr>
          <p:cNvPr id="3" name="Graphic 2">
            <a:extLst>
              <a:ext uri="{FF2B5EF4-FFF2-40B4-BE49-F238E27FC236}">
                <a16:creationId xmlns:a16="http://schemas.microsoft.com/office/drawing/2014/main" id="{E773F6AB-324B-46BC-9D1F-8607CC6B53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001" y="1177046"/>
            <a:ext cx="9665746" cy="4902741"/>
          </a:xfrm>
          <a:prstGeom prst="rect">
            <a:avLst/>
          </a:prstGeom>
        </p:spPr>
      </p:pic>
    </p:spTree>
    <p:extLst>
      <p:ext uri="{BB962C8B-B14F-4D97-AF65-F5344CB8AC3E}">
        <p14:creationId xmlns:p14="http://schemas.microsoft.com/office/powerpoint/2010/main" val="556804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80000 micro loaders, after, </a:t>
            </a:r>
            <a:r>
              <a:rPr lang="en-US" dirty="0" err="1"/>
              <a:t>MetaspaceReclaimStrategy</a:t>
            </a:r>
            <a:r>
              <a:rPr lang="en-US" dirty="0"/>
              <a:t>=aggressive</a:t>
            </a:r>
          </a:p>
        </p:txBody>
      </p:sp>
      <p:pic>
        <p:nvPicPr>
          <p:cNvPr id="7" name="Graphic 6">
            <a:extLst>
              <a:ext uri="{FF2B5EF4-FFF2-40B4-BE49-F238E27FC236}">
                <a16:creationId xmlns:a16="http://schemas.microsoft.com/office/drawing/2014/main" id="{2917E72B-DB2D-47DB-B6E5-FF8799B76E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001" y="1050587"/>
            <a:ext cx="9828975" cy="5097294"/>
          </a:xfrm>
          <a:prstGeom prst="rect">
            <a:avLst/>
          </a:prstGeom>
        </p:spPr>
      </p:pic>
    </p:spTree>
    <p:extLst>
      <p:ext uri="{BB962C8B-B14F-4D97-AF65-F5344CB8AC3E}">
        <p14:creationId xmlns:p14="http://schemas.microsoft.com/office/powerpoint/2010/main" val="3009173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Reduced waste even without class unloading:</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marL="0" lvl="1" indent="0">
              <a:buNone/>
            </a:pPr>
            <a:endParaRPr lang="en-US" dirty="0"/>
          </a:p>
          <a:p>
            <a:pPr marL="286326" lvl="1" indent="-285750"/>
            <a:r>
              <a:rPr lang="en-US" dirty="0" err="1"/>
              <a:t>Wildfly</a:t>
            </a:r>
            <a:r>
              <a:rPr lang="en-US" dirty="0"/>
              <a:t> standalone, after startup: 61m -&gt; 54m</a:t>
            </a:r>
          </a:p>
          <a:p>
            <a:pPr marL="286326" lvl="1" indent="-285750"/>
            <a:endParaRPr lang="en-US" dirty="0"/>
          </a:p>
          <a:p>
            <a:pPr marL="286326" lvl="1" indent="-285750"/>
            <a:r>
              <a:rPr lang="en-US" dirty="0"/>
              <a:t>Eclipse CDS (OpenJDK project open, after C++ indexer ran): 151m -&gt; 131m</a:t>
            </a:r>
          </a:p>
          <a:p>
            <a:pPr marL="286326" lvl="1" indent="-285750"/>
            <a:endParaRPr lang="en-US" dirty="0"/>
          </a:p>
          <a:p>
            <a:pPr marL="286326" lvl="1" indent="-285750"/>
            <a:r>
              <a:rPr lang="en-US" dirty="0"/>
              <a:t>Minecraft 1.14: 74m -&gt; 70m</a:t>
            </a:r>
          </a:p>
          <a:p>
            <a:pPr marL="286326" lvl="1" indent="-285750"/>
            <a:endParaRPr lang="en-US" dirty="0"/>
          </a:p>
          <a:p>
            <a:pPr marL="286326" lvl="1" indent="-285750"/>
            <a:endParaRPr lang="en-US" dirty="0"/>
          </a:p>
        </p:txBody>
      </p:sp>
    </p:spTree>
    <p:extLst>
      <p:ext uri="{BB962C8B-B14F-4D97-AF65-F5344CB8AC3E}">
        <p14:creationId xmlns:p14="http://schemas.microsoft.com/office/powerpoint/2010/main" val="207052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Switches</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marL="0" lvl="1" indent="0">
              <a:buNone/>
            </a:pPr>
            <a:endParaRPr lang="en-US" dirty="0"/>
          </a:p>
          <a:p>
            <a:pPr marL="286326" lvl="1" indent="-285750"/>
            <a:r>
              <a:rPr lang="en-US" dirty="0" err="1"/>
              <a:t>MetaspaceReclaimStrategy</a:t>
            </a:r>
            <a:r>
              <a:rPr lang="en-US" dirty="0"/>
              <a:t>=(</a:t>
            </a:r>
            <a:r>
              <a:rPr lang="en-US" dirty="0" err="1"/>
              <a:t>none|balanced|aggressive</a:t>
            </a:r>
            <a:r>
              <a:rPr lang="en-US" dirty="0"/>
              <a:t>)</a:t>
            </a:r>
          </a:p>
          <a:p>
            <a:pPr marL="465137" lvl="2" indent="-285750"/>
            <a:r>
              <a:rPr lang="en-US" dirty="0"/>
              <a:t>“none” is for testing. Like old VM (purging is still done)</a:t>
            </a:r>
          </a:p>
          <a:p>
            <a:pPr marL="465137" lvl="2" indent="-285750"/>
            <a:r>
              <a:rPr lang="en-US" dirty="0"/>
              <a:t>“balanced” is standard. </a:t>
            </a:r>
          </a:p>
          <a:p>
            <a:pPr marL="646254" lvl="3" indent="-285750"/>
            <a:r>
              <a:rPr lang="en-US" dirty="0"/>
              <a:t>Commit granule size is 64K</a:t>
            </a:r>
          </a:p>
          <a:p>
            <a:pPr marL="465137" lvl="2" indent="-285750"/>
            <a:r>
              <a:rPr lang="en-US" dirty="0"/>
              <a:t>“aggressive” </a:t>
            </a:r>
          </a:p>
          <a:p>
            <a:pPr marL="646254" lvl="3" indent="-285750"/>
            <a:r>
              <a:rPr lang="en-US" dirty="0"/>
              <a:t> commit granule size 16K</a:t>
            </a:r>
          </a:p>
          <a:p>
            <a:pPr marL="646254" lvl="3" indent="-285750"/>
            <a:r>
              <a:rPr lang="en-US" dirty="0"/>
              <a:t> Increases </a:t>
            </a:r>
            <a:r>
              <a:rPr lang="en-US" dirty="0" err="1"/>
              <a:t>vm</a:t>
            </a:r>
            <a:r>
              <a:rPr lang="en-US" dirty="0"/>
              <a:t> fragmentation but good results with micro loaders</a:t>
            </a:r>
          </a:p>
          <a:p>
            <a:pPr marL="646254" lvl="3" indent="-285750"/>
            <a:endParaRPr lang="en-US" dirty="0"/>
          </a:p>
          <a:p>
            <a:pPr marL="286326" lvl="1" indent="-285750"/>
            <a:r>
              <a:rPr lang="en-US" dirty="0"/>
              <a:t>-XX:+</a:t>
            </a:r>
            <a:r>
              <a:rPr lang="en-US" dirty="0" err="1"/>
              <a:t>MetaspaceSeparateMicroCLDs</a:t>
            </a:r>
            <a:endParaRPr lang="en-US" dirty="0"/>
          </a:p>
          <a:p>
            <a:pPr marL="286326" lvl="1" indent="-285750"/>
            <a:endParaRPr lang="en-US" dirty="0"/>
          </a:p>
        </p:txBody>
      </p:sp>
    </p:spTree>
    <p:extLst>
      <p:ext uri="{BB962C8B-B14F-4D97-AF65-F5344CB8AC3E}">
        <p14:creationId xmlns:p14="http://schemas.microsoft.com/office/powerpoint/2010/main" val="772921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Code is way cleaner now!</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lvl="1"/>
            <a:r>
              <a:rPr lang="en-US" dirty="0"/>
              <a:t>Much less class/non-class code paths now. Not much code “knows” about class space at all.</a:t>
            </a:r>
          </a:p>
          <a:p>
            <a:pPr lvl="2"/>
            <a:r>
              <a:rPr lang="en-US" dirty="0"/>
              <a:t>E.g. chunk sizes are generic, not space specific</a:t>
            </a:r>
          </a:p>
          <a:p>
            <a:pPr lvl="1"/>
            <a:endParaRPr lang="en-US" dirty="0"/>
          </a:p>
          <a:p>
            <a:pPr lvl="1"/>
            <a:r>
              <a:rPr lang="en-US" dirty="0"/>
              <a:t>Better sectioned. Sub parts are much easier to test in isolation.</a:t>
            </a:r>
          </a:p>
          <a:p>
            <a:pPr lvl="1"/>
            <a:endParaRPr lang="en-US" dirty="0"/>
          </a:p>
          <a:p>
            <a:pPr lvl="1"/>
            <a:r>
              <a:rPr lang="en-US" dirty="0"/>
              <a:t>Loads of new </a:t>
            </a:r>
            <a:r>
              <a:rPr lang="en-US" dirty="0" err="1"/>
              <a:t>gtests</a:t>
            </a:r>
            <a:r>
              <a:rPr lang="en-US" dirty="0"/>
              <a:t>!</a:t>
            </a:r>
          </a:p>
        </p:txBody>
      </p:sp>
    </p:spTree>
    <p:extLst>
      <p:ext uri="{BB962C8B-B14F-4D97-AF65-F5344CB8AC3E}">
        <p14:creationId xmlns:p14="http://schemas.microsoft.com/office/powerpoint/2010/main" val="177488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lvl="0"/>
            <a:r>
              <a:rPr lang="en-US" dirty="0"/>
              <a:t>“Java uses too much memory” </a:t>
            </a:r>
            <a:r>
              <a:rPr lang="en-US" dirty="0">
                <a:sym typeface="Wingdings" panose="05000000000000000000" pitchFamily="2" charset="2"/>
              </a:rPr>
              <a:t></a:t>
            </a:r>
          </a:p>
          <a:p>
            <a:pPr lvl="0"/>
            <a:endParaRPr lang="en-US" dirty="0">
              <a:sym typeface="Wingdings" panose="05000000000000000000" pitchFamily="2" charset="2"/>
            </a:endParaRPr>
          </a:p>
          <a:p>
            <a:pPr lvl="1"/>
            <a:r>
              <a:rPr lang="en-US" dirty="0"/>
              <a:t>Volker’s Memory initiative</a:t>
            </a:r>
          </a:p>
          <a:p>
            <a:pPr lvl="1"/>
            <a:endParaRPr lang="en-US" dirty="0">
              <a:sym typeface="Wingdings" panose="05000000000000000000" pitchFamily="2" charset="2"/>
            </a:endParaRPr>
          </a:p>
          <a:p>
            <a:pPr lvl="1"/>
            <a:r>
              <a:rPr lang="en-US" dirty="0" err="1"/>
              <a:t>Metaspace</a:t>
            </a:r>
            <a:r>
              <a:rPr lang="en-US" dirty="0"/>
              <a:t> may consume a large part of the non-java-heap memory</a:t>
            </a:r>
          </a:p>
          <a:p>
            <a:pPr lvl="1"/>
            <a:endParaRPr lang="en-US" dirty="0"/>
          </a:p>
          <a:p>
            <a:pPr lvl="1"/>
            <a:r>
              <a:rPr lang="en-US" dirty="0"/>
              <a:t>I kind of “inherited” the coding -&gt; no point in waiting for others</a:t>
            </a:r>
          </a:p>
          <a:p>
            <a:pPr lvl="1"/>
            <a:endParaRPr lang="en-US" dirty="0"/>
          </a:p>
          <a:p>
            <a:pPr lvl="1"/>
            <a:r>
              <a:rPr lang="en-US" dirty="0"/>
              <a:t>Encouragement from Oracle folks at FOSDEM 19</a:t>
            </a:r>
          </a:p>
          <a:p>
            <a:pPr lvl="2"/>
            <a:r>
              <a:rPr lang="en-US" dirty="0"/>
              <a:t>And also from </a:t>
            </a:r>
            <a:r>
              <a:rPr lang="en-US" dirty="0" err="1"/>
              <a:t>jruby</a:t>
            </a:r>
            <a:r>
              <a:rPr lang="en-US" dirty="0"/>
              <a:t> folks (Charles </a:t>
            </a:r>
            <a:r>
              <a:rPr lang="en-US" dirty="0" err="1"/>
              <a:t>Nutter</a:t>
            </a:r>
            <a:r>
              <a:rPr lang="en-US" dirty="0"/>
              <a:t>).</a:t>
            </a:r>
          </a:p>
          <a:p>
            <a:pPr lvl="1"/>
            <a:endParaRPr lang="en-US" dirty="0"/>
          </a:p>
          <a:p>
            <a:pPr lvl="1"/>
            <a:r>
              <a:rPr lang="en-US" dirty="0"/>
              <a:t>Lets do a clean room reimplementation! </a:t>
            </a:r>
          </a:p>
          <a:p>
            <a:pPr lvl="2"/>
            <a:r>
              <a:rPr lang="en-US" dirty="0"/>
              <a:t>11 </a:t>
            </a:r>
            <a:r>
              <a:rPr lang="en-US" dirty="0" err="1"/>
              <a:t>Metaspace</a:t>
            </a:r>
            <a:r>
              <a:rPr lang="en-US" dirty="0"/>
              <a:t> </a:t>
            </a:r>
            <a:r>
              <a:rPr lang="en-US" dirty="0" err="1"/>
              <a:t>coalescation</a:t>
            </a:r>
            <a:r>
              <a:rPr lang="en-US" dirty="0"/>
              <a:t> patch okay but far from perfect</a:t>
            </a:r>
          </a:p>
        </p:txBody>
      </p:sp>
      <p:sp>
        <p:nvSpPr>
          <p:cNvPr id="4" name="Title"/>
          <p:cNvSpPr>
            <a:spLocks noGrp="1"/>
          </p:cNvSpPr>
          <p:nvPr>
            <p:ph type="title"/>
          </p:nvPr>
        </p:nvSpPr>
        <p:spPr bwMode="gray">
          <a:xfrm>
            <a:off x="504001" y="504000"/>
            <a:ext cx="11186476" cy="369332"/>
          </a:xfrm>
        </p:spPr>
        <p:txBody>
          <a:bodyPr/>
          <a:lstStyle/>
          <a:p>
            <a:r>
              <a:rPr lang="en-US" dirty="0"/>
              <a:t>History</a:t>
            </a:r>
            <a:endParaRPr lang="en-US" b="0" dirty="0"/>
          </a:p>
        </p:txBody>
      </p:sp>
    </p:spTree>
    <p:extLst>
      <p:ext uri="{BB962C8B-B14F-4D97-AF65-F5344CB8AC3E}">
        <p14:creationId xmlns:p14="http://schemas.microsoft.com/office/powerpoint/2010/main" val="860165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Show me the code</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lvl="1"/>
            <a:r>
              <a:rPr lang="en-US" dirty="0">
                <a:hlinkClick r:id="rId3"/>
              </a:rPr>
              <a:t>http://hg.openjdk.java.net/jdk/sandbox/</a:t>
            </a:r>
            <a:endParaRPr lang="en-US" dirty="0"/>
          </a:p>
          <a:p>
            <a:pPr lvl="2"/>
            <a:r>
              <a:rPr lang="en-US" dirty="0"/>
              <a:t> branch "</a:t>
            </a:r>
            <a:r>
              <a:rPr lang="en-US" dirty="0" err="1"/>
              <a:t>stuefe</a:t>
            </a:r>
            <a:r>
              <a:rPr lang="en-US" dirty="0"/>
              <a:t>-new-</a:t>
            </a:r>
            <a:r>
              <a:rPr lang="en-US" dirty="0" err="1"/>
              <a:t>metaspace</a:t>
            </a:r>
            <a:r>
              <a:rPr lang="en-US" dirty="0"/>
              <a:t>-branch“</a:t>
            </a:r>
          </a:p>
          <a:p>
            <a:pPr marL="179387" lvl="2" indent="0">
              <a:buNone/>
            </a:pPr>
            <a:endParaRPr lang="en-US" dirty="0"/>
          </a:p>
          <a:p>
            <a:pPr marL="286326" lvl="1" indent="-285750"/>
            <a:r>
              <a:rPr lang="en-US" dirty="0"/>
              <a:t>Patch is about 20kloc</a:t>
            </a:r>
          </a:p>
          <a:p>
            <a:pPr marL="286326" lvl="1" indent="-285750"/>
            <a:endParaRPr lang="en-US" dirty="0"/>
          </a:p>
          <a:p>
            <a:pPr marL="286326" lvl="1" indent="-285750"/>
            <a:r>
              <a:rPr lang="en-US" dirty="0"/>
              <a:t>Initial patch: </a:t>
            </a:r>
            <a:r>
              <a:rPr lang="de-DE" dirty="0">
                <a:hlinkClick r:id="rId4"/>
              </a:rPr>
              <a:t>http://hg.openjdk.java.net/jdk/sandbox/rev/bdf136b8ae0e</a:t>
            </a:r>
            <a:endParaRPr lang="en-US" dirty="0"/>
          </a:p>
          <a:p>
            <a:pPr marL="179387" lvl="2" indent="0">
              <a:buNone/>
            </a:pPr>
            <a:endParaRPr lang="en-US" dirty="0"/>
          </a:p>
          <a:p>
            <a:pPr lvl="1"/>
            <a:r>
              <a:rPr lang="en-US" dirty="0"/>
              <a:t>Add Vitals via vitals patch at </a:t>
            </a:r>
            <a:r>
              <a:rPr lang="en-US" dirty="0">
                <a:hlinkClick r:id="rId5"/>
              </a:rPr>
              <a:t>http://cr.openjdk.java.net/~stuefe/webrevs/metaspace-improvement/vitals.patch</a:t>
            </a:r>
            <a:endParaRPr lang="en-US" dirty="0"/>
          </a:p>
        </p:txBody>
      </p:sp>
    </p:spTree>
    <p:extLst>
      <p:ext uri="{BB962C8B-B14F-4D97-AF65-F5344CB8AC3E}">
        <p14:creationId xmlns:p14="http://schemas.microsoft.com/office/powerpoint/2010/main" val="3431092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Status 2019-10-09</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lvl="1"/>
            <a:r>
              <a:rPr lang="en-US" dirty="0"/>
              <a:t>Allocator is stable enough for daily use (under CDT)</a:t>
            </a:r>
          </a:p>
          <a:p>
            <a:pPr lvl="1"/>
            <a:endParaRPr lang="en-US" dirty="0"/>
          </a:p>
          <a:p>
            <a:pPr lvl="1"/>
            <a:r>
              <a:rPr lang="en-US" dirty="0"/>
              <a:t>Works with CDS, </a:t>
            </a:r>
            <a:r>
              <a:rPr lang="en-US" dirty="0" err="1"/>
              <a:t>AppCDS</a:t>
            </a:r>
            <a:endParaRPr lang="en-US" dirty="0"/>
          </a:p>
          <a:p>
            <a:pPr lvl="1"/>
            <a:endParaRPr lang="en-US" dirty="0"/>
          </a:p>
          <a:p>
            <a:pPr lvl="1"/>
            <a:r>
              <a:rPr lang="en-US" dirty="0"/>
              <a:t>Some small issues remain (e.g. Large pages in </a:t>
            </a:r>
            <a:r>
              <a:rPr lang="en-US" dirty="0" err="1"/>
              <a:t>metaspace</a:t>
            </a:r>
            <a:r>
              <a:rPr lang="en-US" dirty="0"/>
              <a:t>)</a:t>
            </a:r>
          </a:p>
          <a:p>
            <a:pPr lvl="1"/>
            <a:endParaRPr lang="en-US" dirty="0"/>
          </a:p>
          <a:p>
            <a:pPr lvl="1"/>
            <a:r>
              <a:rPr lang="en-US" dirty="0"/>
              <a:t>No performance regressions found</a:t>
            </a:r>
          </a:p>
          <a:p>
            <a:pPr lvl="1"/>
            <a:endParaRPr lang="en-US" dirty="0"/>
          </a:p>
          <a:p>
            <a:pPr lvl="1"/>
            <a:r>
              <a:rPr lang="en-US" dirty="0"/>
              <a:t>Still to do:</a:t>
            </a:r>
          </a:p>
          <a:p>
            <a:pPr lvl="2"/>
            <a:r>
              <a:rPr lang="en-US" dirty="0"/>
              <a:t>Fix issues</a:t>
            </a:r>
          </a:p>
          <a:p>
            <a:pPr lvl="2"/>
            <a:r>
              <a:rPr lang="en-US" dirty="0"/>
              <a:t>Improve comments</a:t>
            </a:r>
          </a:p>
          <a:p>
            <a:pPr lvl="2"/>
            <a:r>
              <a:rPr lang="en-US" dirty="0"/>
              <a:t>Contribute</a:t>
            </a:r>
          </a:p>
          <a:p>
            <a:pPr lvl="2"/>
            <a:endParaRPr lang="en-US" dirty="0"/>
          </a:p>
        </p:txBody>
      </p:sp>
    </p:spTree>
    <p:extLst>
      <p:ext uri="{BB962C8B-B14F-4D97-AF65-F5344CB8AC3E}">
        <p14:creationId xmlns:p14="http://schemas.microsoft.com/office/powerpoint/2010/main" val="2020873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I wish I could also…</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lnSpcReduction="10000"/>
          </a:bodyPr>
          <a:lstStyle/>
          <a:p>
            <a:pPr lvl="1"/>
            <a:r>
              <a:rPr lang="en-US" dirty="0"/>
              <a:t>Make allocator better for one-class-loading-loaders (“micro </a:t>
            </a:r>
            <a:r>
              <a:rPr lang="en-US" dirty="0" err="1"/>
              <a:t>clds</a:t>
            </a:r>
            <a:r>
              <a:rPr lang="en-US" dirty="0"/>
              <a:t>”) – e.g. Reflection Delegators and Method Handle CLDs</a:t>
            </a:r>
          </a:p>
          <a:p>
            <a:pPr lvl="1"/>
            <a:endParaRPr lang="en-US" dirty="0"/>
          </a:p>
          <a:p>
            <a:pPr lvl="1"/>
            <a:r>
              <a:rPr lang="en-US" dirty="0"/>
              <a:t>Still somewhat bad </a:t>
            </a:r>
            <a:r>
              <a:rPr lang="en-US" dirty="0" err="1"/>
              <a:t>intrachunk</a:t>
            </a:r>
            <a:r>
              <a:rPr lang="en-US" dirty="0"/>
              <a:t> waste ( we always pay 1K for an </a:t>
            </a:r>
            <a:r>
              <a:rPr lang="en-US" dirty="0" err="1"/>
              <a:t>InstanceKlass</a:t>
            </a:r>
            <a:r>
              <a:rPr lang="en-US" dirty="0"/>
              <a:t> which is typically ~600byte)</a:t>
            </a:r>
          </a:p>
          <a:p>
            <a:pPr lvl="2"/>
            <a:r>
              <a:rPr lang="en-US" dirty="0"/>
              <a:t>Similar waste in non-class area</a:t>
            </a:r>
          </a:p>
          <a:p>
            <a:pPr lvl="1"/>
            <a:endParaRPr lang="en-US" dirty="0"/>
          </a:p>
          <a:p>
            <a:pPr lvl="1"/>
            <a:r>
              <a:rPr lang="en-US" dirty="0"/>
              <a:t>Band aid: </a:t>
            </a:r>
          </a:p>
          <a:p>
            <a:pPr lvl="2"/>
            <a:r>
              <a:rPr lang="en-US" dirty="0"/>
              <a:t>-XX:+</a:t>
            </a:r>
            <a:r>
              <a:rPr lang="en-US" dirty="0" err="1"/>
              <a:t>MetaspaceSeparateMicroCLDs</a:t>
            </a:r>
            <a:endParaRPr lang="en-US" dirty="0"/>
          </a:p>
          <a:p>
            <a:pPr lvl="2"/>
            <a:r>
              <a:rPr lang="en-US" dirty="0"/>
              <a:t>Moves all allocations from known Micro-CLDs into class space</a:t>
            </a:r>
          </a:p>
          <a:p>
            <a:pPr lvl="2"/>
            <a:r>
              <a:rPr lang="en-US" dirty="0"/>
              <a:t>Pro: we pay ultimately less since we are not split into class chunk and non-class chunk(s)</a:t>
            </a:r>
          </a:p>
          <a:p>
            <a:pPr lvl="2"/>
            <a:r>
              <a:rPr lang="en-US" dirty="0"/>
              <a:t>Con: Counts toward </a:t>
            </a:r>
            <a:r>
              <a:rPr lang="en-US" dirty="0" err="1"/>
              <a:t>CompressedClassSpaceSize</a:t>
            </a:r>
            <a:endParaRPr lang="en-US" dirty="0"/>
          </a:p>
          <a:p>
            <a:pPr lvl="2"/>
            <a:endParaRPr lang="en-US" dirty="0"/>
          </a:p>
          <a:p>
            <a:pPr lvl="1"/>
            <a:r>
              <a:rPr lang="en-US" dirty="0"/>
              <a:t>Idea: an own allocator for Micro CLDs</a:t>
            </a:r>
          </a:p>
          <a:p>
            <a:pPr lvl="2"/>
            <a:r>
              <a:rPr lang="en-US" dirty="0"/>
              <a:t>At least for the </a:t>
            </a:r>
            <a:r>
              <a:rPr lang="en-US" dirty="0" err="1"/>
              <a:t>InstanceKlass</a:t>
            </a:r>
            <a:r>
              <a:rPr lang="en-US" dirty="0"/>
              <a:t> structures in class space</a:t>
            </a:r>
          </a:p>
          <a:p>
            <a:pPr lvl="2"/>
            <a:r>
              <a:rPr lang="en-US" dirty="0"/>
              <a:t>Needs more thinking… but not impossible.</a:t>
            </a:r>
          </a:p>
        </p:txBody>
      </p:sp>
    </p:spTree>
    <p:extLst>
      <p:ext uri="{BB962C8B-B14F-4D97-AF65-F5344CB8AC3E}">
        <p14:creationId xmlns:p14="http://schemas.microsoft.com/office/powerpoint/2010/main" val="2107019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Future</a:t>
            </a:r>
          </a:p>
        </p:txBody>
      </p:sp>
      <p:sp>
        <p:nvSpPr>
          <p:cNvPr id="41" name="Text Placeholder">
            <a:extLst>
              <a:ext uri="{FF2B5EF4-FFF2-40B4-BE49-F238E27FC236}">
                <a16:creationId xmlns:a16="http://schemas.microsoft.com/office/drawing/2014/main" id="{69D608B3-2DF4-4B70-A849-D6E7C0E50291}"/>
              </a:ext>
            </a:extLst>
          </p:cNvPr>
          <p:cNvSpPr>
            <a:spLocks noGrp="1"/>
          </p:cNvSpPr>
          <p:nvPr>
            <p:ph type="body" sz="quarter" idx="10"/>
          </p:nvPr>
        </p:nvSpPr>
        <p:spPr bwMode="gray">
          <a:xfrm>
            <a:off x="503999" y="1620000"/>
            <a:ext cx="11186477" cy="4716000"/>
          </a:xfrm>
        </p:spPr>
        <p:txBody>
          <a:bodyPr>
            <a:normAutofit/>
          </a:bodyPr>
          <a:lstStyle/>
          <a:p>
            <a:pPr lvl="1"/>
            <a:r>
              <a:rPr lang="en-US" dirty="0"/>
              <a:t>JDK 15 (14 probably too late)?</a:t>
            </a:r>
          </a:p>
          <a:p>
            <a:pPr lvl="1"/>
            <a:r>
              <a:rPr lang="en-US" dirty="0"/>
              <a:t>JEP or as a simple RFE?</a:t>
            </a:r>
          </a:p>
          <a:p>
            <a:pPr lvl="1"/>
            <a:r>
              <a:rPr lang="en-US" dirty="0" err="1"/>
              <a:t>SapMachine</a:t>
            </a:r>
            <a:r>
              <a:rPr lang="en-US" dirty="0"/>
              <a:t> 11?</a:t>
            </a:r>
          </a:p>
          <a:p>
            <a:pPr lvl="1"/>
            <a:r>
              <a:rPr lang="en-US" dirty="0"/>
              <a:t>SAPJVM 8?</a:t>
            </a:r>
          </a:p>
          <a:p>
            <a:pPr lvl="2"/>
            <a:endParaRPr lang="en-US" dirty="0"/>
          </a:p>
          <a:p>
            <a:pPr lvl="2"/>
            <a:endParaRPr lang="en-US" dirty="0"/>
          </a:p>
          <a:p>
            <a:pPr lvl="1"/>
            <a:r>
              <a:rPr lang="en-US" dirty="0"/>
              <a:t>Its all very foggy right now. But I hope to at least be able to show something at Fosdem20. Lets see…</a:t>
            </a:r>
          </a:p>
        </p:txBody>
      </p:sp>
    </p:spTree>
    <p:extLst>
      <p:ext uri="{BB962C8B-B14F-4D97-AF65-F5344CB8AC3E}">
        <p14:creationId xmlns:p14="http://schemas.microsoft.com/office/powerpoint/2010/main" val="1321495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Questions?</a:t>
            </a:r>
            <a:endParaRPr lang="en-US" dirty="0">
              <a:solidFill>
                <a:schemeClr val="accent1"/>
              </a:solidFill>
            </a:endParaRPr>
          </a:p>
        </p:txBody>
      </p:sp>
    </p:spTree>
    <p:extLst>
      <p:ext uri="{BB962C8B-B14F-4D97-AF65-F5344CB8AC3E}">
        <p14:creationId xmlns:p14="http://schemas.microsoft.com/office/powerpoint/2010/main" val="12059539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Thomas Stüfe, SAP</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lvl="1"/>
            <a:r>
              <a:rPr lang="en-US" dirty="0"/>
              <a:t>Metadata get (usually) allocated when a class is loaded</a:t>
            </a:r>
          </a:p>
          <a:p>
            <a:pPr lvl="1"/>
            <a:endParaRPr lang="en-US" dirty="0"/>
          </a:p>
          <a:p>
            <a:pPr lvl="1"/>
            <a:r>
              <a:rPr lang="en-US" dirty="0"/>
              <a:t>Its lifetime is bound to that of the loading class loader</a:t>
            </a:r>
          </a:p>
          <a:p>
            <a:pPr lvl="2"/>
            <a:r>
              <a:rPr lang="en-US" dirty="0"/>
              <a:t>That loader is only collected when all its classes have been collected</a:t>
            </a:r>
          </a:p>
          <a:p>
            <a:pPr lvl="2"/>
            <a:r>
              <a:rPr lang="en-US" dirty="0"/>
              <a:t>-&gt; metadata storage lives as long as there is still one “sibling” class alive</a:t>
            </a:r>
          </a:p>
          <a:p>
            <a:pPr lvl="2"/>
            <a:endParaRPr lang="en-US" dirty="0"/>
          </a:p>
          <a:p>
            <a:pPr lvl="1"/>
            <a:r>
              <a:rPr lang="en-US" dirty="0"/>
              <a:t>Exception: premature deallocation (uncommon)</a:t>
            </a:r>
          </a:p>
        </p:txBody>
      </p:sp>
      <p:sp>
        <p:nvSpPr>
          <p:cNvPr id="4" name="Title"/>
          <p:cNvSpPr>
            <a:spLocks noGrp="1"/>
          </p:cNvSpPr>
          <p:nvPr>
            <p:ph type="title"/>
          </p:nvPr>
        </p:nvSpPr>
        <p:spPr bwMode="gray">
          <a:xfrm>
            <a:off x="504001" y="504000"/>
            <a:ext cx="11186476" cy="369332"/>
          </a:xfrm>
        </p:spPr>
        <p:txBody>
          <a:bodyPr/>
          <a:lstStyle/>
          <a:p>
            <a:r>
              <a:rPr lang="en-US" dirty="0"/>
              <a:t>Metadata Life Cycle Basics</a:t>
            </a:r>
            <a:endParaRPr lang="en-US" b="0" dirty="0"/>
          </a:p>
        </p:txBody>
      </p:sp>
    </p:spTree>
    <p:extLst>
      <p:ext uri="{BB962C8B-B14F-4D97-AF65-F5344CB8AC3E}">
        <p14:creationId xmlns:p14="http://schemas.microsoft.com/office/powerpoint/2010/main" val="418020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lvl="1"/>
            <a:r>
              <a:rPr lang="en-US" dirty="0"/>
              <a:t>The obvious reason: Compressed Class Space.</a:t>
            </a:r>
          </a:p>
          <a:p>
            <a:pPr lvl="1"/>
            <a:endParaRPr lang="en-US" dirty="0"/>
          </a:p>
          <a:p>
            <a:pPr lvl="1"/>
            <a:r>
              <a:rPr lang="en-US" dirty="0"/>
              <a:t>We know things malloc don’t:</a:t>
            </a:r>
          </a:p>
          <a:p>
            <a:pPr lvl="2"/>
            <a:r>
              <a:rPr lang="en-US" dirty="0"/>
              <a:t>arena like allocation behavior </a:t>
            </a:r>
          </a:p>
          <a:p>
            <a:pPr lvl="3"/>
            <a:r>
              <a:rPr lang="en-US" dirty="0"/>
              <a:t>can throw away all allocations when CL dies. </a:t>
            </a:r>
          </a:p>
          <a:p>
            <a:pPr lvl="3"/>
            <a:r>
              <a:rPr lang="en-US" dirty="0"/>
              <a:t>no need to track individual allocations </a:t>
            </a:r>
          </a:p>
          <a:p>
            <a:pPr lvl="3"/>
            <a:r>
              <a:rPr lang="en-US" dirty="0"/>
              <a:t>per-CL pointer bump allocation </a:t>
            </a:r>
          </a:p>
          <a:p>
            <a:pPr lvl="3"/>
            <a:endParaRPr lang="en-US" dirty="0"/>
          </a:p>
          <a:p>
            <a:pPr lvl="2"/>
            <a:r>
              <a:rPr lang="en-US" dirty="0"/>
              <a:t>We know the typical allocation sizes.</a:t>
            </a:r>
          </a:p>
          <a:p>
            <a:pPr lvl="2"/>
            <a:endParaRPr lang="en-US" dirty="0"/>
          </a:p>
          <a:p>
            <a:pPr lvl="2"/>
            <a:r>
              <a:rPr lang="en-US" dirty="0"/>
              <a:t>Allocations owned by class loader. Typically no global lock needed.</a:t>
            </a:r>
          </a:p>
          <a:p>
            <a:pPr lvl="1"/>
            <a:endParaRPr lang="en-US" dirty="0"/>
          </a:p>
          <a:p>
            <a:pPr lvl="1"/>
            <a:r>
              <a:rPr lang="en-US" dirty="0"/>
              <a:t>malloc has limits (depends on OS)</a:t>
            </a:r>
          </a:p>
        </p:txBody>
      </p:sp>
      <p:sp>
        <p:nvSpPr>
          <p:cNvPr id="4" name="Title"/>
          <p:cNvSpPr>
            <a:spLocks noGrp="1"/>
          </p:cNvSpPr>
          <p:nvPr>
            <p:ph type="title"/>
          </p:nvPr>
        </p:nvSpPr>
        <p:spPr bwMode="gray">
          <a:xfrm>
            <a:off x="504001" y="504000"/>
            <a:ext cx="11186476" cy="646331"/>
          </a:xfrm>
        </p:spPr>
        <p:txBody>
          <a:bodyPr/>
          <a:lstStyle/>
          <a:p>
            <a:r>
              <a:rPr lang="en-US" dirty="0"/>
              <a:t>Why a home-grown allocator?</a:t>
            </a:r>
            <a:br>
              <a:rPr lang="en-US" dirty="0"/>
            </a:br>
            <a:r>
              <a:rPr lang="en-US" sz="1800" b="0" dirty="0"/>
              <a:t>why not just malloc?</a:t>
            </a:r>
            <a:endParaRPr lang="en-US" b="0" dirty="0"/>
          </a:p>
        </p:txBody>
      </p:sp>
    </p:spTree>
    <p:extLst>
      <p:ext uri="{BB962C8B-B14F-4D97-AF65-F5344CB8AC3E}">
        <p14:creationId xmlns:p14="http://schemas.microsoft.com/office/powerpoint/2010/main" val="118512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lvl="1"/>
            <a:r>
              <a:rPr lang="en-US" dirty="0"/>
              <a:t>Global list of </a:t>
            </a:r>
            <a:r>
              <a:rPr lang="en-US" dirty="0" err="1"/>
              <a:t>mmaped</a:t>
            </a:r>
            <a:r>
              <a:rPr lang="en-US" dirty="0"/>
              <a:t> regions (</a:t>
            </a:r>
            <a:r>
              <a:rPr lang="en-US" dirty="0" err="1"/>
              <a:t>VirtualSpaceNode</a:t>
            </a:r>
            <a:r>
              <a:rPr lang="en-US" dirty="0"/>
              <a:t>)</a:t>
            </a:r>
          </a:p>
          <a:p>
            <a:pPr lvl="1"/>
            <a:endParaRPr lang="en-US" dirty="0"/>
          </a:p>
          <a:p>
            <a:pPr lvl="1"/>
            <a:r>
              <a:rPr lang="en-US" dirty="0"/>
              <a:t>Region is split up in chunks which are handed to class loaders</a:t>
            </a:r>
          </a:p>
          <a:p>
            <a:pPr lvl="2"/>
            <a:r>
              <a:rPr lang="en-US" dirty="0"/>
              <a:t>4 kind of chunks: 1K, 4K, 64K</a:t>
            </a:r>
          </a:p>
          <a:p>
            <a:pPr marL="0" lvl="1" indent="0">
              <a:buNone/>
            </a:pPr>
            <a:endParaRPr lang="en-US" dirty="0"/>
          </a:p>
          <a:p>
            <a:pPr lvl="1"/>
            <a:r>
              <a:rPr lang="en-US" dirty="0"/>
              <a:t>Loader pointer-bump-allocates from chunk until full, then gets next chunk from </a:t>
            </a:r>
            <a:r>
              <a:rPr lang="en-US" dirty="0" err="1"/>
              <a:t>VirtualSpaceNode</a:t>
            </a:r>
            <a:endParaRPr lang="en-US" dirty="0"/>
          </a:p>
          <a:p>
            <a:pPr lvl="2"/>
            <a:r>
              <a:rPr lang="en-US" dirty="0"/>
              <a:t>Keeps list of chunks. </a:t>
            </a:r>
          </a:p>
          <a:p>
            <a:pPr lvl="1"/>
            <a:endParaRPr lang="en-US" dirty="0"/>
          </a:p>
          <a:p>
            <a:pPr lvl="1"/>
            <a:r>
              <a:rPr lang="en-US" dirty="0"/>
              <a:t>When Loader dies, all its chunks are returned to central </a:t>
            </a:r>
            <a:r>
              <a:rPr lang="en-US" dirty="0" err="1"/>
              <a:t>freelist</a:t>
            </a:r>
            <a:r>
              <a:rPr lang="en-US" dirty="0"/>
              <a:t>. </a:t>
            </a:r>
          </a:p>
          <a:p>
            <a:pPr marL="0" lvl="1" indent="0">
              <a:buNone/>
            </a:pPr>
            <a:endParaRPr lang="en-US" dirty="0"/>
          </a:p>
          <a:p>
            <a:pPr lvl="1"/>
            <a:r>
              <a:rPr lang="en-US" dirty="0"/>
              <a:t>Premature deallocation is possible but uncommon</a:t>
            </a:r>
          </a:p>
          <a:p>
            <a:pPr lvl="1"/>
            <a:r>
              <a:rPr lang="en-US" dirty="0"/>
              <a:t>Chunks may be split/merged since 11</a:t>
            </a:r>
          </a:p>
        </p:txBody>
      </p:sp>
      <p:sp>
        <p:nvSpPr>
          <p:cNvPr id="4" name="Title"/>
          <p:cNvSpPr>
            <a:spLocks noGrp="1"/>
          </p:cNvSpPr>
          <p:nvPr>
            <p:ph type="title"/>
          </p:nvPr>
        </p:nvSpPr>
        <p:spPr bwMode="gray">
          <a:xfrm>
            <a:off x="504001" y="504000"/>
            <a:ext cx="11186476" cy="369332"/>
          </a:xfrm>
        </p:spPr>
        <p:txBody>
          <a:bodyPr/>
          <a:lstStyle/>
          <a:p>
            <a:r>
              <a:rPr lang="en-US" dirty="0" err="1"/>
              <a:t>Metaspace</a:t>
            </a:r>
            <a:r>
              <a:rPr lang="en-US" dirty="0"/>
              <a:t> – how it works</a:t>
            </a:r>
            <a:endParaRPr lang="en-US" b="0" dirty="0"/>
          </a:p>
        </p:txBody>
      </p:sp>
    </p:spTree>
    <p:extLst>
      <p:ext uri="{BB962C8B-B14F-4D97-AF65-F5344CB8AC3E}">
        <p14:creationId xmlns:p14="http://schemas.microsoft.com/office/powerpoint/2010/main" val="184275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lvl="1"/>
            <a:r>
              <a:rPr lang="de-DE" dirty="0"/>
              <a:t>The „</a:t>
            </a:r>
            <a:r>
              <a:rPr lang="de-DE" dirty="0" err="1"/>
              <a:t>chunk</a:t>
            </a:r>
            <a:r>
              <a:rPr lang="de-DE" dirty="0"/>
              <a:t> </a:t>
            </a:r>
            <a:r>
              <a:rPr lang="de-DE" dirty="0" err="1"/>
              <a:t>size</a:t>
            </a:r>
            <a:r>
              <a:rPr lang="de-DE" dirty="0"/>
              <a:t> </a:t>
            </a:r>
            <a:r>
              <a:rPr lang="de-DE" dirty="0" err="1"/>
              <a:t>choking</a:t>
            </a:r>
            <a:r>
              <a:rPr lang="de-DE" dirty="0"/>
              <a:t> </a:t>
            </a:r>
            <a:r>
              <a:rPr lang="de-DE" dirty="0" err="1"/>
              <a:t>problem</a:t>
            </a:r>
            <a:r>
              <a:rPr lang="de-DE" dirty="0"/>
              <a:t>“</a:t>
            </a:r>
          </a:p>
          <a:p>
            <a:pPr lvl="1"/>
            <a:endParaRPr lang="de-DE" dirty="0"/>
          </a:p>
          <a:p>
            <a:pPr lvl="1"/>
            <a:r>
              <a:rPr lang="de-DE" dirty="0"/>
              <a:t>JDK-8198423</a:t>
            </a:r>
          </a:p>
          <a:p>
            <a:pPr lvl="1"/>
            <a:endParaRPr lang="en-US" dirty="0"/>
          </a:p>
          <a:p>
            <a:pPr lvl="1"/>
            <a:r>
              <a:rPr lang="en-US" dirty="0"/>
              <a:t>Chunks can be merged and split now</a:t>
            </a:r>
          </a:p>
          <a:p>
            <a:pPr lvl="2"/>
            <a:r>
              <a:rPr lang="en-US" dirty="0"/>
              <a:t>4x1K chunks -&gt; 4K</a:t>
            </a:r>
          </a:p>
          <a:p>
            <a:pPr lvl="2"/>
            <a:r>
              <a:rPr lang="en-US" dirty="0"/>
              <a:t>16x4K chunks -&gt; 64K</a:t>
            </a:r>
          </a:p>
          <a:p>
            <a:pPr marL="179387" lvl="2" indent="0">
              <a:buNone/>
            </a:pPr>
            <a:endParaRPr lang="en-US" dirty="0"/>
          </a:p>
          <a:p>
            <a:pPr lvl="1"/>
            <a:r>
              <a:rPr lang="en-US" dirty="0"/>
              <a:t>Basically the whole thing is now like a crooked buddy allocator</a:t>
            </a:r>
          </a:p>
          <a:p>
            <a:pPr lvl="2"/>
            <a:r>
              <a:rPr lang="en-US" dirty="0"/>
              <a:t>Also kind of inefficient</a:t>
            </a:r>
          </a:p>
          <a:p>
            <a:pPr lvl="2"/>
            <a:r>
              <a:rPr lang="en-US" dirty="0"/>
              <a:t>But it solved the problem</a:t>
            </a:r>
          </a:p>
          <a:p>
            <a:pPr lvl="2"/>
            <a:r>
              <a:rPr lang="en-US" dirty="0"/>
              <a:t>But I was afraid to touch too much, so the whole patch is one gigantic band aid</a:t>
            </a:r>
          </a:p>
          <a:p>
            <a:pPr lvl="2"/>
            <a:r>
              <a:rPr lang="en-US" dirty="0"/>
              <a:t>Ugly and difficult to maintain </a:t>
            </a:r>
            <a:r>
              <a:rPr lang="en-US" dirty="0">
                <a:sym typeface="Wingdings" panose="05000000000000000000" pitchFamily="2" charset="2"/>
              </a:rPr>
              <a:t>:-(</a:t>
            </a:r>
            <a:endParaRPr lang="en-US" dirty="0"/>
          </a:p>
        </p:txBody>
      </p:sp>
      <p:sp>
        <p:nvSpPr>
          <p:cNvPr id="4" name="Title"/>
          <p:cNvSpPr>
            <a:spLocks noGrp="1"/>
          </p:cNvSpPr>
          <p:nvPr>
            <p:ph type="title"/>
          </p:nvPr>
        </p:nvSpPr>
        <p:spPr bwMode="gray">
          <a:xfrm>
            <a:off x="504001" y="504000"/>
            <a:ext cx="11186476" cy="369332"/>
          </a:xfrm>
        </p:spPr>
        <p:txBody>
          <a:bodyPr/>
          <a:lstStyle/>
          <a:p>
            <a:r>
              <a:rPr lang="en-US" dirty="0"/>
              <a:t>11 – </a:t>
            </a:r>
            <a:r>
              <a:rPr lang="en-US" dirty="0" err="1"/>
              <a:t>metachunk</a:t>
            </a:r>
            <a:r>
              <a:rPr lang="en-US" dirty="0"/>
              <a:t> </a:t>
            </a:r>
            <a:r>
              <a:rPr lang="en-US" dirty="0" err="1"/>
              <a:t>coalescation</a:t>
            </a:r>
            <a:endParaRPr lang="en-US" b="0" dirty="0"/>
          </a:p>
        </p:txBody>
      </p:sp>
    </p:spTree>
    <p:extLst>
      <p:ext uri="{BB962C8B-B14F-4D97-AF65-F5344CB8AC3E}">
        <p14:creationId xmlns:p14="http://schemas.microsoft.com/office/powerpoint/2010/main" val="242825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normAutofit/>
          </a:bodyPr>
          <a:lstStyle/>
          <a:p>
            <a:pPr lvl="1"/>
            <a:r>
              <a:rPr lang="en-US" dirty="0"/>
              <a:t>Reclaiming mechanism is insufficient. Easily defeated by fragmentation.</a:t>
            </a:r>
          </a:p>
          <a:p>
            <a:pPr lvl="1"/>
            <a:endParaRPr lang="en-US" dirty="0"/>
          </a:p>
          <a:p>
            <a:pPr lvl="1"/>
            <a:r>
              <a:rPr lang="en-US" dirty="0"/>
              <a:t>Result: </a:t>
            </a:r>
            <a:r>
              <a:rPr lang="en-US" dirty="0" err="1"/>
              <a:t>Freelists</a:t>
            </a:r>
            <a:r>
              <a:rPr lang="en-US" dirty="0"/>
              <a:t> can get HUGE! (as in, up to 70% of </a:t>
            </a:r>
            <a:r>
              <a:rPr lang="en-US" dirty="0" err="1"/>
              <a:t>metaspace</a:t>
            </a:r>
            <a:r>
              <a:rPr lang="en-US" dirty="0"/>
              <a:t>)</a:t>
            </a:r>
          </a:p>
          <a:p>
            <a:pPr lvl="1"/>
            <a:endParaRPr lang="en-US" dirty="0"/>
          </a:p>
          <a:p>
            <a:pPr lvl="1"/>
            <a:r>
              <a:rPr lang="en-US" dirty="0"/>
              <a:t>-&gt; </a:t>
            </a:r>
            <a:r>
              <a:rPr lang="en-US" dirty="0" err="1"/>
              <a:t>Metaspace</a:t>
            </a:r>
            <a:r>
              <a:rPr lang="en-US" dirty="0"/>
              <a:t> is not really elastic at all.</a:t>
            </a:r>
          </a:p>
        </p:txBody>
      </p:sp>
      <p:sp>
        <p:nvSpPr>
          <p:cNvPr id="4" name="Title"/>
          <p:cNvSpPr>
            <a:spLocks noGrp="1"/>
          </p:cNvSpPr>
          <p:nvPr>
            <p:ph type="title"/>
          </p:nvPr>
        </p:nvSpPr>
        <p:spPr bwMode="gray">
          <a:xfrm>
            <a:off x="504001" y="504000"/>
            <a:ext cx="11186476" cy="369332"/>
          </a:xfrm>
        </p:spPr>
        <p:txBody>
          <a:bodyPr/>
          <a:lstStyle/>
          <a:p>
            <a:r>
              <a:rPr lang="en-US" dirty="0"/>
              <a:t>Problem: bad reclaim rate</a:t>
            </a:r>
            <a:endParaRPr lang="en-US" b="0" dirty="0"/>
          </a:p>
        </p:txBody>
      </p:sp>
    </p:spTree>
    <p:extLst>
      <p:ext uri="{BB962C8B-B14F-4D97-AF65-F5344CB8AC3E}">
        <p14:creationId xmlns:p14="http://schemas.microsoft.com/office/powerpoint/2010/main" val="3508658786"/>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0</TotalTime>
  <Words>2216</Words>
  <Application>Microsoft Office PowerPoint</Application>
  <PresentationFormat>Custom</PresentationFormat>
  <Paragraphs>439</Paragraphs>
  <Slides>45</Slides>
  <Notes>45</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Arial</vt:lpstr>
      <vt:lpstr>Consolas</vt:lpstr>
      <vt:lpstr>Courier New</vt:lpstr>
      <vt:lpstr>Symbol</vt:lpstr>
      <vt:lpstr>Wingdings</vt:lpstr>
      <vt:lpstr>Wingdings</vt:lpstr>
      <vt:lpstr>SAP 2019 16x9 white</vt:lpstr>
      <vt:lpstr>SAP 2019 16x9 blue</vt:lpstr>
      <vt:lpstr>A new and better Metaspace for the OpenJDK</vt:lpstr>
      <vt:lpstr>PowerPoint Presentation</vt:lpstr>
      <vt:lpstr>Why?</vt:lpstr>
      <vt:lpstr>History</vt:lpstr>
      <vt:lpstr>Metadata Life Cycle Basics</vt:lpstr>
      <vt:lpstr>Why a home-grown allocator? why not just malloc?</vt:lpstr>
      <vt:lpstr>Metaspace – how it works</vt:lpstr>
      <vt:lpstr>11 – metachunk coalescation</vt:lpstr>
      <vt:lpstr>Problem: bad reclaim rate</vt:lpstr>
      <vt:lpstr>Bad reclaim rate (Example) metaspace used vs committed</vt:lpstr>
      <vt:lpstr>Problem: bad reclaim rate (Example)</vt:lpstr>
      <vt:lpstr>Problem: Intrachunk waste</vt:lpstr>
      <vt:lpstr>Reimplementing Metaspace</vt:lpstr>
      <vt:lpstr>What stays the same</vt:lpstr>
      <vt:lpstr>What is different</vt:lpstr>
      <vt:lpstr>Buddy allocator</vt:lpstr>
      <vt:lpstr>Buddy allocator: Allocation</vt:lpstr>
      <vt:lpstr>Buddy allocator: Deallocation</vt:lpstr>
      <vt:lpstr>Chunks can now grow in place :-)</vt:lpstr>
      <vt:lpstr>Buddy allocation: What are the advantages?</vt:lpstr>
      <vt:lpstr>New committing/uncommitting scheme</vt:lpstr>
      <vt:lpstr>Problem: virtual memory fragmentation</vt:lpstr>
      <vt:lpstr>Chunk headers were a problem.</vt:lpstr>
      <vt:lpstr>Solution: chunk headers and payload are separated</vt:lpstr>
      <vt:lpstr>Commit Granules</vt:lpstr>
      <vt:lpstr>Commit granules</vt:lpstr>
      <vt:lpstr>Allocation – committing on demand</vt:lpstr>
      <vt:lpstr>Freeing and uncommitting</vt:lpstr>
      <vt:lpstr>Benefits of commit granules</vt:lpstr>
      <vt:lpstr>Results</vt:lpstr>
      <vt:lpstr>Parallel Loaders Test, MS committed vs used, Before</vt:lpstr>
      <vt:lpstr>Parallel Loaders Test, MS committed vs used, After</vt:lpstr>
      <vt:lpstr>Parallel Loaders Test, MS committed, before vs after</vt:lpstr>
      <vt:lpstr>Parallel Loaders Test, Rss, before vs after</vt:lpstr>
      <vt:lpstr>80000 micro loaders, MS committed vs used, before</vt:lpstr>
      <vt:lpstr>80000 micro loaders, after, MetaspaceReclaimStrategy=aggressive</vt:lpstr>
      <vt:lpstr>Reduced waste even without class unloading:</vt:lpstr>
      <vt:lpstr>Switches</vt:lpstr>
      <vt:lpstr>Code is way cleaner now!</vt:lpstr>
      <vt:lpstr>Show me the code</vt:lpstr>
      <vt:lpstr>Status 2019-10-09</vt:lpstr>
      <vt:lpstr>I wish I could also…</vt:lpstr>
      <vt:lpstr>Future</vt:lpstr>
      <vt:lpstr>Questions?</vt:lpstr>
      <vt:lpstr>Thank you.</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Stuefe, Thomas</dc:creator>
  <cp:keywords>2019/16:9/white</cp:keywords>
  <cp:lastModifiedBy>Stuefe, Thomas</cp:lastModifiedBy>
  <cp:revision>444</cp:revision>
  <dcterms:created xsi:type="dcterms:W3CDTF">2019-10-09T06:03:29Z</dcterms:created>
  <dcterms:modified xsi:type="dcterms:W3CDTF">2019-10-14T06:34:45Z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