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66" r:id="rId6"/>
    <p:sldId id="259" r:id="rId7"/>
    <p:sldId id="268" r:id="rId8"/>
    <p:sldId id="261" r:id="rId9"/>
    <p:sldId id="262" r:id="rId10"/>
    <p:sldId id="263" r:id="rId11"/>
    <p:sldId id="264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729" autoAdjust="0"/>
  </p:normalViewPr>
  <p:slideViewPr>
    <p:cSldViewPr>
      <p:cViewPr varScale="1">
        <p:scale>
          <a:sx n="77" d="100"/>
          <a:sy n="77" d="100"/>
        </p:scale>
        <p:origin x="-108" y="-1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DE859-8D3A-4D43-AE3F-671AAE51428B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FD05C-7DD1-4386-B2A2-11A252219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2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D05C-7DD1-4386-B2A2-11A252219C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0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217340C-184D-4761-A340-3089D5BF4AD4}" type="datetimeFigureOut">
              <a:rPr lang="en-US" smtClean="0"/>
              <a:t>11/11/2013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Robotic Arm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Robotics Club @ UCSB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0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32-bit microcontroller will talk directly to the sensors and actuators and perform latency sensitive tasks</a:t>
            </a:r>
          </a:p>
          <a:p>
            <a:r>
              <a:rPr lang="en-US" sz="2800" dirty="0" smtClean="0"/>
              <a:t>A single board computer running ROS takes care of higher level tasks, giving actuator commands to and getting feedback data from the microcontroller</a:t>
            </a:r>
            <a:endParaRPr lang="en-US" sz="2800" dirty="0"/>
          </a:p>
        </p:txBody>
      </p:sp>
      <p:pic>
        <p:nvPicPr>
          <p:cNvPr id="4098" name="Picture 2" descr="D:\Documents\GitHub\RoboticArm\teensy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181600"/>
            <a:ext cx="2667000" cy="12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Documents\GitHub\RoboticArm\product_detail_black_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264" y="4218857"/>
            <a:ext cx="1732319" cy="256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972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Both the microcontroller firmware and ROS software will be written in C++</a:t>
            </a:r>
          </a:p>
          <a:p>
            <a:r>
              <a:rPr lang="en-US" sz="2800" dirty="0" smtClean="0"/>
              <a:t>Goal is to have basic functionality </a:t>
            </a:r>
            <a:r>
              <a:rPr lang="en-US" sz="2800" dirty="0" smtClean="0"/>
              <a:t>that is unlikely to change </a:t>
            </a:r>
            <a:r>
              <a:rPr lang="en-US" sz="2800" dirty="0" smtClean="0"/>
              <a:t>in the firmware, and activity-specific code running on the single-board computer</a:t>
            </a:r>
          </a:p>
          <a:p>
            <a:r>
              <a:rPr lang="en-US" sz="2800" dirty="0" smtClean="0"/>
              <a:t>Many possibilities available with this architecture</a:t>
            </a:r>
            <a:endParaRPr lang="en-US" sz="2600" dirty="0"/>
          </a:p>
          <a:p>
            <a:pPr lvl="1"/>
            <a:r>
              <a:rPr lang="en-US" sz="2600" dirty="0" smtClean="0"/>
              <a:t>Complex </a:t>
            </a:r>
            <a:r>
              <a:rPr lang="en-US" sz="2600" dirty="0"/>
              <a:t>trajectory calculations</a:t>
            </a:r>
          </a:p>
          <a:p>
            <a:pPr lvl="1"/>
            <a:r>
              <a:rPr lang="en-US" sz="2600" dirty="0" smtClean="0"/>
              <a:t>Integration with </a:t>
            </a:r>
            <a:r>
              <a:rPr lang="en-US" sz="2600" dirty="0" err="1" smtClean="0"/>
              <a:t>OpenCV</a:t>
            </a:r>
            <a:r>
              <a:rPr lang="en-US" sz="2600" dirty="0" smtClean="0"/>
              <a:t> for computer vision</a:t>
            </a:r>
          </a:p>
          <a:p>
            <a:pPr lvl="1"/>
            <a:r>
              <a:rPr lang="en-US" sz="2600" dirty="0" smtClean="0"/>
              <a:t>Control of the arm over a network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1909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Actuators: $400</a:t>
            </a:r>
          </a:p>
          <a:p>
            <a:r>
              <a:rPr lang="en-US" sz="2800" dirty="0" smtClean="0"/>
              <a:t>Frame: ≤$400</a:t>
            </a:r>
          </a:p>
          <a:p>
            <a:r>
              <a:rPr lang="en-US" sz="2800" dirty="0" smtClean="0"/>
              <a:t>Power electronics: $100</a:t>
            </a:r>
          </a:p>
          <a:p>
            <a:r>
              <a:rPr lang="en-US" sz="2800" dirty="0" smtClean="0"/>
              <a:t>Control electronics: &lt;$100</a:t>
            </a:r>
          </a:p>
          <a:p>
            <a:endParaRPr lang="en-US" sz="2800" dirty="0"/>
          </a:p>
          <a:p>
            <a:r>
              <a:rPr lang="en-US" sz="2800" dirty="0" smtClean="0"/>
              <a:t>The frame is the subsystem with the largest uncertainty</a:t>
            </a:r>
          </a:p>
          <a:p>
            <a:r>
              <a:rPr lang="en-US" sz="2800" dirty="0" smtClean="0"/>
              <a:t>Cost is very dependent upon the scale</a:t>
            </a:r>
          </a:p>
          <a:p>
            <a:pPr lvl="1"/>
            <a:r>
              <a:rPr lang="en-US" sz="2400" dirty="0" smtClean="0"/>
              <a:t>The current estimate assumes a 1:1 scale with respect to a human arm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388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Fall quarter will largely be devoted to design</a:t>
            </a:r>
          </a:p>
          <a:p>
            <a:r>
              <a:rPr lang="en-US" sz="2800" dirty="0" smtClean="0"/>
              <a:t>The beginning of Winter quarter should see us begin to order parts and start construction</a:t>
            </a:r>
          </a:p>
          <a:p>
            <a:r>
              <a:rPr lang="en-US" sz="2800" dirty="0" smtClean="0"/>
              <a:t>Firmware will be written as components are added</a:t>
            </a:r>
          </a:p>
          <a:p>
            <a:r>
              <a:rPr lang="en-US" sz="2800" dirty="0" smtClean="0"/>
              <a:t>The mechanics should be finished by sometime in Spring quarter</a:t>
            </a:r>
          </a:p>
          <a:p>
            <a:r>
              <a:rPr lang="en-US" sz="2800" dirty="0" smtClean="0"/>
              <a:t>Application software will be written starting when the firmware interface starts to stabilize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890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Build an electronically controlled robotic arm with dimensions and capabilities similar to a human arm</a:t>
            </a:r>
          </a:p>
          <a:p>
            <a:r>
              <a:rPr lang="en-US" sz="2800" dirty="0" smtClean="0"/>
              <a:t>The arm should include a hand or claw for interacting with objects</a:t>
            </a:r>
          </a:p>
          <a:p>
            <a:r>
              <a:rPr lang="en-US" sz="2800" dirty="0" smtClean="0"/>
              <a:t>Make it simple to </a:t>
            </a:r>
            <a:r>
              <a:rPr lang="en-US" sz="2800" dirty="0" smtClean="0"/>
              <a:t>program specific tasks and easy to integrate with other components in the future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5412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Frame</a:t>
            </a:r>
          </a:p>
          <a:p>
            <a:r>
              <a:rPr lang="en-US" sz="2800" dirty="0" smtClean="0"/>
              <a:t>Actuators</a:t>
            </a:r>
          </a:p>
          <a:p>
            <a:r>
              <a:rPr lang="en-US" sz="2800" dirty="0" smtClean="0"/>
              <a:t>Power electronics</a:t>
            </a:r>
          </a:p>
          <a:p>
            <a:r>
              <a:rPr lang="en-US" sz="2800" dirty="0" smtClean="0"/>
              <a:t>Control electronics</a:t>
            </a:r>
          </a:p>
          <a:p>
            <a:r>
              <a:rPr lang="en-US" sz="2800" dirty="0" smtClean="0"/>
              <a:t>Firmware</a:t>
            </a:r>
          </a:p>
          <a:p>
            <a:r>
              <a:rPr lang="en-US" sz="2800" dirty="0" smtClean="0"/>
              <a:t>Application software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116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actuators will likely be the main cost driver in the system</a:t>
            </a:r>
          </a:p>
          <a:p>
            <a:r>
              <a:rPr lang="en-US" sz="2800" dirty="0" smtClean="0"/>
              <a:t>The available actuators will determine the scale that will be feasible for the project</a:t>
            </a:r>
            <a:endParaRPr lang="en-US" sz="2800" dirty="0" smtClean="0"/>
          </a:p>
          <a:p>
            <a:r>
              <a:rPr lang="en-US" sz="2800" dirty="0" smtClean="0"/>
              <a:t>A mathematical model of an arm was created and used to find the forces and torques that the actuators would have to </a:t>
            </a:r>
            <a:r>
              <a:rPr lang="en-US" sz="2800" dirty="0" smtClean="0"/>
              <a:t>sustain </a:t>
            </a:r>
            <a:r>
              <a:rPr lang="en-US" sz="2800" dirty="0" smtClean="0"/>
              <a:t>to perform various </a:t>
            </a:r>
            <a:r>
              <a:rPr lang="en-US" sz="2800" dirty="0" smtClean="0"/>
              <a:t>actions</a:t>
            </a:r>
          </a:p>
          <a:p>
            <a:r>
              <a:rPr lang="en-US" sz="2800" dirty="0" smtClean="0"/>
              <a:t>Being able to lift a 250g object while in any position was chosen as a design goal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4068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>
                <a:solidFill>
                  <a:schemeClr val="tx1"/>
                </a:solidFill>
                <a:latin typeface="+mn-lt"/>
              </a:rPr>
              <a:t>Arm model showing required torque at each joint</a:t>
            </a:r>
            <a:endParaRPr lang="en-US" sz="2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5760"/>
            <a:ext cx="6495241" cy="4771143"/>
          </a:xfrm>
        </p:spPr>
      </p:pic>
    </p:spTree>
    <p:extLst>
      <p:ext uri="{BB962C8B-B14F-4D97-AF65-F5344CB8AC3E}">
        <p14:creationId xmlns:p14="http://schemas.microsoft.com/office/powerpoint/2010/main" val="150304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ocuments\GitHub\RoboticArm\FRS-B-AX-12A-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54512"/>
            <a:ext cx="2503488" cy="250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With the required performance for each joint determined, we searched for suitable actuators distributed by familiar suppliers</a:t>
            </a:r>
          </a:p>
          <a:p>
            <a:r>
              <a:rPr lang="en-US" sz="2800" dirty="0" smtClean="0"/>
              <a:t>We found a combination of linear actuators with potentiometer feedback and rotary servomotors with integrated feedback control that will fulfill the project requirements</a:t>
            </a:r>
            <a:endParaRPr lang="en-US" sz="2800" dirty="0"/>
          </a:p>
        </p:txBody>
      </p:sp>
      <p:pic>
        <p:nvPicPr>
          <p:cNvPr id="3075" name="Picture 3" descr="D:\Documents\GitHub\RoboticArm\LD_4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755291"/>
            <a:ext cx="26924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25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Sketches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20459"/>
            <a:ext cx="7620000" cy="3960082"/>
          </a:xfrm>
        </p:spPr>
      </p:pic>
    </p:spTree>
    <p:extLst>
      <p:ext uri="{BB962C8B-B14F-4D97-AF65-F5344CB8AC3E}">
        <p14:creationId xmlns:p14="http://schemas.microsoft.com/office/powerpoint/2010/main" val="216677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Lightweight components desired for the upper arm to increase effective lift capacity</a:t>
            </a:r>
            <a:endParaRPr lang="en-US" sz="2800" dirty="0"/>
          </a:p>
          <a:p>
            <a:pPr lvl="1"/>
            <a:r>
              <a:rPr lang="en-US" sz="2400" dirty="0" smtClean="0"/>
              <a:t>Material options: 3D printed plastic, laser cut plastic, machined aluminum, carbon fiber tubes</a:t>
            </a:r>
          </a:p>
          <a:p>
            <a:r>
              <a:rPr lang="en-US" sz="2800" dirty="0" smtClean="0"/>
              <a:t>Base should be </a:t>
            </a:r>
            <a:r>
              <a:rPr lang="en-US" sz="2800" dirty="0" smtClean="0"/>
              <a:t>relatively heavy </a:t>
            </a:r>
            <a:r>
              <a:rPr lang="en-US" sz="2800" dirty="0" smtClean="0"/>
              <a:t>to counterbalance the arm when </a:t>
            </a:r>
            <a:r>
              <a:rPr lang="en-US" sz="2800" dirty="0" smtClean="0"/>
              <a:t>fully extended</a:t>
            </a:r>
            <a:endParaRPr lang="en-US" sz="2800" dirty="0" smtClean="0"/>
          </a:p>
          <a:p>
            <a:r>
              <a:rPr lang="en-US" sz="2800" dirty="0" smtClean="0"/>
              <a:t>May include springs or counterweights to take </a:t>
            </a:r>
            <a:r>
              <a:rPr lang="en-US" sz="2800" dirty="0" smtClean="0"/>
              <a:t>some of the static load </a:t>
            </a:r>
            <a:r>
              <a:rPr lang="en-US" sz="2800" dirty="0" smtClean="0"/>
              <a:t>off of the actuators</a:t>
            </a:r>
          </a:p>
        </p:txBody>
      </p:sp>
    </p:spTree>
    <p:extLst>
      <p:ext uri="{BB962C8B-B14F-4D97-AF65-F5344CB8AC3E}">
        <p14:creationId xmlns:p14="http://schemas.microsoft.com/office/powerpoint/2010/main" val="341815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actuators that we looked at all run off of a 12V supply voltage</a:t>
            </a:r>
          </a:p>
          <a:p>
            <a:r>
              <a:rPr lang="en-US" sz="2800" dirty="0" smtClean="0"/>
              <a:t>Several options:</a:t>
            </a:r>
          </a:p>
          <a:p>
            <a:pPr lvl="1"/>
            <a:r>
              <a:rPr lang="en-US" sz="2400" dirty="0" smtClean="0"/>
              <a:t>A commodity PC power supply unit</a:t>
            </a:r>
          </a:p>
          <a:p>
            <a:pPr lvl="1"/>
            <a:r>
              <a:rPr lang="en-US" sz="2400" dirty="0" smtClean="0"/>
              <a:t>Custom built 12V wall supply</a:t>
            </a:r>
          </a:p>
          <a:p>
            <a:pPr lvl="1"/>
            <a:r>
              <a:rPr lang="en-US" sz="2400" dirty="0" smtClean="0"/>
              <a:t>11.1V 3-cell </a:t>
            </a:r>
            <a:r>
              <a:rPr lang="en-US" sz="2400" dirty="0" err="1" smtClean="0"/>
              <a:t>LiPo</a:t>
            </a:r>
            <a:r>
              <a:rPr lang="en-US" sz="2400" dirty="0" smtClean="0"/>
              <a:t> batteries for portability</a:t>
            </a:r>
            <a:endParaRPr lang="en-US" sz="2400" dirty="0"/>
          </a:p>
          <a:p>
            <a:r>
              <a:rPr lang="en-US" sz="2800" dirty="0" smtClean="0"/>
              <a:t>Control electronics will be powered with </a:t>
            </a:r>
            <a:r>
              <a:rPr lang="en-US" sz="2800" dirty="0" smtClean="0"/>
              <a:t>regulated supplies derived from the main supply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87195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5198</TotalTime>
  <Words>503</Words>
  <Application>Microsoft Office PowerPoint</Application>
  <PresentationFormat>On-screen Show (4:3)</PresentationFormat>
  <Paragraphs>61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Robotic Arm Project</vt:lpstr>
      <vt:lpstr>Project Goals</vt:lpstr>
      <vt:lpstr>Subsystems</vt:lpstr>
      <vt:lpstr>Feasibility Analysis</vt:lpstr>
      <vt:lpstr>Arm model showing required torque at each joint</vt:lpstr>
      <vt:lpstr>Actuator Selection</vt:lpstr>
      <vt:lpstr>Design Sketches</vt:lpstr>
      <vt:lpstr>Frame</vt:lpstr>
      <vt:lpstr>Power Electronics</vt:lpstr>
      <vt:lpstr>Control Electronics</vt:lpstr>
      <vt:lpstr>Software</vt:lpstr>
      <vt:lpstr>Cost Estimate</vt:lpstr>
      <vt:lpstr>Time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Clary</dc:creator>
  <cp:lastModifiedBy>Patrick Clary</cp:lastModifiedBy>
  <cp:revision>21</cp:revision>
  <dcterms:created xsi:type="dcterms:W3CDTF">2013-11-01T03:39:09Z</dcterms:created>
  <dcterms:modified xsi:type="dcterms:W3CDTF">2013-11-12T04:00:09Z</dcterms:modified>
</cp:coreProperties>
</file>