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81" r:id="rId2"/>
    <p:sldId id="271" r:id="rId3"/>
    <p:sldId id="293" r:id="rId4"/>
    <p:sldId id="284" r:id="rId5"/>
    <p:sldId id="300" r:id="rId6"/>
    <p:sldId id="299" r:id="rId7"/>
    <p:sldId id="298" r:id="rId8"/>
    <p:sldId id="283" r:id="rId9"/>
    <p:sldId id="28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E5E4"/>
    <a:srgbClr val="4D4D4D"/>
    <a:srgbClr val="EEF1F2"/>
    <a:srgbClr val="33CC33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86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-476" y="-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4CC861-B526-4F4C-BB4A-044EE9A33D98}" type="datetimeFigureOut">
              <a:rPr lang="en-AU" smtClean="0"/>
              <a:pPr/>
              <a:t>4/01/2022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239BD6-EB29-4011-A62C-2CB7FEE68F3C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xmlns="" val="1356543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239BD6-EB29-4011-A62C-2CB7FEE68F3C}" type="slidenum">
              <a:rPr lang="en-AU" smtClean="0"/>
              <a:pPr/>
              <a:t>5</a:t>
            </a:fld>
            <a:endParaRPr lang="en-A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D395C89-2E28-4777-95B0-BA7EECAE3B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9928" y="987552"/>
            <a:ext cx="8385048" cy="3081528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9052321-4D71-4DA8-BD2C-DC22FC1525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5506" y="4480561"/>
            <a:ext cx="5993892" cy="1166495"/>
          </a:xfrm>
        </p:spPr>
        <p:txBody>
          <a:bodyPr>
            <a:normAutofit/>
          </a:bodyPr>
          <a:lstStyle>
            <a:lvl1pPr marL="0" indent="0" algn="ctr">
              <a:buNone/>
              <a:defRPr sz="1400" cap="all" spc="6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1D37183-71EA-4A92-8609-41ECB53F4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88F4A-BA7B-4D33-BDDC-C8F26D74E624}" type="datetime1">
              <a:rPr lang="en-US" smtClean="0"/>
              <a:pPr/>
              <a:t>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A09F2E6-1ECC-4081-8EBF-C80C6C94A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1C3FA67-CD72-4503-BA25-FEC880107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94522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C683CBE-1EA9-4E8B-A281-C50B792E5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8B2EB1A0-A59D-4CB9-BABB-C6BF1D2E99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2E6265B-940D-433C-AD76-2D6A42449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9A3A7-E5DC-4E94-98CC-A8FCE236EEFF}" type="datetime1">
              <a:rPr lang="en-US" smtClean="0"/>
              <a:pPr/>
              <a:t>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DCAB98E-314F-45C4-9A64-AD3FAE051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8E49F32-B214-4A0C-8669-7FE4BA445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03691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18DE4A6D-DAA1-4551-A093-3C36C1C8CF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3125FDA9-71CD-4B86-B291-BEBA43D8ED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6D9F5B1-B635-4479-A426-B1D406650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B2076-AEE2-4BF2-98A9-0A57AEC14E57}" type="datetime1">
              <a:rPr lang="en-US" smtClean="0"/>
              <a:pPr/>
              <a:t>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B833098-8769-47C3-80B2-C2942F984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5EA9297-65D4-45BE-BE6C-5531FC6A5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77652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C9BA523-EF01-4656-9D54-347E984FD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AD52871-79D5-420E-8207-BEF7BE44A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96D32D3-8223-4851-BB8E-CB489B975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EF4E8-06EB-4AF6-8260-F5270FABEEBC}" type="datetime1">
              <a:rPr lang="en-US" smtClean="0"/>
              <a:pPr/>
              <a:t>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E94444B-9FC3-414D-8EA0-15AB806D5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BBC448B-FCF6-40C5-8BB6-15B70E889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38834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14F79BA-620F-4443-807B-BE44F36F9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1709738"/>
            <a:ext cx="9430811" cy="2852737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0C9A625-6442-4047-B545-433C44512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4589463"/>
            <a:ext cx="9430811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F8EAA30-3B1A-4BEA-9835-33D207245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6D33B-D53F-4071-A2A5-4565BCADA189}" type="datetime1">
              <a:rPr lang="en-US" smtClean="0"/>
              <a:pPr/>
              <a:t>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B256440-3149-446F-8105-485333B18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E0FEDB1-D604-4E10-B334-5DB303498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20324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6F6E563-D552-439E-8DF5-45062D875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0136873-2DD5-456E-A3A9-FE408419E3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9848" y="1825625"/>
            <a:ext cx="4684057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0C6B04C-FB9E-4A9E-8892-4B5B702898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19802" y="1825625"/>
            <a:ext cx="4684058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2E2F0B4-0E86-473E-BC42-78D856A00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1C726-4718-479D-A9A2-4AF69FC78BD6}" type="datetime1">
              <a:rPr lang="en-US" smtClean="0"/>
              <a:pPr/>
              <a:t>1/4/2022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82B9537-F43C-4042-B165-A00358F9E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EF9F52F-61F2-4FEE-8989-2FB400190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61999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6832E5C-0B2D-4DB5-95F6-3C2C825DF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989993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18F1C53-3F27-42E6-BE80-1DF5798574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4872132" cy="823912"/>
          </a:xfrm>
        </p:spPr>
        <p:txBody>
          <a:bodyPr anchor="b">
            <a:no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38CC6CB-F028-4322-B54F-571203106F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7" y="2510632"/>
            <a:ext cx="4872133" cy="3684588"/>
          </a:xfrm>
        </p:spPr>
        <p:txBody>
          <a:bodyPr/>
          <a:lstStyle>
            <a:lvl2pPr>
              <a:defRPr b="1"/>
            </a:lvl2pPr>
            <a:lvl3pPr>
              <a:defRPr b="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82AD2CD7-554E-4EAA-BAF6-86ABB7E81D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89809" y="1681163"/>
            <a:ext cx="4849909" cy="823912"/>
          </a:xfrm>
        </p:spPr>
        <p:txBody>
          <a:bodyPr anchor="b">
            <a:no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1982A2D6-379C-4D26-90AC-9F2F46DCE7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89810" y="2505075"/>
            <a:ext cx="4872134" cy="3684588"/>
          </a:xfrm>
        </p:spPr>
        <p:txBody>
          <a:bodyPr/>
          <a:lstStyle>
            <a:lvl2pPr>
              <a:defRPr b="1"/>
            </a:lvl2pPr>
            <a:lvl3pPr>
              <a:defRPr b="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DEA0E4F3-8A65-4788-AE96-1FB2060F4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B3C94-2ECC-4741-ABFA-107F850D1159}" type="datetime1">
              <a:rPr lang="en-US" smtClean="0"/>
              <a:pPr/>
              <a:t>1/4/2022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97522DA4-5EE1-440C-ADDE-D7B4F77B4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D6BC291E-B8EF-4ED7-A04A-23426C220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6521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01CB818-E8D0-497B-9A7E-4F281D0DB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CFE82B9D-CD58-4C05-8A78-CB6E0E9D4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A7EE7-1CF2-410A-9AF8-ABD58AC9BF44}" type="datetime1">
              <a:rPr lang="en-US" smtClean="0"/>
              <a:pPr/>
              <a:t>1/4/2022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BADE60CD-D6F3-40A7-BB8B-FEC8E3156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C02B832-C4FE-4F88-85EA-DDC16A82B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55213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3C75B2FC-801A-44A4-96BF-26A9E8B2A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66F48-A6B1-4CE2-AA8F-1C789AD2DD45}" type="datetime1">
              <a:rPr lang="en-US" smtClean="0"/>
              <a:pPr/>
              <a:t>1/4/2022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A8127F04-7E7E-485C-8B30-6B89E5A69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0933C81-AA74-4BCE-AA9E-56E5791D0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76407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8DFD3CB-0541-46AD-B35E-0E0A1375E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BF8EFDE-1D7D-46B8-AB55-A3C02EDD1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5652153" cy="5403850"/>
          </a:xfrm>
        </p:spPr>
        <p:txBody>
          <a:bodyPr/>
          <a:lstStyle>
            <a:lvl1pPr>
              <a:defRPr sz="3200"/>
            </a:lvl1pPr>
            <a:lvl2pPr>
              <a:defRPr sz="2800" b="1"/>
            </a:lvl2pPr>
            <a:lvl3pPr>
              <a:defRPr sz="2400" b="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411D2F5-DB36-4943-8A14-96AFC48830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06C07D4-6597-444C-9EFD-62021AE76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C2F0C-E07D-4757-A4F6-5D1396D59C61}" type="datetime1">
              <a:rPr lang="en-US" smtClean="0"/>
              <a:pPr/>
              <a:t>1/4/2022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12D0D2C-70E8-4A24-9727-BEAF10B17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0D9E0F6-7216-48A1-8BCA-770C6DE38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80026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E4CBEBD-5F1A-4111-A7F2-1CE82C9A6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C00517FB-4008-4F68-B193-482971BA72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92606C5F-0885-458F-9B21-47E60171BF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4886F2E-B752-4D78-8DC4-C96A1A00E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6DE2F-E188-4894-8C0B-C3C067902CEB}" type="datetime1">
              <a:rPr lang="en-US" smtClean="0"/>
              <a:pPr/>
              <a:t>1/4/2022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FC37751-8BB8-4224-870A-A2953E760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242CE94-BD7E-44B3-9B5E-67D4BD317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94485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71AFD227-869A-489C-A9B5-3F0498DF3C0C}"/>
              </a:ext>
            </a:extLst>
          </p:cNvPr>
          <p:cNvGrpSpPr/>
          <p:nvPr/>
        </p:nvGrpSpPr>
        <p:grpSpPr>
          <a:xfrm>
            <a:off x="11096450" y="13394"/>
            <a:ext cx="494218" cy="6814823"/>
            <a:chOff x="11096450" y="13394"/>
            <a:chExt cx="494218" cy="6814823"/>
          </a:xfrm>
          <a:solidFill>
            <a:schemeClr val="bg2">
              <a:lumMod val="90000"/>
            </a:schemeClr>
          </a:solidFill>
        </p:grpSpPr>
        <p:sp>
          <p:nvSpPr>
            <p:cNvPr id="8" name="Freeform 8">
              <a:extLst>
                <a:ext uri="{FF2B5EF4-FFF2-40B4-BE49-F238E27FC236}">
                  <a16:creationId xmlns:a16="http://schemas.microsoft.com/office/drawing/2014/main" xmlns="" id="{62704B34-199B-4964-9C78-3AB9735915A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" name="Freeform 10">
              <a:extLst>
                <a:ext uri="{FF2B5EF4-FFF2-40B4-BE49-F238E27FC236}">
                  <a16:creationId xmlns:a16="http://schemas.microsoft.com/office/drawing/2014/main" xmlns="" id="{8B1E8DB8-017D-454E-849F-EE5742849FD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75034" y="7781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" name="Freeform 15">
              <a:extLst>
                <a:ext uri="{FF2B5EF4-FFF2-40B4-BE49-F238E27FC236}">
                  <a16:creationId xmlns:a16="http://schemas.microsoft.com/office/drawing/2014/main" xmlns="" id="{16D80E5D-5099-41C4-A80A-1B1538C382F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78964" y="5920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" name="Freeform 18">
              <a:extLst>
                <a:ext uri="{FF2B5EF4-FFF2-40B4-BE49-F238E27FC236}">
                  <a16:creationId xmlns:a16="http://schemas.microsoft.com/office/drawing/2014/main" xmlns="" id="{947751E1-E2F4-467E-B547-3BD4BAB7F56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82378" y="33526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" name="Freeform 19">
              <a:extLst>
                <a:ext uri="{FF2B5EF4-FFF2-40B4-BE49-F238E27FC236}">
                  <a16:creationId xmlns:a16="http://schemas.microsoft.com/office/drawing/2014/main" xmlns="" id="{55D8869B-B701-4268-9856-876345C8AE3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" name="Freeform 20">
              <a:extLst>
                <a:ext uri="{FF2B5EF4-FFF2-40B4-BE49-F238E27FC236}">
                  <a16:creationId xmlns:a16="http://schemas.microsoft.com/office/drawing/2014/main" xmlns="" id="{A25CA59C-849F-4CE4-A9B0-293F98DE2C7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4" name="Freeform 22">
              <a:extLst>
                <a:ext uri="{FF2B5EF4-FFF2-40B4-BE49-F238E27FC236}">
                  <a16:creationId xmlns:a16="http://schemas.microsoft.com/office/drawing/2014/main" xmlns="" id="{FE000DB1-AAA1-4BFF-8F14-53624C2F9E0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" name="Freeform 23">
              <a:extLst>
                <a:ext uri="{FF2B5EF4-FFF2-40B4-BE49-F238E27FC236}">
                  <a16:creationId xmlns:a16="http://schemas.microsoft.com/office/drawing/2014/main" xmlns="" id="{5EEFBC14-7E5B-47B2-B5E3-E90991F8919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40085" y="8369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6" name="Freeform 26">
              <a:extLst>
                <a:ext uri="{FF2B5EF4-FFF2-40B4-BE49-F238E27FC236}">
                  <a16:creationId xmlns:a16="http://schemas.microsoft.com/office/drawing/2014/main" xmlns="" id="{00AFF6E4-A34A-4FD3-8C57-BB96114822D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7" name="Freeform 27">
              <a:extLst>
                <a:ext uri="{FF2B5EF4-FFF2-40B4-BE49-F238E27FC236}">
                  <a16:creationId xmlns:a16="http://schemas.microsoft.com/office/drawing/2014/main" xmlns="" id="{C63A8474-C075-4441-A0B3-52286EA5009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8" name="Freeform 28">
              <a:extLst>
                <a:ext uri="{FF2B5EF4-FFF2-40B4-BE49-F238E27FC236}">
                  <a16:creationId xmlns:a16="http://schemas.microsoft.com/office/drawing/2014/main" xmlns="" id="{35DA4698-A2ED-4512-8887-F12D3F14372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9" name="Freeform 30">
              <a:extLst>
                <a:ext uri="{FF2B5EF4-FFF2-40B4-BE49-F238E27FC236}">
                  <a16:creationId xmlns:a16="http://schemas.microsoft.com/office/drawing/2014/main" xmlns="" id="{3358E118-D590-4E50-B21C-6CDAA1CCAFC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80119" y="107829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" name="Freeform 43">
              <a:extLst>
                <a:ext uri="{FF2B5EF4-FFF2-40B4-BE49-F238E27FC236}">
                  <a16:creationId xmlns:a16="http://schemas.microsoft.com/office/drawing/2014/main" xmlns="" id="{F1EE889E-60FF-423F-ADCB-6CBEE853A04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94111" y="86061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1" name="Freeform 51">
              <a:extLst>
                <a:ext uri="{FF2B5EF4-FFF2-40B4-BE49-F238E27FC236}">
                  <a16:creationId xmlns:a16="http://schemas.microsoft.com/office/drawing/2014/main" xmlns="" id="{A4AA0634-0A7C-4A35-8EB7-775200F129F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2" name="Freeform 52">
              <a:extLst>
                <a:ext uri="{FF2B5EF4-FFF2-40B4-BE49-F238E27FC236}">
                  <a16:creationId xmlns:a16="http://schemas.microsoft.com/office/drawing/2014/main" xmlns="" id="{EBA21558-CAC3-445C-8882-5D4A0C6D2A0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64085" y="45059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3" name="Freeform 53">
              <a:extLst>
                <a:ext uri="{FF2B5EF4-FFF2-40B4-BE49-F238E27FC236}">
                  <a16:creationId xmlns:a16="http://schemas.microsoft.com/office/drawing/2014/main" xmlns="" id="{2E9415F1-5D31-4C25-9E26-203EEF50087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4" name="Freeform 54">
              <a:extLst>
                <a:ext uri="{FF2B5EF4-FFF2-40B4-BE49-F238E27FC236}">
                  <a16:creationId xmlns:a16="http://schemas.microsoft.com/office/drawing/2014/main" xmlns="" id="{622FC1F6-879A-45BA-8752-08020C39CE2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5" name="Freeform 55">
              <a:extLst>
                <a:ext uri="{FF2B5EF4-FFF2-40B4-BE49-F238E27FC236}">
                  <a16:creationId xmlns:a16="http://schemas.microsoft.com/office/drawing/2014/main" xmlns="" id="{BA09826C-58E2-48C5-9666-333326C2CA4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6" name="Freeform 56">
              <a:extLst>
                <a:ext uri="{FF2B5EF4-FFF2-40B4-BE49-F238E27FC236}">
                  <a16:creationId xmlns:a16="http://schemas.microsoft.com/office/drawing/2014/main" xmlns="" id="{A6D3555F-4EA1-4EA7-9D08-2D75CE51927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7" name="Freeform 57">
              <a:extLst>
                <a:ext uri="{FF2B5EF4-FFF2-40B4-BE49-F238E27FC236}">
                  <a16:creationId xmlns:a16="http://schemas.microsoft.com/office/drawing/2014/main" xmlns="" id="{60FA20E8-EDAA-4310-B870-97807901AC1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8" name="Freeform 59">
              <a:extLst>
                <a:ext uri="{FF2B5EF4-FFF2-40B4-BE49-F238E27FC236}">
                  <a16:creationId xmlns:a16="http://schemas.microsoft.com/office/drawing/2014/main" xmlns="" id="{F5552AA2-C2AB-4D59-B6EF-E8E5EE110E5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0625" y="25550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9" name="Freeform 60">
              <a:extLst>
                <a:ext uri="{FF2B5EF4-FFF2-40B4-BE49-F238E27FC236}">
                  <a16:creationId xmlns:a16="http://schemas.microsoft.com/office/drawing/2014/main" xmlns="" id="{0BA267D0-8F6B-4803-B948-70E29B4587E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0" name="Freeform 61">
              <a:extLst>
                <a:ext uri="{FF2B5EF4-FFF2-40B4-BE49-F238E27FC236}">
                  <a16:creationId xmlns:a16="http://schemas.microsoft.com/office/drawing/2014/main" xmlns="" id="{86E372A3-B9F4-4FEE-8B96-D9AD879E214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xmlns="" id="{FF0C4564-5DA6-4224-A8B7-85CE1323DE8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xmlns="" id="{19F31D0D-C43D-4BB0-A13C-9524B84117D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3" name="Freeform 7">
              <a:extLst>
                <a:ext uri="{FF2B5EF4-FFF2-40B4-BE49-F238E27FC236}">
                  <a16:creationId xmlns:a16="http://schemas.microsoft.com/office/drawing/2014/main" xmlns="" id="{6B32FB03-B0FE-4731-BE41-C59AFB49FBF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4" name="Freeform 8">
              <a:extLst>
                <a:ext uri="{FF2B5EF4-FFF2-40B4-BE49-F238E27FC236}">
                  <a16:creationId xmlns:a16="http://schemas.microsoft.com/office/drawing/2014/main" xmlns="" id="{BDD5B6F0-1E17-4DCD-AE5F-ED8C48892FE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5" name="Freeform 9">
              <a:extLst>
                <a:ext uri="{FF2B5EF4-FFF2-40B4-BE49-F238E27FC236}">
                  <a16:creationId xmlns:a16="http://schemas.microsoft.com/office/drawing/2014/main" xmlns="" id="{0290BE17-E89B-4AF9-B3F6-AF4884D5246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xmlns="" id="{85F63089-F77F-4F02-8417-AAC1847FBCA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xmlns="" id="{7B01CD5E-570F-4CBF-9904-94F30D928C5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xmlns="" id="{7EE6A672-2915-4B03-99A9-9364D5F1521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xmlns="" id="{2136B643-14E1-443A-BC1C-06ADAE65C30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0" name="Freeform 16">
              <a:extLst>
                <a:ext uri="{FF2B5EF4-FFF2-40B4-BE49-F238E27FC236}">
                  <a16:creationId xmlns:a16="http://schemas.microsoft.com/office/drawing/2014/main" xmlns="" id="{867FA393-4F37-4E1A-870B-F96775FAB7E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1" name="Freeform 17">
              <a:extLst>
                <a:ext uri="{FF2B5EF4-FFF2-40B4-BE49-F238E27FC236}">
                  <a16:creationId xmlns:a16="http://schemas.microsoft.com/office/drawing/2014/main" xmlns="" id="{E225A1BE-FAD2-4764-A7E4-A6DA07D0573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95443" y="5347417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2" name="Freeform 21">
              <a:extLst>
                <a:ext uri="{FF2B5EF4-FFF2-40B4-BE49-F238E27FC236}">
                  <a16:creationId xmlns:a16="http://schemas.microsoft.com/office/drawing/2014/main" xmlns="" id="{25D65388-C7E0-4C07-822A-03C5009C6D1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3" name="Freeform 25">
              <a:extLst>
                <a:ext uri="{FF2B5EF4-FFF2-40B4-BE49-F238E27FC236}">
                  <a16:creationId xmlns:a16="http://schemas.microsoft.com/office/drawing/2014/main" xmlns="" id="{E1D79822-C494-449C-B439-F437DAD4F21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4" name="Freeform 29">
              <a:extLst>
                <a:ext uri="{FF2B5EF4-FFF2-40B4-BE49-F238E27FC236}">
                  <a16:creationId xmlns:a16="http://schemas.microsoft.com/office/drawing/2014/main" xmlns="" id="{CDB324E5-E8D9-40E3-BAB4-1F87E67E4F4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5" name="Freeform 31">
              <a:extLst>
                <a:ext uri="{FF2B5EF4-FFF2-40B4-BE49-F238E27FC236}">
                  <a16:creationId xmlns:a16="http://schemas.microsoft.com/office/drawing/2014/main" xmlns="" id="{15404AB3-12EB-462E-85A2-AF4A7E91D72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6" name="Freeform 32">
              <a:extLst>
                <a:ext uri="{FF2B5EF4-FFF2-40B4-BE49-F238E27FC236}">
                  <a16:creationId xmlns:a16="http://schemas.microsoft.com/office/drawing/2014/main" xmlns="" id="{228021CB-53B3-4BCC-A14C-0B6951FC971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7" name="Freeform 33">
              <a:extLst>
                <a:ext uri="{FF2B5EF4-FFF2-40B4-BE49-F238E27FC236}">
                  <a16:creationId xmlns:a16="http://schemas.microsoft.com/office/drawing/2014/main" xmlns="" id="{B353D0BC-00A6-4EA4-9311-9FCB88CC202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8" name="Freeform 34">
              <a:extLst>
                <a:ext uri="{FF2B5EF4-FFF2-40B4-BE49-F238E27FC236}">
                  <a16:creationId xmlns:a16="http://schemas.microsoft.com/office/drawing/2014/main" xmlns="" id="{0E001FD3-6EDD-47A3-9916-826E1595DAB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9" name="Freeform 35">
              <a:extLst>
                <a:ext uri="{FF2B5EF4-FFF2-40B4-BE49-F238E27FC236}">
                  <a16:creationId xmlns:a16="http://schemas.microsoft.com/office/drawing/2014/main" xmlns="" id="{FE214D5B-D151-4E09-A01E-BEAAF9C679E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0" name="Freeform 36">
              <a:extLst>
                <a:ext uri="{FF2B5EF4-FFF2-40B4-BE49-F238E27FC236}">
                  <a16:creationId xmlns:a16="http://schemas.microsoft.com/office/drawing/2014/main" xmlns="" id="{3024EF13-0A45-49DD-B0F4-FA3A5169EFF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1" name="Freeform 37">
              <a:extLst>
                <a:ext uri="{FF2B5EF4-FFF2-40B4-BE49-F238E27FC236}">
                  <a16:creationId xmlns:a16="http://schemas.microsoft.com/office/drawing/2014/main" xmlns="" id="{95E0BDAE-48A7-4752-A150-74DA4BAE5E4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2" name="Freeform 38">
              <a:extLst>
                <a:ext uri="{FF2B5EF4-FFF2-40B4-BE49-F238E27FC236}">
                  <a16:creationId xmlns:a16="http://schemas.microsoft.com/office/drawing/2014/main" xmlns="" id="{DE128EDB-3179-4F47-8B37-BEDE3B82FFC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3" name="Freeform 39">
              <a:extLst>
                <a:ext uri="{FF2B5EF4-FFF2-40B4-BE49-F238E27FC236}">
                  <a16:creationId xmlns:a16="http://schemas.microsoft.com/office/drawing/2014/main" xmlns="" id="{E09CDD49-7B7B-42C0-A09E-6CFB3CDFF6A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4" name="Freeform 40">
              <a:extLst>
                <a:ext uri="{FF2B5EF4-FFF2-40B4-BE49-F238E27FC236}">
                  <a16:creationId xmlns:a16="http://schemas.microsoft.com/office/drawing/2014/main" xmlns="" id="{93C5D839-4CD5-4165-9091-7D9B92CDC1D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5" name="Freeform 41">
              <a:extLst>
                <a:ext uri="{FF2B5EF4-FFF2-40B4-BE49-F238E27FC236}">
                  <a16:creationId xmlns:a16="http://schemas.microsoft.com/office/drawing/2014/main" xmlns="" id="{3C7F638A-BB6D-4B24-A7F9-03BF8087459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6" name="Freeform 42">
              <a:extLst>
                <a:ext uri="{FF2B5EF4-FFF2-40B4-BE49-F238E27FC236}">
                  <a16:creationId xmlns:a16="http://schemas.microsoft.com/office/drawing/2014/main" xmlns="" id="{5B59DB64-329B-45EA-8A67-4213A886B5B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7" name="Freeform 44">
              <a:extLst>
                <a:ext uri="{FF2B5EF4-FFF2-40B4-BE49-F238E27FC236}">
                  <a16:creationId xmlns:a16="http://schemas.microsoft.com/office/drawing/2014/main" xmlns="" id="{D8DAB003-6484-4D1D-85AE-93FA09BC5EF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8" name="Freeform 45">
              <a:extLst>
                <a:ext uri="{FF2B5EF4-FFF2-40B4-BE49-F238E27FC236}">
                  <a16:creationId xmlns:a16="http://schemas.microsoft.com/office/drawing/2014/main" xmlns="" id="{D49280A1-ACA8-4CD6-9012-AF12660F07E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9" name="Freeform 46">
              <a:extLst>
                <a:ext uri="{FF2B5EF4-FFF2-40B4-BE49-F238E27FC236}">
                  <a16:creationId xmlns:a16="http://schemas.microsoft.com/office/drawing/2014/main" xmlns="" id="{C03EAE8C-6089-40E5-9361-2E266A1EEBA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0" name="Freeform 47">
              <a:extLst>
                <a:ext uri="{FF2B5EF4-FFF2-40B4-BE49-F238E27FC236}">
                  <a16:creationId xmlns:a16="http://schemas.microsoft.com/office/drawing/2014/main" xmlns="" id="{02E3A077-F087-4E14-A13E-4E9D4369B1F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1" name="Freeform 48">
              <a:extLst>
                <a:ext uri="{FF2B5EF4-FFF2-40B4-BE49-F238E27FC236}">
                  <a16:creationId xmlns:a16="http://schemas.microsoft.com/office/drawing/2014/main" xmlns="" id="{7CE4FAAA-45E7-4C86-B59A-F284B79EFD2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2" name="Freeform 49">
              <a:extLst>
                <a:ext uri="{FF2B5EF4-FFF2-40B4-BE49-F238E27FC236}">
                  <a16:creationId xmlns:a16="http://schemas.microsoft.com/office/drawing/2014/main" xmlns="" id="{E2689B62-CCA1-4EE5-B622-FBA51686891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3" name="Freeform 8">
              <a:extLst>
                <a:ext uri="{FF2B5EF4-FFF2-40B4-BE49-F238E27FC236}">
                  <a16:creationId xmlns:a16="http://schemas.microsoft.com/office/drawing/2014/main" xmlns="" id="{113638EE-3BCF-4315-A329-3C6766A3890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853" y="3490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4" name="Freeform 106">
              <a:extLst>
                <a:ext uri="{FF2B5EF4-FFF2-40B4-BE49-F238E27FC236}">
                  <a16:creationId xmlns:a16="http://schemas.microsoft.com/office/drawing/2014/main" xmlns="" id="{4FB36B8F-335B-40F2-83BB-C2B2689DC2E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7A05E913-A9D9-4639-B104-1F07A4AF6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502920"/>
            <a:ext cx="963401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9940CEB-B6D7-46E6-9843-5153421401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1874520"/>
            <a:ext cx="963401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5BAC8B5-8DFB-4920-8580-54824C831A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73736" y="6382512"/>
            <a:ext cx="28459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B0B3A3D9-9130-48F4-AE73-A8836B6D9647}" type="datetime1">
              <a:rPr lang="en-US" smtClean="0"/>
              <a:pPr/>
              <a:t>1/4/2022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A9E2D5D-B616-4048-9CB8-4D316BBDB1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754871" y="2093199"/>
            <a:ext cx="4157472" cy="4160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3F322F0-8F3D-4AC5-9873-24666D0E0D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7919" y="6382512"/>
            <a:ext cx="5009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4C8B8A27-DF03-4546-BA93-21C967D57E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69733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Tx/>
        <a:buNone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548640" indent="-28575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1600" b="1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834390" indent="-28575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874521"/>
            <a:ext cx="9634011" cy="3019898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AU" sz="1800" dirty="0">
                <a:solidFill>
                  <a:schemeClr val="tx1"/>
                </a:solidFill>
                <a:latin typeface="Consolas" panose="020B0609020204030204" pitchFamily="49" charset="0"/>
              </a:rPr>
              <a:t>Introduction &amp; Objectives</a:t>
            </a:r>
          </a:p>
          <a:p>
            <a:pPr marL="457200" indent="-457200">
              <a:buFont typeface="+mj-lt"/>
              <a:buAutoNum type="arabicPeriod"/>
            </a:pPr>
            <a:r>
              <a:rPr lang="en-AU" sz="1800" dirty="0">
                <a:solidFill>
                  <a:schemeClr val="tx1"/>
                </a:solidFill>
                <a:latin typeface="Consolas" panose="020B0609020204030204" pitchFamily="49" charset="0"/>
              </a:rPr>
              <a:t>Criminal Incidents, Recorded Offences (Antoinette)</a:t>
            </a:r>
          </a:p>
          <a:p>
            <a:pPr marL="457200" indent="-457200">
              <a:buFont typeface="+mj-lt"/>
              <a:buAutoNum type="arabicPeriod"/>
            </a:pPr>
            <a:r>
              <a:rPr lang="en-AU" sz="1800" dirty="0">
                <a:solidFill>
                  <a:schemeClr val="tx1"/>
                </a:solidFill>
                <a:latin typeface="Consolas" panose="020B0609020204030204" pitchFamily="49" charset="0"/>
              </a:rPr>
              <a:t>Victim Reports &amp; Family Incidents (Jacqueline)</a:t>
            </a:r>
          </a:p>
          <a:p>
            <a:pPr marL="457200" indent="-457200">
              <a:buFont typeface="+mj-lt"/>
              <a:buAutoNum type="arabicPeriod"/>
            </a:pPr>
            <a:r>
              <a:rPr lang="en-AU" sz="1800" dirty="0">
                <a:solidFill>
                  <a:schemeClr val="tx1"/>
                </a:solidFill>
                <a:latin typeface="Consolas" panose="020B0609020204030204" pitchFamily="49" charset="0"/>
              </a:rPr>
              <a:t>Crime status &amp; Police Service Areas (Kelvin)</a:t>
            </a:r>
          </a:p>
          <a:p>
            <a:pPr marL="457200" indent="-457200">
              <a:buFont typeface="+mj-lt"/>
              <a:buAutoNum type="arabicPeriod"/>
            </a:pPr>
            <a:r>
              <a:rPr lang="en-AU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Victoria Crimes Trends from September 2012 to 2021 (Anh)</a:t>
            </a:r>
          </a:p>
          <a:p>
            <a:pPr marL="457200" indent="-457200">
              <a:buFont typeface="+mj-lt"/>
              <a:buAutoNum type="arabicPeriod"/>
            </a:pPr>
            <a:endParaRPr lang="en-AU" sz="18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endParaRPr lang="en-AU" sz="18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pPr/>
              <a:t>1</a:t>
            </a:fld>
            <a:r>
              <a:rPr lang="en-US" dirty="0"/>
              <a:t>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1E935BB-DDE4-429A-8AA8-6CA219F8E6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16421" y="1433094"/>
            <a:ext cx="4720681" cy="2792239"/>
          </a:xfrm>
        </p:spPr>
        <p:txBody>
          <a:bodyPr anchor="b">
            <a:normAutofit/>
          </a:bodyPr>
          <a:lstStyle/>
          <a:p>
            <a:r>
              <a:rPr lang="en-AU" sz="4400" b="1" dirty="0"/>
              <a:t>Overview Victoria Crimes &amp; Family Incidents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2FB96A9D-2972-44C3-A420-67F66A13B2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5046" y="4392215"/>
            <a:ext cx="4638612" cy="849149"/>
          </a:xfrm>
        </p:spPr>
        <p:txBody>
          <a:bodyPr anchor="t">
            <a:noAutofit/>
          </a:bodyPr>
          <a:lstStyle/>
          <a:p>
            <a:endParaRPr lang="en-AU" sz="1200" b="1" dirty="0"/>
          </a:p>
          <a:p>
            <a:r>
              <a:rPr lang="en-AU" sz="1200" dirty="0"/>
              <a:t>From September 2012 to September 2021</a:t>
            </a:r>
          </a:p>
        </p:txBody>
      </p:sp>
      <p:pic>
        <p:nvPicPr>
          <p:cNvPr id="7" name="Picture 2" descr="Image result for nightimepic of victoria australia">
            <a:extLst>
              <a:ext uri="{FF2B5EF4-FFF2-40B4-BE49-F238E27FC236}">
                <a16:creationId xmlns:a16="http://schemas.microsoft.com/office/drawing/2014/main" xmlns="" id="{07E1A4A3-CD91-44FC-87E7-5565C63732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1166" r="27916" b="2"/>
          <a:stretch/>
        </p:blipFill>
        <p:spPr bwMode="auto">
          <a:xfrm>
            <a:off x="6694" y="1374028"/>
            <a:ext cx="3223404" cy="4220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See the source image">
            <a:extLst>
              <a:ext uri="{FF2B5EF4-FFF2-40B4-BE49-F238E27FC236}">
                <a16:creationId xmlns:a16="http://schemas.microsoft.com/office/drawing/2014/main" xmlns="" id="{8978232E-0577-4FB1-9D9A-7A417CBDD9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6132" r="30905" b="1"/>
          <a:stretch/>
        </p:blipFill>
        <p:spPr bwMode="auto">
          <a:xfrm>
            <a:off x="8968576" y="1428037"/>
            <a:ext cx="3223424" cy="4220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72309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F9A5E3-95C5-4F3E-80A5-1BD7B1292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03" y="0"/>
            <a:ext cx="11908589" cy="1090596"/>
          </a:xfrm>
        </p:spPr>
        <p:txBody>
          <a:bodyPr>
            <a:normAutofit/>
          </a:bodyPr>
          <a:lstStyle/>
          <a:p>
            <a:pPr algn="ctr"/>
            <a:r>
              <a:rPr lang="en-AU" sz="3200" dirty="0"/>
              <a:t>Criminal Incidents, Recorded Offences and Alleged Offenders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07205" y="2601086"/>
            <a:ext cx="7620233" cy="4146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/>
        </p:nvSpPr>
        <p:spPr>
          <a:xfrm>
            <a:off x="222250" y="965113"/>
            <a:ext cx="5219700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b="1" dirty="0"/>
              <a:t>Kernel Density Estimation (KDE)</a:t>
            </a:r>
          </a:p>
          <a:p>
            <a:endParaRPr lang="en-AU" sz="1100" dirty="0"/>
          </a:p>
          <a:p>
            <a:r>
              <a:rPr lang="en-US" sz="1200" dirty="0"/>
              <a:t>In statistics, Kernel Density Estimation (KDE) is a non-parametric way to estimate the Probability Density Function (PDF) of a random variable. </a:t>
            </a:r>
          </a:p>
          <a:p>
            <a:endParaRPr lang="en-AU" sz="1200" dirty="0"/>
          </a:p>
          <a:p>
            <a:r>
              <a:rPr lang="en-US" sz="1200" dirty="0"/>
              <a:t>The graphs uses Gaussian kernels with automatic bandwidth determination based on “</a:t>
            </a:r>
            <a:r>
              <a:rPr lang="en-US" sz="1200" dirty="0" err="1"/>
              <a:t>scotts_factor</a:t>
            </a:r>
            <a:r>
              <a:rPr lang="en-US" sz="1200" dirty="0"/>
              <a:t>” formula: </a:t>
            </a:r>
            <a:r>
              <a:rPr lang="en-US" sz="1200" i="1" dirty="0"/>
              <a:t>n</a:t>
            </a:r>
            <a:r>
              <a:rPr lang="en-US" sz="1200" b="1" i="1" dirty="0"/>
              <a:t>**(-1./(</a:t>
            </a:r>
            <a:r>
              <a:rPr lang="en-US" sz="1200" i="1" dirty="0"/>
              <a:t>d</a:t>
            </a:r>
            <a:r>
              <a:rPr lang="en-US" sz="1200" b="1" i="1" dirty="0"/>
              <a:t>+4))</a:t>
            </a:r>
            <a:endParaRPr lang="en-US" sz="1200" i="1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47589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F9A5E3-95C5-4F3E-80A5-1BD7B1292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203" y="0"/>
            <a:ext cx="11937048" cy="1090596"/>
          </a:xfrm>
        </p:spPr>
        <p:txBody>
          <a:bodyPr>
            <a:normAutofit/>
          </a:bodyPr>
          <a:lstStyle/>
          <a:p>
            <a:pPr algn="ctr"/>
            <a:r>
              <a:rPr lang="en-AU" sz="3200" dirty="0"/>
              <a:t>Criminal Incidents, Recorded Offences and Alleged Offenders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1600" y="1245937"/>
            <a:ext cx="7738111" cy="4481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7797800" y="1491432"/>
          <a:ext cx="4216400" cy="4464866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7470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509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91439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65459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Year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dirty="0"/>
                        <a:t>Criminal Incidents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dirty="0"/>
                        <a:t>Recorded Offences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dirty="0"/>
                        <a:t>Alleged Offenders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dirty="0"/>
                        <a:t>Population</a:t>
                      </a:r>
                      <a:endParaRPr lang="en-US" sz="11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09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dirty="0"/>
                        <a:t>2012</a:t>
                      </a:r>
                      <a:endParaRPr 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dirty="0"/>
                        <a:t>(Baseline)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dirty="0"/>
                        <a:t>(Baseline)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/>
                        <a:t>(Baseline)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dirty="0"/>
                        <a:t>(Baseline)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8638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dirty="0"/>
                        <a:t>2013</a:t>
                      </a:r>
                      <a:endParaRPr 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dirty="0"/>
                        <a:t>0.012099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/>
                        <a:t>0.054790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dirty="0"/>
                        <a:t>0.090524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dirty="0"/>
                        <a:t>0.017587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0911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dirty="0"/>
                        <a:t>2014</a:t>
                      </a:r>
                      <a:endParaRPr 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dirty="0"/>
                        <a:t>0.029842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dirty="0"/>
                        <a:t>0.052259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/>
                        <a:t>0.040208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/>
                        <a:t>0.024388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0911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dirty="0"/>
                        <a:t>2015</a:t>
                      </a:r>
                      <a:endParaRPr 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/>
                        <a:t>0.039363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dirty="0"/>
                        <a:t>0.068144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dirty="0"/>
                        <a:t>0.028308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/>
                        <a:t>0.018456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0911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dirty="0">
                          <a:solidFill>
                            <a:srgbClr val="FF0000"/>
                          </a:solidFill>
                        </a:rPr>
                        <a:t>2016</a:t>
                      </a:r>
                      <a:endParaRPr 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dirty="0">
                          <a:solidFill>
                            <a:srgbClr val="FF0000"/>
                          </a:solidFill>
                        </a:rPr>
                        <a:t>0.141908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dirty="0">
                          <a:solidFill>
                            <a:srgbClr val="FF0000"/>
                          </a:solidFill>
                        </a:rPr>
                        <a:t>0.116527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dirty="0"/>
                        <a:t>0.084495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dirty="0"/>
                        <a:t>0.021263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0911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dirty="0"/>
                        <a:t>2017</a:t>
                      </a:r>
                      <a:endParaRPr 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/>
                        <a:t>-0.051259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dirty="0"/>
                        <a:t>-0.050605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dirty="0"/>
                        <a:t>0.008406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/>
                        <a:t>0.018048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0911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dirty="0"/>
                        <a:t>2018</a:t>
                      </a:r>
                      <a:endParaRPr 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/>
                        <a:t>-0.018528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/>
                        <a:t>-0.018061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dirty="0"/>
                        <a:t>-0.020907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/>
                        <a:t>0.029002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0911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dirty="0"/>
                        <a:t>2019</a:t>
                      </a:r>
                      <a:endParaRPr 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/>
                        <a:t>0.035609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/>
                        <a:t>0.040722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dirty="0"/>
                        <a:t>0.043626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dirty="0"/>
                        <a:t>0.015371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40911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dirty="0">
                          <a:solidFill>
                            <a:srgbClr val="FF0000"/>
                          </a:solidFill>
                        </a:rPr>
                        <a:t>2020</a:t>
                      </a:r>
                      <a:endParaRPr 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dirty="0"/>
                        <a:t>0.040523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/>
                        <a:t>0.044216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dirty="0">
                          <a:solidFill>
                            <a:srgbClr val="FF0000"/>
                          </a:solidFill>
                        </a:rPr>
                        <a:t>0.189915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dirty="0"/>
                        <a:t>0.021673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40911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dirty="0"/>
                        <a:t>2021</a:t>
                      </a:r>
                      <a:endParaRPr 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dirty="0"/>
                        <a:t>-0.131986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dirty="0"/>
                        <a:t>-0.100593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dirty="0"/>
                        <a:t>-0.105169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dirty="0"/>
                        <a:t>-0.007842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8629651" y="1142913"/>
            <a:ext cx="2882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b="1" dirty="0"/>
              <a:t>Yearly Percentage Changes</a:t>
            </a:r>
            <a:endParaRPr lang="en-US" sz="1200" b="1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47589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F9A5E3-95C5-4F3E-80A5-1BD7B1292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603" y="0"/>
            <a:ext cx="11937048" cy="1090596"/>
          </a:xfrm>
        </p:spPr>
        <p:txBody>
          <a:bodyPr>
            <a:normAutofit/>
          </a:bodyPr>
          <a:lstStyle/>
          <a:p>
            <a:pPr algn="ctr"/>
            <a:r>
              <a:rPr lang="en-AU" sz="3200" dirty="0"/>
              <a:t>Criminal Incidents, Recorded Offences and Alleged Offenders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750728" y="941813"/>
            <a:ext cx="473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b="1" dirty="0"/>
              <a:t>Ten Years Overview Statistics</a:t>
            </a:r>
            <a:endParaRPr lang="en-US" sz="2400" b="1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901700" y="1447800"/>
          <a:ext cx="10306050" cy="4101792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67836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7957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3913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2675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321121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3349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368304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15931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552359">
                <a:tc>
                  <a:txBody>
                    <a:bodyPr/>
                    <a:lstStyle/>
                    <a:p>
                      <a:pPr algn="r" fontAlgn="ctr"/>
                      <a:endParaRPr lang="en-US" sz="1400" b="1" dirty="0"/>
                    </a:p>
                  </a:txBody>
                  <a:tcPr marL="82101" marR="82101" marT="41051" marB="41051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dirty="0"/>
                        <a:t>Criminal Incidents</a:t>
                      </a:r>
                      <a:endParaRPr lang="en-US" sz="1400" b="1" dirty="0"/>
                    </a:p>
                  </a:txBody>
                  <a:tcPr marL="82101" marR="82101" marT="41051" marB="41051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Criminal Incidents</a:t>
                      </a:r>
                      <a:endParaRPr lang="en-US" sz="1400" b="1" dirty="0"/>
                    </a:p>
                    <a:p>
                      <a:pPr algn="r" fontAlgn="ctr"/>
                      <a:r>
                        <a:rPr lang="en-US" sz="1400" dirty="0"/>
                        <a:t>Rate</a:t>
                      </a:r>
                      <a:endParaRPr lang="en-US" sz="1400" b="1" dirty="0"/>
                    </a:p>
                  </a:txBody>
                  <a:tcPr marL="82101" marR="82101" marT="41051" marB="41051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dirty="0"/>
                        <a:t>Recorded Offences</a:t>
                      </a:r>
                      <a:endParaRPr lang="en-US" sz="1400" b="1" dirty="0"/>
                    </a:p>
                  </a:txBody>
                  <a:tcPr marL="82101" marR="82101" marT="41051" marB="41051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Recorded Offences</a:t>
                      </a:r>
                      <a:endParaRPr lang="en-US" sz="1400" b="1" dirty="0"/>
                    </a:p>
                    <a:p>
                      <a:pPr algn="r" fontAlgn="ctr"/>
                      <a:r>
                        <a:rPr lang="en-US" sz="1400" dirty="0"/>
                        <a:t>Rate</a:t>
                      </a:r>
                      <a:endParaRPr lang="en-US" sz="1400" b="1" dirty="0"/>
                    </a:p>
                  </a:txBody>
                  <a:tcPr marL="82101" marR="82101" marT="41051" marB="41051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dirty="0"/>
                        <a:t>Alleged Offenders</a:t>
                      </a:r>
                      <a:endParaRPr lang="en-US" sz="1400" b="1" dirty="0"/>
                    </a:p>
                  </a:txBody>
                  <a:tcPr marL="82101" marR="82101" marT="41051" marB="41051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Alleged Offenders</a:t>
                      </a:r>
                      <a:endParaRPr lang="en-US" sz="1400" b="1" dirty="0"/>
                    </a:p>
                    <a:p>
                      <a:pPr algn="r" fontAlgn="ctr"/>
                      <a:r>
                        <a:rPr lang="en-US" sz="1400" dirty="0"/>
                        <a:t>Rate</a:t>
                      </a:r>
                      <a:endParaRPr lang="en-US" sz="1400" b="1" dirty="0"/>
                    </a:p>
                  </a:txBody>
                  <a:tcPr marL="82101" marR="82101" marT="41051" marB="41051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dirty="0"/>
                        <a:t>Total</a:t>
                      </a:r>
                      <a:endParaRPr lang="en-US" sz="1400" b="1" dirty="0"/>
                    </a:p>
                  </a:txBody>
                  <a:tcPr marL="82101" marR="82101" marT="41051" marB="41051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656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dirty="0"/>
                        <a:t>count</a:t>
                      </a:r>
                    </a:p>
                    <a:p>
                      <a:pPr algn="r" fontAlgn="ctr"/>
                      <a:r>
                        <a:rPr lang="en-US" sz="1200" b="1" dirty="0"/>
                        <a:t>(number of years)</a:t>
                      </a:r>
                    </a:p>
                  </a:txBody>
                  <a:tcPr marL="82101" marR="82101" marT="41051" marB="41051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dirty="0"/>
                        <a:t>10.0</a:t>
                      </a:r>
                    </a:p>
                  </a:txBody>
                  <a:tcPr marL="82101" marR="82101" marT="41051" marB="41051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dirty="0"/>
                        <a:t>10.0</a:t>
                      </a:r>
                    </a:p>
                  </a:txBody>
                  <a:tcPr marL="82101" marR="82101" marT="41051" marB="41051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dirty="0"/>
                        <a:t>10.0</a:t>
                      </a:r>
                    </a:p>
                  </a:txBody>
                  <a:tcPr marL="82101" marR="82101" marT="41051" marB="41051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dirty="0"/>
                        <a:t>10.0</a:t>
                      </a:r>
                    </a:p>
                  </a:txBody>
                  <a:tcPr marL="82101" marR="82101" marT="41051" marB="41051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/>
                        <a:t>10.0</a:t>
                      </a:r>
                    </a:p>
                  </a:txBody>
                  <a:tcPr marL="82101" marR="82101" marT="41051" marB="41051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/>
                        <a:t>10.0</a:t>
                      </a:r>
                    </a:p>
                  </a:txBody>
                  <a:tcPr marL="82101" marR="82101" marT="41051" marB="41051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dirty="0"/>
                        <a:t>10.0</a:t>
                      </a:r>
                    </a:p>
                  </a:txBody>
                  <a:tcPr marL="82101" marR="82101" marT="41051" marB="41051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3981"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2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mean</a:t>
                      </a:r>
                    </a:p>
                  </a:txBody>
                  <a:tcPr marL="82101" marR="82101" marT="41051" marB="41051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371,030.6</a:t>
                      </a:r>
                    </a:p>
                  </a:txBody>
                  <a:tcPr marL="82101" marR="82101" marT="41051" marB="41051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23,614.45</a:t>
                      </a:r>
                    </a:p>
                  </a:txBody>
                  <a:tcPr marL="82101" marR="82101" marT="41051" marB="41051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490,620.5</a:t>
                      </a:r>
                    </a:p>
                  </a:txBody>
                  <a:tcPr marL="82101" marR="82101" marT="41051" marB="41051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31,240.43</a:t>
                      </a:r>
                    </a:p>
                  </a:txBody>
                  <a:tcPr marL="82101" marR="82101" marT="41051" marB="41051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154,560.7</a:t>
                      </a:r>
                    </a:p>
                  </a:txBody>
                  <a:tcPr marL="82101" marR="82101" marT="41051" marB="41051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9,955.12</a:t>
                      </a:r>
                    </a:p>
                  </a:txBody>
                  <a:tcPr marL="82101" marR="82101" marT="41051" marB="41051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1,016,211.8</a:t>
                      </a:r>
                    </a:p>
                  </a:txBody>
                  <a:tcPr marL="82101" marR="82101" marT="41051" marB="41051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3981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dirty="0"/>
                        <a:t>standard deviation</a:t>
                      </a:r>
                    </a:p>
                  </a:txBody>
                  <a:tcPr marL="82101" marR="82101" marT="41051" marB="41051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dirty="0"/>
                        <a:t>29,772.09</a:t>
                      </a:r>
                    </a:p>
                  </a:txBody>
                  <a:tcPr marL="82101" marR="82101" marT="41051" marB="41051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/>
                        <a:t>1,304.28</a:t>
                      </a:r>
                    </a:p>
                  </a:txBody>
                  <a:tcPr marL="82101" marR="82101" marT="41051" marB="41051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dirty="0"/>
                        <a:t>46,454.24</a:t>
                      </a:r>
                    </a:p>
                  </a:txBody>
                  <a:tcPr marL="82101" marR="82101" marT="41051" marB="41051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dirty="0"/>
                        <a:t>1,856.8</a:t>
                      </a:r>
                    </a:p>
                  </a:txBody>
                  <a:tcPr marL="82101" marR="82101" marT="41051" marB="41051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dirty="0"/>
                        <a:t>19,499.59</a:t>
                      </a:r>
                    </a:p>
                  </a:txBody>
                  <a:tcPr marL="82101" marR="82101" marT="41051" marB="41051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dirty="0"/>
                        <a:t>713.94</a:t>
                      </a:r>
                    </a:p>
                  </a:txBody>
                  <a:tcPr marL="82101" marR="82101" marT="41051" marB="41051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dirty="0"/>
                        <a:t>92,297.04</a:t>
                      </a:r>
                    </a:p>
                  </a:txBody>
                  <a:tcPr marL="82101" marR="82101" marT="41051" marB="41051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13981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dirty="0"/>
                        <a:t>min</a:t>
                      </a:r>
                    </a:p>
                  </a:txBody>
                  <a:tcPr marL="82101" marR="82101" marT="41051" marB="41051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dirty="0"/>
                        <a:t>330,923.0</a:t>
                      </a:r>
                    </a:p>
                  </a:txBody>
                  <a:tcPr marL="82101" marR="82101" marT="41051" marB="41051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dirty="0">
                          <a:solidFill>
                            <a:srgbClr val="00B050"/>
                          </a:solidFill>
                        </a:rPr>
                        <a:t>21,248.43</a:t>
                      </a:r>
                    </a:p>
                  </a:txBody>
                  <a:tcPr marL="82101" marR="82101" marT="41051" marB="41051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/>
                        <a:t>408,983.0</a:t>
                      </a:r>
                    </a:p>
                  </a:txBody>
                  <a:tcPr marL="82101" marR="82101" marT="41051" marB="41051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dirty="0"/>
                        <a:t>28,472.58</a:t>
                      </a:r>
                    </a:p>
                  </a:txBody>
                  <a:tcPr marL="82101" marR="82101" marT="41051" marB="41051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dirty="0"/>
                        <a:t>124,409.0</a:t>
                      </a:r>
                    </a:p>
                  </a:txBody>
                  <a:tcPr marL="82101" marR="82101" marT="41051" marB="41051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dirty="0"/>
                        <a:t>8,828.47</a:t>
                      </a:r>
                    </a:p>
                  </a:txBody>
                  <a:tcPr marL="82101" marR="82101" marT="41051" marB="41051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dirty="0"/>
                        <a:t>864,315.0</a:t>
                      </a:r>
                    </a:p>
                  </a:txBody>
                  <a:tcPr marL="82101" marR="82101" marT="41051" marB="41051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13981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dirty="0"/>
                        <a:t>1st Quartile -</a:t>
                      </a:r>
                      <a:r>
                        <a:rPr lang="en-US" sz="1200" b="1" baseline="0" dirty="0"/>
                        <a:t> </a:t>
                      </a:r>
                      <a:r>
                        <a:rPr lang="en-US" sz="1200" b="1" dirty="0"/>
                        <a:t>25%</a:t>
                      </a:r>
                    </a:p>
                  </a:txBody>
                  <a:tcPr marL="82101" marR="82101" marT="41051" marB="41051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dirty="0"/>
                        <a:t>347,828.75</a:t>
                      </a:r>
                    </a:p>
                  </a:txBody>
                  <a:tcPr marL="82101" marR="82101" marT="41051" marB="41051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dirty="0"/>
                        <a:t>23,052.66</a:t>
                      </a:r>
                    </a:p>
                  </a:txBody>
                  <a:tcPr marL="82101" marR="82101" marT="41051" marB="41051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dirty="0"/>
                        <a:t>461,668.25</a:t>
                      </a:r>
                    </a:p>
                  </a:txBody>
                  <a:tcPr marL="82101" marR="82101" marT="41051" marB="41051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dirty="0"/>
                        <a:t>29,749.42</a:t>
                      </a:r>
                    </a:p>
                  </a:txBody>
                  <a:tcPr marL="82101" marR="82101" marT="41051" marB="41051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dirty="0"/>
                        <a:t>142,124.75</a:t>
                      </a:r>
                    </a:p>
                  </a:txBody>
                  <a:tcPr marL="82101" marR="82101" marT="41051" marB="41051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dirty="0"/>
                        <a:t>9,619.61</a:t>
                      </a:r>
                    </a:p>
                  </a:txBody>
                  <a:tcPr marL="82101" marR="82101" marT="41051" marB="41051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dirty="0"/>
                        <a:t>952,109.25</a:t>
                      </a:r>
                    </a:p>
                  </a:txBody>
                  <a:tcPr marL="82101" marR="82101" marT="41051" marB="41051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13981">
                <a:tc>
                  <a:txBody>
                    <a:bodyPr/>
                    <a:lstStyle/>
                    <a:p>
                      <a:pPr marL="0" marR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2</a:t>
                      </a:r>
                      <a:r>
                        <a:rPr lang="en-US" sz="1200" b="1" baseline="30000" dirty="0"/>
                        <a:t>nd</a:t>
                      </a:r>
                      <a:r>
                        <a:rPr lang="en-US" sz="1200" b="1" dirty="0"/>
                        <a:t> Quartile -</a:t>
                      </a:r>
                      <a:r>
                        <a:rPr lang="en-US" sz="1200" b="1" baseline="0" dirty="0"/>
                        <a:t> 50</a:t>
                      </a:r>
                      <a:r>
                        <a:rPr lang="en-US" sz="1200" b="1" dirty="0"/>
                        <a:t>%</a:t>
                      </a:r>
                    </a:p>
                    <a:p>
                      <a:pPr marL="0" marR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b="1" dirty="0"/>
                        <a:t>(median)</a:t>
                      </a:r>
                      <a:endParaRPr lang="en-US" sz="1200" b="1" dirty="0"/>
                    </a:p>
                  </a:txBody>
                  <a:tcPr marL="82101" marR="82101" marT="41051" marB="41051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369,846.0</a:t>
                      </a:r>
                    </a:p>
                  </a:txBody>
                  <a:tcPr marL="82101" marR="82101" marT="41051" marB="41051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23,453.34</a:t>
                      </a:r>
                    </a:p>
                  </a:txBody>
                  <a:tcPr marL="82101" marR="82101" marT="41051" marB="41051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498,991.0</a:t>
                      </a:r>
                    </a:p>
                  </a:txBody>
                  <a:tcPr marL="82101" marR="82101" marT="41051" marB="41051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31,448.79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156,385.5</a:t>
                      </a:r>
                    </a:p>
                  </a:txBody>
                  <a:tcPr marL="82101" marR="82101" marT="41051" marB="41051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9,827.37</a:t>
                      </a:r>
                    </a:p>
                  </a:txBody>
                  <a:tcPr marL="82101" marR="82101" marT="41051" marB="41051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1,031,891.5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13981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dirty="0"/>
                        <a:t>3</a:t>
                      </a:r>
                      <a:r>
                        <a:rPr lang="en-US" sz="1200" b="1" baseline="30000" dirty="0"/>
                        <a:t>rd</a:t>
                      </a:r>
                      <a:r>
                        <a:rPr lang="en-US" sz="1200" b="1" dirty="0"/>
                        <a:t> Quartile - 75%</a:t>
                      </a:r>
                    </a:p>
                  </a:txBody>
                  <a:tcPr marL="82101" marR="82101" marT="41051" marB="41051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dirty="0"/>
                        <a:t>393,172.5</a:t>
                      </a:r>
                    </a:p>
                  </a:txBody>
                  <a:tcPr marL="82101" marR="82101" marT="41051" marB="41051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dirty="0"/>
                        <a:t>24,177.39</a:t>
                      </a:r>
                    </a:p>
                  </a:txBody>
                  <a:tcPr marL="82101" marR="82101" marT="41051" marB="41051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dirty="0"/>
                        <a:t>522,423.75</a:t>
                      </a:r>
                    </a:p>
                  </a:txBody>
                  <a:tcPr marL="82101" marR="82101" marT="41051" marB="41051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dirty="0"/>
                        <a:t>32,315.31</a:t>
                      </a:r>
                    </a:p>
                  </a:txBody>
                  <a:tcPr marL="82101" marR="82101" marT="41051" marB="41051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dirty="0"/>
                        <a:t>161,301.75</a:t>
                      </a:r>
                    </a:p>
                  </a:txBody>
                  <a:tcPr marL="82101" marR="82101" marT="41051" marB="41051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dirty="0"/>
                        <a:t>10,256.3</a:t>
                      </a:r>
                    </a:p>
                  </a:txBody>
                  <a:tcPr marL="82101" marR="82101" marT="41051" marB="41051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dirty="0"/>
                        <a:t>1,076,898.0</a:t>
                      </a:r>
                    </a:p>
                  </a:txBody>
                  <a:tcPr marL="82101" marR="82101" marT="41051" marB="41051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13981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max</a:t>
                      </a:r>
                    </a:p>
                  </a:txBody>
                  <a:tcPr marL="82101" marR="82101" marT="41051" marB="41051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410,764.0</a:t>
                      </a:r>
                    </a:p>
                  </a:txBody>
                  <a:tcPr marL="82101" marR="82101" marT="41051" marB="41051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26,304.42</a:t>
                      </a:r>
                    </a:p>
                  </a:txBody>
                  <a:tcPr marL="82101" marR="82101" marT="41051" marB="41051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548,465.0</a:t>
                      </a:r>
                    </a:p>
                  </a:txBody>
                  <a:tcPr marL="82101" marR="82101" marT="41051" marB="41051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34,796.25</a:t>
                      </a:r>
                    </a:p>
                  </a:txBody>
                  <a:tcPr marL="82101" marR="82101" marT="41051" marB="41051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192,965.0</a:t>
                      </a:r>
                    </a:p>
                  </a:txBody>
                  <a:tcPr marL="82101" marR="82101" marT="41051" marB="41051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11,485.34</a:t>
                      </a:r>
                    </a:p>
                  </a:txBody>
                  <a:tcPr marL="82101" marR="82101" marT="41051" marB="41051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1,152,194.0</a:t>
                      </a:r>
                    </a:p>
                  </a:txBody>
                  <a:tcPr marL="82101" marR="82101" marT="41051" marB="41051" anchor="ctr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098550" y="5676900"/>
            <a:ext cx="9702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/>
              <a:t>Observation:</a:t>
            </a:r>
          </a:p>
          <a:p>
            <a:endParaRPr lang="en-AU" sz="1200" dirty="0"/>
          </a:p>
          <a:p>
            <a:pPr>
              <a:buFont typeface="Wingdings" pitchFamily="2" charset="2"/>
              <a:buChar char="v"/>
            </a:pPr>
            <a:r>
              <a:rPr lang="en-AU" sz="1200" dirty="0"/>
              <a:t> Year 2016 has the highest Crime Incidents (</a:t>
            </a:r>
            <a:r>
              <a:rPr lang="en-US" sz="1200" dirty="0">
                <a:solidFill>
                  <a:srgbClr val="FF0000"/>
                </a:solidFill>
              </a:rPr>
              <a:t>26,304 incidents</a:t>
            </a:r>
            <a:r>
              <a:rPr lang="en-US" sz="1200" dirty="0"/>
              <a:t>) </a:t>
            </a:r>
            <a:r>
              <a:rPr lang="en-AU" sz="1200" dirty="0"/>
              <a:t>and Recorded Offences (</a:t>
            </a:r>
            <a:r>
              <a:rPr lang="en-US" sz="1200" dirty="0">
                <a:solidFill>
                  <a:srgbClr val="FF0000"/>
                </a:solidFill>
              </a:rPr>
              <a:t>34,796 offences</a:t>
            </a:r>
            <a:r>
              <a:rPr lang="en-US" sz="1200" dirty="0"/>
              <a:t>)</a:t>
            </a:r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AU" sz="1200" dirty="0"/>
              <a:t>rate per 100,000 population.</a:t>
            </a:r>
          </a:p>
          <a:p>
            <a:pPr>
              <a:buFont typeface="Wingdings" pitchFamily="2" charset="2"/>
              <a:buChar char="v"/>
            </a:pPr>
            <a:r>
              <a:rPr lang="en-AU" sz="1200" dirty="0"/>
              <a:t> Year 2021 has lowest Crime Incidents (</a:t>
            </a:r>
            <a:r>
              <a:rPr lang="en-US" sz="1200" dirty="0">
                <a:solidFill>
                  <a:srgbClr val="00B050"/>
                </a:solidFill>
              </a:rPr>
              <a:t>21,248.43</a:t>
            </a:r>
            <a:r>
              <a:rPr lang="en-AU" sz="1200" dirty="0"/>
              <a:t>) rate per 100,000 population.</a:t>
            </a:r>
            <a:endParaRPr lang="en-US" sz="12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47589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4" name="Picture 1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4784" y="947406"/>
            <a:ext cx="4314444" cy="2111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F9A5E3-95C5-4F3E-80A5-1BD7B1292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548" y="0"/>
            <a:ext cx="10019396" cy="1090596"/>
          </a:xfrm>
        </p:spPr>
        <p:txBody>
          <a:bodyPr>
            <a:normAutofit/>
          </a:bodyPr>
          <a:lstStyle/>
          <a:p>
            <a:pPr algn="ctr"/>
            <a:r>
              <a:rPr lang="en-AU" sz="3200" dirty="0"/>
              <a:t>Victoria Crimes Trends by Police Service Region</a:t>
            </a:r>
          </a:p>
        </p:txBody>
      </p:sp>
      <p:pic>
        <p:nvPicPr>
          <p:cNvPr id="2065" name="Picture 1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91271" y="4497962"/>
            <a:ext cx="4372392" cy="2261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6364" y="985003"/>
            <a:ext cx="4690225" cy="20687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3" name="Picture 1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064253" y="2636587"/>
            <a:ext cx="3770953" cy="20049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7" name="Picture 19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22907" y="4572000"/>
            <a:ext cx="4915257" cy="2171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047589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F9A5E3-95C5-4F3E-80A5-1BD7B1292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253" y="0"/>
            <a:ext cx="11908589" cy="1090596"/>
          </a:xfrm>
        </p:spPr>
        <p:txBody>
          <a:bodyPr>
            <a:normAutofit/>
          </a:bodyPr>
          <a:lstStyle/>
          <a:p>
            <a:pPr algn="ctr"/>
            <a:r>
              <a:rPr lang="en-AU" sz="3200" dirty="0"/>
              <a:t>Yearly Crimes Trends by Police Service Region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200150" y="1565820"/>
          <a:ext cx="9448800" cy="337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06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4315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16751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77753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592656">
                <a:tc>
                  <a:txBody>
                    <a:bodyPr/>
                    <a:lstStyle/>
                    <a:p>
                      <a:pPr algn="ctr"/>
                      <a:r>
                        <a:rPr lang="en-AU" sz="1400" dirty="0">
                          <a:solidFill>
                            <a:schemeClr val="bg1"/>
                          </a:solidFill>
                        </a:rPr>
                        <a:t>Types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dirty="0">
                          <a:solidFill>
                            <a:schemeClr val="bg1"/>
                          </a:solidFill>
                        </a:rPr>
                        <a:t>Police</a:t>
                      </a:r>
                      <a:r>
                        <a:rPr lang="en-AU" sz="1400" baseline="0" dirty="0">
                          <a:solidFill>
                            <a:schemeClr val="bg1"/>
                          </a:solidFill>
                        </a:rPr>
                        <a:t> Service Region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dirty="0">
                          <a:solidFill>
                            <a:schemeClr val="bg1"/>
                          </a:solidFill>
                        </a:rPr>
                        <a:t>Highest In Year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dirty="0">
                          <a:solidFill>
                            <a:schemeClr val="bg1"/>
                          </a:solidFill>
                        </a:rPr>
                        <a:t>Highest Yearly Percentage Change 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30516">
                <a:tc rowSpan="2">
                  <a:txBody>
                    <a:bodyPr/>
                    <a:lstStyle/>
                    <a:p>
                      <a:r>
                        <a:rPr lang="en-AU" sz="1200" b="1" dirty="0"/>
                        <a:t>Criminal</a:t>
                      </a:r>
                      <a:r>
                        <a:rPr lang="en-AU" sz="1200" b="1" baseline="0" dirty="0"/>
                        <a:t> Incidents</a:t>
                      </a:r>
                      <a:endParaRPr lang="en-US" sz="1200" b="1" dirty="0"/>
                    </a:p>
                  </a:txBody>
                  <a:tcPr anchor="ctr">
                    <a:solidFill>
                      <a:srgbClr val="FCE5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Font typeface="Wingdings" pitchFamily="2" charset="2"/>
                        <a:buNone/>
                      </a:pPr>
                      <a:r>
                        <a:rPr lang="en-AU" sz="1200" dirty="0">
                          <a:solidFill>
                            <a:srgbClr val="0070C0"/>
                          </a:solidFill>
                        </a:rPr>
                        <a:t>Southern Metro</a:t>
                      </a:r>
                    </a:p>
                  </a:txBody>
                  <a:tcPr anchor="ctr">
                    <a:solidFill>
                      <a:srgbClr val="FCE5E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2013, 2015, </a:t>
                      </a:r>
                      <a:r>
                        <a:rPr lang="en-AU" sz="1200" dirty="0">
                          <a:solidFill>
                            <a:srgbClr val="0070C0"/>
                          </a:solidFill>
                        </a:rPr>
                        <a:t>2020</a:t>
                      </a:r>
                    </a:p>
                  </a:txBody>
                  <a:tcPr anchor="ctr">
                    <a:solidFill>
                      <a:srgbClr val="FCE5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rgbClr val="FF0000"/>
                          </a:solidFill>
                          <a:latin typeface="Wingdings 3" pitchFamily="18" charset="2"/>
                          <a:ea typeface="+mn-ea"/>
                          <a:cs typeface="+mn-cs"/>
                        </a:rPr>
                        <a:t>Ÿ</a:t>
                      </a:r>
                      <a:r>
                        <a:rPr lang="en-AU" sz="1200" dirty="0"/>
                        <a:t>0.05, </a:t>
                      </a:r>
                      <a:r>
                        <a:rPr lang="en-US" sz="1200" kern="1200" dirty="0">
                          <a:solidFill>
                            <a:srgbClr val="FF0000"/>
                          </a:solidFill>
                          <a:latin typeface="Wingdings 3" pitchFamily="18" charset="2"/>
                          <a:ea typeface="+mn-ea"/>
                          <a:cs typeface="+mn-cs"/>
                        </a:rPr>
                        <a:t>Ÿ</a:t>
                      </a:r>
                      <a:r>
                        <a:rPr lang="en-AU" sz="1200" dirty="0"/>
                        <a:t>0.07, </a:t>
                      </a:r>
                      <a:r>
                        <a:rPr lang="en-US" sz="1200" kern="1200" dirty="0">
                          <a:solidFill>
                            <a:srgbClr val="FF0000"/>
                          </a:solidFill>
                          <a:latin typeface="Wingdings 3" pitchFamily="18" charset="2"/>
                          <a:ea typeface="+mn-ea"/>
                          <a:cs typeface="+mn-cs"/>
                        </a:rPr>
                        <a:t>Ÿ</a:t>
                      </a:r>
                      <a:r>
                        <a:rPr lang="en-AU" sz="1200" dirty="0"/>
                        <a:t>0.06</a:t>
                      </a:r>
                    </a:p>
                  </a:txBody>
                  <a:tcPr anchor="ctr">
                    <a:solidFill>
                      <a:srgbClr val="FCE5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3051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AU" sz="120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East</a:t>
                      </a:r>
                      <a:endParaRPr lang="en-US" sz="120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rgbClr val="FCE5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2014, 2017, </a:t>
                      </a:r>
                      <a:r>
                        <a:rPr lang="en-AU" sz="120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2019</a:t>
                      </a:r>
                      <a:endParaRPr lang="en-US" sz="120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rgbClr val="FCE5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rgbClr val="FF0000"/>
                          </a:solidFill>
                          <a:latin typeface="Wingdings 3" pitchFamily="18" charset="2"/>
                          <a:ea typeface="+mn-ea"/>
                          <a:cs typeface="+mn-cs"/>
                        </a:rPr>
                        <a:t>Ÿ</a:t>
                      </a:r>
                      <a:r>
                        <a:rPr lang="en-AU" sz="1200" dirty="0"/>
                        <a:t>0.05, </a:t>
                      </a:r>
                      <a:r>
                        <a:rPr lang="en-US" sz="1200" kern="1200" dirty="0">
                          <a:solidFill>
                            <a:srgbClr val="00B050"/>
                          </a:solidFill>
                          <a:latin typeface="Wingdings 3" pitchFamily="18" charset="2"/>
                          <a:ea typeface="+mn-ea"/>
                          <a:cs typeface="+mn-cs"/>
                        </a:rPr>
                        <a:t>”</a:t>
                      </a:r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-0.01</a:t>
                      </a:r>
                      <a:r>
                        <a:rPr lang="en-AU" sz="1200" dirty="0"/>
                        <a:t>, </a:t>
                      </a:r>
                      <a:r>
                        <a:rPr lang="en-US" sz="1200" kern="1200" dirty="0">
                          <a:solidFill>
                            <a:srgbClr val="FF0000"/>
                          </a:solidFill>
                          <a:latin typeface="Wingdings 3" pitchFamily="18" charset="2"/>
                          <a:ea typeface="+mn-ea"/>
                          <a:cs typeface="+mn-cs"/>
                        </a:rPr>
                        <a:t>Ÿ</a:t>
                      </a:r>
                      <a:r>
                        <a:rPr lang="en-AU" sz="1200" dirty="0"/>
                        <a:t>0.08</a:t>
                      </a:r>
                      <a:endParaRPr lang="en-US" sz="1200" dirty="0"/>
                    </a:p>
                  </a:txBody>
                  <a:tcPr anchor="ctr">
                    <a:solidFill>
                      <a:srgbClr val="FCE5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12312">
                <a:tc>
                  <a:txBody>
                    <a:bodyPr/>
                    <a:lstStyle/>
                    <a:p>
                      <a:r>
                        <a:rPr lang="en-AU" sz="1200" b="1" dirty="0"/>
                        <a:t>Recorded Offence</a:t>
                      </a:r>
                      <a:endParaRPr lang="en-US" sz="1200" b="1" dirty="0"/>
                    </a:p>
                  </a:txBody>
                  <a:tcPr anchor="ctr">
                    <a:solidFill>
                      <a:srgbClr val="FCE5E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/>
                        <a:t>West</a:t>
                      </a:r>
                      <a:endParaRPr lang="en-US" sz="1200" dirty="0"/>
                    </a:p>
                  </a:txBody>
                  <a:tcPr anchor="ctr">
                    <a:solidFill>
                      <a:srgbClr val="FCE5E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2013, 2016, 2017, 2021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CE5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rgbClr val="FF0000"/>
                          </a:solidFill>
                          <a:latin typeface="Wingdings 3" pitchFamily="18" charset="2"/>
                          <a:ea typeface="+mn-ea"/>
                          <a:cs typeface="+mn-cs"/>
                        </a:rPr>
                        <a:t>Ÿ</a:t>
                      </a:r>
                      <a:r>
                        <a:rPr lang="en-AU" sz="1200" dirty="0"/>
                        <a:t>0.09, </a:t>
                      </a:r>
                      <a:r>
                        <a:rPr lang="en-US" sz="1200" kern="1200" dirty="0">
                          <a:solidFill>
                            <a:srgbClr val="FF0000"/>
                          </a:solidFill>
                          <a:latin typeface="Wingdings 3" pitchFamily="18" charset="2"/>
                          <a:ea typeface="+mn-ea"/>
                          <a:cs typeface="+mn-cs"/>
                        </a:rPr>
                        <a:t>Ÿ</a:t>
                      </a:r>
                      <a:r>
                        <a:rPr lang="en-AU" sz="1200" dirty="0"/>
                        <a:t>0.13,</a:t>
                      </a:r>
                      <a:r>
                        <a:rPr lang="en-AU" sz="1200" baseline="0" dirty="0"/>
                        <a:t> </a:t>
                      </a:r>
                      <a:r>
                        <a:rPr lang="en-US" sz="1200" kern="1200" dirty="0">
                          <a:solidFill>
                            <a:srgbClr val="00B050"/>
                          </a:solidFill>
                          <a:latin typeface="Wingdings 3" pitchFamily="18" charset="2"/>
                          <a:ea typeface="+mn-ea"/>
                          <a:cs typeface="+mn-cs"/>
                        </a:rPr>
                        <a:t>”</a:t>
                      </a:r>
                      <a:r>
                        <a:rPr lang="en-AU" sz="1200" baseline="0" dirty="0"/>
                        <a:t>-0.02, </a:t>
                      </a:r>
                      <a:r>
                        <a:rPr lang="en-US" sz="1200" kern="1200" dirty="0">
                          <a:solidFill>
                            <a:srgbClr val="00B050"/>
                          </a:solidFill>
                          <a:latin typeface="Wingdings 3" pitchFamily="18" charset="2"/>
                          <a:ea typeface="+mn-ea"/>
                          <a:cs typeface="+mn-cs"/>
                        </a:rPr>
                        <a:t>”</a:t>
                      </a:r>
                      <a:r>
                        <a:rPr lang="en-AU" sz="1200" baseline="0" dirty="0">
                          <a:solidFill>
                            <a:schemeClr val="tx1"/>
                          </a:solidFill>
                        </a:rPr>
                        <a:t>-0.06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CE5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r>
                        <a:rPr lang="en-AU" sz="1200" b="1" dirty="0"/>
                        <a:t>Alleged Offender</a:t>
                      </a:r>
                      <a:r>
                        <a:rPr lang="en-AU" sz="1200" b="1" baseline="0" dirty="0"/>
                        <a:t> Incidents</a:t>
                      </a:r>
                      <a:endParaRPr lang="en-US" sz="1200" b="1" dirty="0"/>
                    </a:p>
                  </a:txBody>
                  <a:tcPr anchor="ctr">
                    <a:solidFill>
                      <a:srgbClr val="FCE5E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>
                          <a:solidFill>
                            <a:srgbClr val="0070C0"/>
                          </a:solidFill>
                        </a:rPr>
                        <a:t>Southern Metro</a:t>
                      </a:r>
                    </a:p>
                  </a:txBody>
                  <a:tcPr anchor="ctr">
                    <a:solidFill>
                      <a:srgbClr val="FCE5E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/>
                        <a:t>2013, 2015, </a:t>
                      </a:r>
                      <a:r>
                        <a:rPr lang="en-AU" sz="1200" dirty="0">
                          <a:solidFill>
                            <a:srgbClr val="0070C0"/>
                          </a:solidFill>
                        </a:rPr>
                        <a:t>2020</a:t>
                      </a:r>
                      <a:endParaRPr lang="en-US" sz="12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solidFill>
                      <a:srgbClr val="FCE5E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>
                          <a:solidFill>
                            <a:srgbClr val="FF0000"/>
                          </a:solidFill>
                          <a:latin typeface="Wingdings 3" pitchFamily="18" charset="2"/>
                          <a:ea typeface="+mn-ea"/>
                          <a:cs typeface="+mn-cs"/>
                        </a:rPr>
                        <a:t>Ÿ</a:t>
                      </a:r>
                      <a:r>
                        <a:rPr lang="en-AU" sz="1200" dirty="0"/>
                        <a:t>0.13, </a:t>
                      </a:r>
                      <a:r>
                        <a:rPr lang="en-US" sz="1200" kern="1200" dirty="0">
                          <a:solidFill>
                            <a:srgbClr val="FF0000"/>
                          </a:solidFill>
                          <a:latin typeface="Wingdings 3" pitchFamily="18" charset="2"/>
                          <a:ea typeface="+mn-ea"/>
                          <a:cs typeface="+mn-cs"/>
                        </a:rPr>
                        <a:t>Ÿ</a:t>
                      </a:r>
                      <a:r>
                        <a:rPr lang="en-AU" sz="1200" dirty="0"/>
                        <a:t>0.42, </a:t>
                      </a:r>
                      <a:r>
                        <a:rPr lang="en-US" sz="1200" kern="1200" dirty="0">
                          <a:solidFill>
                            <a:srgbClr val="FF0000"/>
                          </a:solidFill>
                          <a:latin typeface="Wingdings 3" pitchFamily="18" charset="2"/>
                          <a:ea typeface="+mn-ea"/>
                          <a:cs typeface="+mn-cs"/>
                        </a:rPr>
                        <a:t>Ÿ</a:t>
                      </a:r>
                      <a:r>
                        <a:rPr lang="en-AU" sz="1200" dirty="0"/>
                        <a:t>0.26</a:t>
                      </a:r>
                      <a:endParaRPr lang="en-US" sz="1200" dirty="0"/>
                    </a:p>
                  </a:txBody>
                  <a:tcPr anchor="ctr">
                    <a:solidFill>
                      <a:srgbClr val="FCE5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r>
                        <a:rPr lang="en-AU" sz="1200" b="1" dirty="0"/>
                        <a:t>Victim</a:t>
                      </a:r>
                      <a:r>
                        <a:rPr lang="en-AU" sz="1200" b="1" baseline="0" dirty="0"/>
                        <a:t> Reports</a:t>
                      </a:r>
                      <a:endParaRPr lang="en-US" sz="1200" b="1" dirty="0"/>
                    </a:p>
                  </a:txBody>
                  <a:tcPr anchor="ctr">
                    <a:solidFill>
                      <a:srgbClr val="FCE5E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East</a:t>
                      </a:r>
                      <a:endParaRPr lang="en-US" sz="120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rgbClr val="FCE5E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/>
                        <a:t>2013, 2014</a:t>
                      </a:r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, 2017</a:t>
                      </a:r>
                      <a:r>
                        <a:rPr lang="en-AU" sz="1200" dirty="0"/>
                        <a:t>, </a:t>
                      </a:r>
                      <a:r>
                        <a:rPr lang="en-AU" sz="120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2019</a:t>
                      </a:r>
                      <a:endParaRPr lang="en-US" sz="120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rgbClr val="FCE5E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>
                          <a:solidFill>
                            <a:srgbClr val="FF0000"/>
                          </a:solidFill>
                          <a:latin typeface="Wingdings 3" pitchFamily="18" charset="2"/>
                          <a:ea typeface="+mn-ea"/>
                          <a:cs typeface="+mn-cs"/>
                        </a:rPr>
                        <a:t>Ÿ</a:t>
                      </a:r>
                      <a:r>
                        <a:rPr lang="en-AU" sz="1200" dirty="0"/>
                        <a:t>0.02, </a:t>
                      </a:r>
                      <a:r>
                        <a:rPr lang="en-US" sz="1200" kern="1200" dirty="0">
                          <a:solidFill>
                            <a:srgbClr val="FF0000"/>
                          </a:solidFill>
                          <a:latin typeface="Wingdings 3" pitchFamily="18" charset="2"/>
                          <a:ea typeface="+mn-ea"/>
                          <a:cs typeface="+mn-cs"/>
                        </a:rPr>
                        <a:t>Ÿ</a:t>
                      </a:r>
                      <a:r>
                        <a:rPr lang="en-AU" sz="1200" dirty="0"/>
                        <a:t>0.05, </a:t>
                      </a:r>
                      <a:r>
                        <a:rPr lang="en-US" sz="1200" kern="1200" dirty="0">
                          <a:solidFill>
                            <a:srgbClr val="00B050"/>
                          </a:solidFill>
                          <a:latin typeface="Wingdings 3" pitchFamily="18" charset="2"/>
                          <a:ea typeface="+mn-ea"/>
                          <a:cs typeface="+mn-cs"/>
                        </a:rPr>
                        <a:t>”</a:t>
                      </a:r>
                      <a:r>
                        <a:rPr lang="en-AU" sz="1200" dirty="0"/>
                        <a:t>-0.04, </a:t>
                      </a:r>
                      <a:r>
                        <a:rPr lang="en-US" sz="1200" kern="1200" dirty="0">
                          <a:solidFill>
                            <a:srgbClr val="FF0000"/>
                          </a:solidFill>
                          <a:latin typeface="Wingdings 3" pitchFamily="18" charset="2"/>
                          <a:ea typeface="+mn-ea"/>
                          <a:cs typeface="+mn-cs"/>
                        </a:rPr>
                        <a:t>Ÿ</a:t>
                      </a:r>
                      <a:r>
                        <a:rPr lang="en-AU" sz="1200" dirty="0"/>
                        <a:t>0.08</a:t>
                      </a:r>
                      <a:endParaRPr lang="en-US" sz="1200" dirty="0"/>
                    </a:p>
                  </a:txBody>
                  <a:tcPr anchor="ctr">
                    <a:solidFill>
                      <a:srgbClr val="FCE5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66700">
                <a:tc rowSpan="4">
                  <a:txBody>
                    <a:bodyPr/>
                    <a:lstStyle/>
                    <a:p>
                      <a:r>
                        <a:rPr lang="en-AU" sz="1200" b="1" dirty="0"/>
                        <a:t>Family Incidents</a:t>
                      </a:r>
                      <a:endParaRPr lang="en-US" sz="1200" b="1" dirty="0"/>
                    </a:p>
                  </a:txBody>
                  <a:tcPr anchor="ctr">
                    <a:solidFill>
                      <a:srgbClr val="FCE5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Font typeface="Wingdings" pitchFamily="2" charset="2"/>
                        <a:buNone/>
                      </a:pPr>
                      <a:r>
                        <a:rPr lang="en-AU" sz="1200" dirty="0"/>
                        <a:t>North</a:t>
                      </a:r>
                      <a:r>
                        <a:rPr lang="en-AU" sz="1200" baseline="0" dirty="0"/>
                        <a:t> West Metro</a:t>
                      </a:r>
                    </a:p>
                  </a:txBody>
                  <a:tcPr anchor="ctr">
                    <a:solidFill>
                      <a:srgbClr val="FCE5E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/>
                        <a:t>2018</a:t>
                      </a:r>
                    </a:p>
                  </a:txBody>
                  <a:tcPr anchor="ctr">
                    <a:solidFill>
                      <a:srgbClr val="FCE5E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>
                          <a:solidFill>
                            <a:srgbClr val="FF0000"/>
                          </a:solidFill>
                          <a:latin typeface="Wingdings 3" pitchFamily="18" charset="2"/>
                          <a:ea typeface="+mn-ea"/>
                          <a:cs typeface="+mn-cs"/>
                        </a:rPr>
                        <a:t>Ÿ</a:t>
                      </a:r>
                      <a:r>
                        <a:rPr lang="en-AU" sz="1200" dirty="0"/>
                        <a:t>0.08</a:t>
                      </a:r>
                    </a:p>
                  </a:txBody>
                  <a:tcPr anchor="ctr">
                    <a:solidFill>
                      <a:srgbClr val="FCE5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16932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AU" sz="1200" baseline="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East</a:t>
                      </a:r>
                    </a:p>
                  </a:txBody>
                  <a:tcPr anchor="ctr">
                    <a:solidFill>
                      <a:srgbClr val="FCE5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2019</a:t>
                      </a:r>
                    </a:p>
                  </a:txBody>
                  <a:tcPr anchor="ctr">
                    <a:solidFill>
                      <a:srgbClr val="FCE5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rgbClr val="FF0000"/>
                          </a:solidFill>
                          <a:latin typeface="Wingdings 3" pitchFamily="18" charset="2"/>
                          <a:ea typeface="+mn-ea"/>
                          <a:cs typeface="+mn-cs"/>
                        </a:rPr>
                        <a:t>Ÿ</a:t>
                      </a:r>
                      <a:r>
                        <a:rPr lang="en-AU" sz="1200" dirty="0"/>
                        <a:t>0.09</a:t>
                      </a:r>
                    </a:p>
                  </a:txBody>
                  <a:tcPr anchor="ctr">
                    <a:solidFill>
                      <a:srgbClr val="FCE5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5187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Font typeface="Wingdings" pitchFamily="2" charset="2"/>
                        <a:buNone/>
                      </a:pPr>
                      <a:r>
                        <a:rPr lang="en-AU" sz="1200" baseline="0" dirty="0">
                          <a:solidFill>
                            <a:srgbClr val="0070C0"/>
                          </a:solidFill>
                        </a:rPr>
                        <a:t>Southern Metro</a:t>
                      </a:r>
                      <a:endParaRPr lang="en-US" sz="12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solidFill>
                      <a:srgbClr val="FCE5E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>
                          <a:solidFill>
                            <a:srgbClr val="0070C0"/>
                          </a:solidFill>
                        </a:rPr>
                        <a:t>2020</a:t>
                      </a:r>
                      <a:endParaRPr lang="en-US" sz="12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solidFill>
                      <a:srgbClr val="FCE5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rgbClr val="FF0000"/>
                          </a:solidFill>
                          <a:latin typeface="Wingdings 3" pitchFamily="18" charset="2"/>
                          <a:ea typeface="+mn-ea"/>
                          <a:cs typeface="+mn-cs"/>
                        </a:rPr>
                        <a:t>Ÿ</a:t>
                      </a:r>
                      <a:r>
                        <a:rPr lang="en-AU" sz="1200" dirty="0"/>
                        <a:t>0.13</a:t>
                      </a:r>
                    </a:p>
                  </a:txBody>
                  <a:tcPr anchor="ctr">
                    <a:solidFill>
                      <a:srgbClr val="FCE5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057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AU" sz="1200" baseline="0" dirty="0"/>
                        <a:t>West</a:t>
                      </a:r>
                      <a:endParaRPr lang="en-US" sz="1200" dirty="0"/>
                    </a:p>
                  </a:txBody>
                  <a:tcPr anchor="ctr">
                    <a:solidFill>
                      <a:srgbClr val="FCE5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/>
                        <a:t>2021</a:t>
                      </a:r>
                      <a:endParaRPr lang="en-US" sz="1200" dirty="0"/>
                    </a:p>
                  </a:txBody>
                  <a:tcPr anchor="ctr">
                    <a:solidFill>
                      <a:srgbClr val="FCE5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rgbClr val="FF0000"/>
                          </a:solidFill>
                          <a:latin typeface="Wingdings 3" pitchFamily="18" charset="2"/>
                          <a:ea typeface="+mn-ea"/>
                          <a:cs typeface="+mn-cs"/>
                        </a:rPr>
                        <a:t>Ÿ</a:t>
                      </a:r>
                      <a:r>
                        <a:rPr lang="en-AU" sz="1200" dirty="0"/>
                        <a:t>0.07</a:t>
                      </a:r>
                      <a:endParaRPr lang="en-US" sz="1200" dirty="0"/>
                    </a:p>
                  </a:txBody>
                  <a:tcPr anchor="ctr">
                    <a:solidFill>
                      <a:srgbClr val="FCE5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628900" y="1085763"/>
            <a:ext cx="66611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/>
              <a:t>Percentage Changes of Number of Incidents and Offences by Police Region</a:t>
            </a:r>
            <a:endParaRPr lang="en-US" sz="1400" b="1" dirty="0"/>
          </a:p>
        </p:txBody>
      </p:sp>
      <p:sp>
        <p:nvSpPr>
          <p:cNvPr id="9" name="Rectangle 8"/>
          <p:cNvSpPr/>
          <p:nvPr/>
        </p:nvSpPr>
        <p:spPr>
          <a:xfrm>
            <a:off x="1104900" y="5184752"/>
            <a:ext cx="96647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u="sng" dirty="0"/>
              <a:t>Observation:</a:t>
            </a:r>
          </a:p>
          <a:p>
            <a:endParaRPr lang="en-US" sz="1200" b="1" dirty="0"/>
          </a:p>
          <a:p>
            <a:pPr>
              <a:buFont typeface="Wingdings" pitchFamily="2" charset="2"/>
              <a:buChar char="v"/>
            </a:pPr>
            <a:r>
              <a:rPr lang="en-AU" sz="1200" dirty="0"/>
              <a:t> Year </a:t>
            </a:r>
            <a:r>
              <a:rPr lang="en-AU" sz="1200" dirty="0">
                <a:solidFill>
                  <a:schemeClr val="accent5">
                    <a:lumMod val="75000"/>
                  </a:schemeClr>
                </a:solidFill>
              </a:rPr>
              <a:t>2019</a:t>
            </a:r>
            <a:r>
              <a:rPr lang="en-AU" sz="1200" dirty="0"/>
              <a:t>, </a:t>
            </a:r>
            <a:r>
              <a:rPr lang="en-AU" sz="1200" i="1" u="sng" dirty="0"/>
              <a:t>East </a:t>
            </a:r>
            <a:r>
              <a:rPr lang="en-AU" sz="1200" dirty="0"/>
              <a:t>region is taking the lead in increasing in </a:t>
            </a:r>
            <a:r>
              <a:rPr lang="en-US" sz="1200" dirty="0"/>
              <a:t>Crime Incidents (</a:t>
            </a:r>
            <a:r>
              <a:rPr lang="en-US" sz="1200" dirty="0">
                <a:solidFill>
                  <a:srgbClr val="FF0000"/>
                </a:solidFill>
                <a:latin typeface="Wingdings 3" pitchFamily="18" charset="2"/>
              </a:rPr>
              <a:t>Ÿ</a:t>
            </a:r>
            <a:r>
              <a:rPr lang="en-AU" sz="1200" dirty="0"/>
              <a:t>0.06)</a:t>
            </a:r>
            <a:r>
              <a:rPr lang="en-US" sz="1200" dirty="0"/>
              <a:t>, Victim Reports (</a:t>
            </a:r>
            <a:r>
              <a:rPr lang="en-US" sz="1200" dirty="0">
                <a:solidFill>
                  <a:srgbClr val="FF0000"/>
                </a:solidFill>
                <a:latin typeface="Wingdings 3" pitchFamily="18" charset="2"/>
              </a:rPr>
              <a:t>Ÿ</a:t>
            </a:r>
            <a:r>
              <a:rPr lang="en-AU" sz="1200" dirty="0"/>
              <a:t>0.08) </a:t>
            </a:r>
            <a:r>
              <a:rPr lang="en-US" sz="1200" dirty="0"/>
              <a:t>and Family Incidents (</a:t>
            </a:r>
            <a:r>
              <a:rPr lang="en-US" sz="1200" dirty="0">
                <a:solidFill>
                  <a:srgbClr val="FF0000"/>
                </a:solidFill>
                <a:latin typeface="Wingdings 3" pitchFamily="18" charset="2"/>
              </a:rPr>
              <a:t>Ÿ</a:t>
            </a:r>
            <a:r>
              <a:rPr lang="en-AU" sz="1200" dirty="0"/>
              <a:t>0.09</a:t>
            </a:r>
            <a:r>
              <a:rPr lang="en-US" sz="1200" dirty="0"/>
              <a:t>) compares to other Police Service regions.</a:t>
            </a:r>
          </a:p>
          <a:p>
            <a:pPr>
              <a:buFont typeface="Wingdings" pitchFamily="2" charset="2"/>
              <a:buChar char="v"/>
            </a:pPr>
            <a:endParaRPr lang="en-US" sz="1200" dirty="0"/>
          </a:p>
          <a:p>
            <a:pPr>
              <a:buFont typeface="Wingdings" pitchFamily="2" charset="2"/>
              <a:buChar char="v"/>
            </a:pPr>
            <a:r>
              <a:rPr lang="en-US" sz="1200" dirty="0"/>
              <a:t> Year </a:t>
            </a:r>
            <a:r>
              <a:rPr lang="en-US" sz="1200" dirty="0">
                <a:solidFill>
                  <a:srgbClr val="0070C0"/>
                </a:solidFill>
              </a:rPr>
              <a:t>2020</a:t>
            </a:r>
            <a:r>
              <a:rPr lang="en-US" sz="1200" dirty="0"/>
              <a:t>, </a:t>
            </a:r>
            <a:r>
              <a:rPr lang="en-US" sz="1200" i="1" u="sng" dirty="0"/>
              <a:t>Southern Metropolitan</a:t>
            </a:r>
            <a:r>
              <a:rPr lang="en-US" sz="1200" i="1" dirty="0"/>
              <a:t> </a:t>
            </a:r>
            <a:r>
              <a:rPr lang="en-US" sz="1200" dirty="0"/>
              <a:t>region is having the highest increase in the Crime Incidents (</a:t>
            </a:r>
            <a:r>
              <a:rPr lang="en-US" sz="1200" dirty="0">
                <a:solidFill>
                  <a:srgbClr val="FF0000"/>
                </a:solidFill>
                <a:latin typeface="Wingdings 3" pitchFamily="18" charset="2"/>
              </a:rPr>
              <a:t>Ÿ</a:t>
            </a:r>
            <a:r>
              <a:rPr lang="en-AU" sz="1200" dirty="0"/>
              <a:t>0.06</a:t>
            </a:r>
            <a:r>
              <a:rPr lang="en-US" sz="1200" dirty="0"/>
              <a:t>), Alleged Offender Incidents (</a:t>
            </a:r>
            <a:r>
              <a:rPr lang="en-US" sz="1200" dirty="0">
                <a:solidFill>
                  <a:srgbClr val="FF0000"/>
                </a:solidFill>
                <a:latin typeface="Wingdings 3" pitchFamily="18" charset="2"/>
              </a:rPr>
              <a:t>Ÿ</a:t>
            </a:r>
            <a:r>
              <a:rPr lang="en-AU" sz="1200" dirty="0"/>
              <a:t>0.26</a:t>
            </a:r>
            <a:r>
              <a:rPr lang="en-US" sz="1200" dirty="0"/>
              <a:t>) and Family Incidents (</a:t>
            </a:r>
            <a:r>
              <a:rPr lang="en-US" sz="1200" dirty="0">
                <a:solidFill>
                  <a:srgbClr val="FF0000"/>
                </a:solidFill>
                <a:latin typeface="Wingdings 3" pitchFamily="18" charset="2"/>
              </a:rPr>
              <a:t>Ÿ</a:t>
            </a:r>
            <a:r>
              <a:rPr lang="en-AU" sz="1200" dirty="0"/>
              <a:t>0.13)</a:t>
            </a:r>
            <a:r>
              <a:rPr lang="en-US" sz="1200" dirty="0"/>
              <a:t> compares to other Police Service regions.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475899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F9A5E3-95C5-4F3E-80A5-1BD7B1292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861" y="0"/>
            <a:ext cx="10019396" cy="1090596"/>
          </a:xfrm>
        </p:spPr>
        <p:txBody>
          <a:bodyPr>
            <a:normAutofit/>
          </a:bodyPr>
          <a:lstStyle/>
          <a:p>
            <a:pPr algn="ctr"/>
            <a:r>
              <a:rPr lang="en-AU" sz="3200" dirty="0"/>
              <a:t>Victoria Crimes Data Maps</a:t>
            </a:r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83284" y="2473491"/>
            <a:ext cx="5854646" cy="3533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ectangle 13"/>
          <p:cNvSpPr/>
          <p:nvPr/>
        </p:nvSpPr>
        <p:spPr>
          <a:xfrm>
            <a:off x="471570" y="1151098"/>
            <a:ext cx="111813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dirty="0"/>
              <a:t>Average 10 years data of Criminal Incidents, Recorded Offence Count,  Alleged Incidents &amp; Victim Reports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942810" y="1911625"/>
            <a:ext cx="40265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Display By Local Government Area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222291" y="1935019"/>
            <a:ext cx="40265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Display By Police Service Region</a:t>
            </a:r>
          </a:p>
        </p:txBody>
      </p:sp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227" y="2483184"/>
            <a:ext cx="5970273" cy="35747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475899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lose-up of raised hands at office training with speaker out of focus in background">
            <a:extLst>
              <a:ext uri="{FF2B5EF4-FFF2-40B4-BE49-F238E27FC236}">
                <a16:creationId xmlns:a16="http://schemas.microsoft.com/office/drawing/2014/main" xmlns="" id="{D9C30825-31DF-446B-B6C5-1BE4ECC5E8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CE670E4C-AD66-467C-A339-62A02B51F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1839" y="1947701"/>
            <a:ext cx="7178723" cy="175708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8800" dirty="0">
                <a:solidFill>
                  <a:schemeClr val="tx1"/>
                </a:solidFill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xmlns="" val="3348356996"/>
      </p:ext>
    </p:extLst>
  </p:cSld>
  <p:clrMapOvr>
    <a:masterClrMapping/>
  </p:clrMapOvr>
</p:sld>
</file>

<file path=ppt/theme/theme1.xml><?xml version="1.0" encoding="utf-8"?>
<a:theme xmlns:a="http://schemas.openxmlformats.org/drawingml/2006/main" name="BohemianVTI">
  <a:themeElements>
    <a:clrScheme name="AnalogousFromRegularSeedLeftStep">
      <a:dk1>
        <a:srgbClr val="000000"/>
      </a:dk1>
      <a:lt1>
        <a:srgbClr val="FFFFFF"/>
      </a:lt1>
      <a:dk2>
        <a:srgbClr val="312B1C"/>
      </a:dk2>
      <a:lt2>
        <a:srgbClr val="F0F2F3"/>
      </a:lt2>
      <a:accent1>
        <a:srgbClr val="E78029"/>
      </a:accent1>
      <a:accent2>
        <a:srgbClr val="D51F17"/>
      </a:accent2>
      <a:accent3>
        <a:srgbClr val="E72971"/>
      </a:accent3>
      <a:accent4>
        <a:srgbClr val="D517AE"/>
      </a:accent4>
      <a:accent5>
        <a:srgbClr val="BF29E7"/>
      </a:accent5>
      <a:accent6>
        <a:srgbClr val="6D2DD9"/>
      </a:accent6>
      <a:hlink>
        <a:srgbClr val="3F85BF"/>
      </a:hlink>
      <a:folHlink>
        <a:srgbClr val="7F7F7F"/>
      </a:folHlink>
    </a:clrScheme>
    <a:fontScheme name="modern love avenir">
      <a:majorFont>
        <a:latin typeface="Modern Love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BohemianVTI" id="{B5E50611-F7C7-47BC-81A6-BE9493DF8677}" vid="{7A26D0DD-A1A5-444B-B0FB-E7DB9E2D047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7199</TotalTime>
  <Words>584</Words>
  <Application>Microsoft Office PowerPoint</Application>
  <PresentationFormat>Custom</PresentationFormat>
  <Paragraphs>212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BohemianVTI</vt:lpstr>
      <vt:lpstr>Agenda</vt:lpstr>
      <vt:lpstr>Overview Victoria Crimes &amp; Family Incidents</vt:lpstr>
      <vt:lpstr>Criminal Incidents, Recorded Offences and Alleged Offenders</vt:lpstr>
      <vt:lpstr>Criminal Incidents, Recorded Offences and Alleged Offenders</vt:lpstr>
      <vt:lpstr>Criminal Incidents, Recorded Offences and Alleged Offenders</vt:lpstr>
      <vt:lpstr>Victoria Crimes Trends by Police Service Region</vt:lpstr>
      <vt:lpstr>Yearly Crimes Trends by Police Service Region</vt:lpstr>
      <vt:lpstr>Victoria Crimes Data Maps</vt:lpstr>
      <vt:lpstr>Q&amp;A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Crime Victoria</dc:title>
  <dc:creator>Antoinette Boyle</dc:creator>
  <cp:lastModifiedBy>Anh Huong</cp:lastModifiedBy>
  <cp:revision>132</cp:revision>
  <dcterms:created xsi:type="dcterms:W3CDTF">2021-12-24T09:23:04Z</dcterms:created>
  <dcterms:modified xsi:type="dcterms:W3CDTF">2022-01-04T07:21:50Z</dcterms:modified>
</cp:coreProperties>
</file>