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1" r:id="rId2"/>
    <p:sldId id="271" r:id="rId3"/>
    <p:sldId id="293" r:id="rId4"/>
    <p:sldId id="284" r:id="rId5"/>
    <p:sldId id="300" r:id="rId6"/>
    <p:sldId id="299" r:id="rId7"/>
    <p:sldId id="298" r:id="rId8"/>
    <p:sldId id="283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4"/>
    <a:srgbClr val="4D4D4D"/>
    <a:srgbClr val="EEF1F2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8F4A-BA7B-4D33-BDDC-C8F26D74E62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3A7-E5DC-4E94-98CC-A8FCE236EEFF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2076-AEE2-4BF2-98A9-0A57AEC14E57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F4E8-06EB-4AF6-8260-F5270FABEEBC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33B-D53F-4071-A2A5-4565BCADA18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726-4718-479D-A9A2-4AF69FC78BD6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3C94-2ECC-4741-ABFA-107F850D115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7EE7-1CF2-410A-9AF8-ABD58AC9BF4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48-A6B1-4CE2-AA8F-1C789AD2DD45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2F0C-E07D-4757-A4F6-5D1396D59C61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E2F-E188-4894-8C0B-C3C067902CEB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0B3A3D9-9130-48F4-AE73-A8836B6D9647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1"/>
            <a:ext cx="9634011" cy="3019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dirty="0">
                <a:solidFill>
                  <a:schemeClr val="tx1"/>
                </a:solidFill>
                <a:latin typeface="Consolas" panose="020B0609020204030204" pitchFamily="49" charset="0"/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/>
              <a:t>Overview Victoria Crimes &amp; Family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/>
          </a:p>
          <a:p>
            <a:r>
              <a:rPr lang="en-AU" sz="1200" dirty="0"/>
              <a:t>From September 2012 to September 2021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7205" y="2601086"/>
            <a:ext cx="7620233" cy="414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22250" y="965113"/>
            <a:ext cx="52197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Kernel Density Estimation (KDE)</a:t>
            </a:r>
          </a:p>
          <a:p>
            <a:endParaRPr lang="en-AU" sz="1100" dirty="0"/>
          </a:p>
          <a:p>
            <a:r>
              <a:rPr lang="en-US" sz="1200" dirty="0"/>
              <a:t>In statistics, Kernel Density Estimation (KDE) is a non-parametric way to estimate the Probability Density Function (PDF) of a random variable. </a:t>
            </a:r>
          </a:p>
          <a:p>
            <a:endParaRPr lang="en-AU" sz="1200" dirty="0"/>
          </a:p>
          <a:p>
            <a:r>
              <a:rPr lang="en-US" sz="1200" dirty="0"/>
              <a:t>The graphs uses Gaussian kernels with automatic bandwidth determination based on “</a:t>
            </a:r>
            <a:r>
              <a:rPr lang="en-US" sz="1200" dirty="0" err="1"/>
              <a:t>scotts_factor</a:t>
            </a:r>
            <a:r>
              <a:rPr lang="en-US" sz="1200" dirty="0"/>
              <a:t>” formula: </a:t>
            </a:r>
            <a:r>
              <a:rPr lang="en-US" sz="1200" i="1" dirty="0"/>
              <a:t>n</a:t>
            </a:r>
            <a:r>
              <a:rPr lang="en-US" sz="1200" b="1" i="1" dirty="0"/>
              <a:t>**(-1./(</a:t>
            </a:r>
            <a:r>
              <a:rPr lang="en-US" sz="1200" i="1" dirty="0"/>
              <a:t>d</a:t>
            </a:r>
            <a:r>
              <a:rPr lang="en-US" sz="1200" b="1" i="1" dirty="0"/>
              <a:t>+4))</a:t>
            </a:r>
            <a:endParaRPr lang="en-US" sz="12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1245937"/>
            <a:ext cx="7738111" cy="4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97800" y="1491432"/>
          <a:ext cx="4216400" cy="44648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Year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Criminal Incidents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Recorded Offences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Alleged Offenders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Population</a:t>
                      </a:r>
                      <a:endParaRPr 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(Baseline)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0.012099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0.054790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0.090524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0.017587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0.052259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0.024388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0.039363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0.068144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0.028308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0.141908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0.116527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0.084495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0.021263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2017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-0.051259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-0.050605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0.008406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2018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-0.020907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0.029002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2019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0.035609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0.043626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0.015371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0.040523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0.189915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2021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-0.131986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-0.100593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-0.105169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-0.007842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29651" y="1142913"/>
            <a:ext cx="288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Yearly Percentage Changes</a:t>
            </a:r>
            <a:endParaRPr lang="en-US" sz="1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Criminal Incidents, Recorded Offences and Alleged Offenders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0728" y="941813"/>
            <a:ext cx="473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Ten Years Overview Statistics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1700" y="1447800"/>
          <a:ext cx="10306050" cy="41017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9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2359">
                <a:tc>
                  <a:txBody>
                    <a:bodyPr/>
                    <a:lstStyle/>
                    <a:p>
                      <a:pPr algn="r" fontAlgn="ctr"/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Criminal Incidents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Criminal Incidents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Recorded Offences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Recorded Offences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Alleged Offenders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Alleged Offenders</a:t>
                      </a:r>
                      <a:endParaRPr lang="en-US" sz="1400" b="1" dirty="0"/>
                    </a:p>
                    <a:p>
                      <a:pPr algn="r" fontAlgn="ctr"/>
                      <a:r>
                        <a:rPr lang="en-US" sz="1400" dirty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Total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count</a:t>
                      </a:r>
                    </a:p>
                    <a:p>
                      <a:pPr algn="r" fontAlgn="ctr"/>
                      <a:r>
                        <a:rPr lang="en-US" sz="1200" b="1" dirty="0"/>
                        <a:t>(number of years)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371,030.6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23,614.45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490,620.5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31,240.43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154,560.7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9,955.12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1,016,211.8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standard deviation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29,772.09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1,304.28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46,454.24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1,856.8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19,499.59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713.94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92,297.04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min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330,923.0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21,248.43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408,983.0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28,472.58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124,409.0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8,828.47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864,315.0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1st Quartile -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/>
                        <a:t>25%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347,828.75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23,052.66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461,668.25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29,749.42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142,124.75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9,619.61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952,109.25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Quartile -</a:t>
                      </a:r>
                      <a:r>
                        <a:rPr lang="en-US" sz="1200" b="1" baseline="0" dirty="0"/>
                        <a:t> 50</a:t>
                      </a:r>
                      <a:r>
                        <a:rPr lang="en-US" sz="1200" b="1" dirty="0"/>
                        <a:t>%</a:t>
                      </a: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(median)</a:t>
                      </a:r>
                      <a:endParaRPr lang="en-US" sz="12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369,846.0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23,453.34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498,991.0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31,448.79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156,385.5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9,827.37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1,031,891.5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3</a:t>
                      </a:r>
                      <a:r>
                        <a:rPr lang="en-US" sz="1200" b="1" baseline="30000" dirty="0"/>
                        <a:t>rd</a:t>
                      </a:r>
                      <a:r>
                        <a:rPr lang="en-US" sz="1200" b="1" dirty="0"/>
                        <a:t> Quartile - 75%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393,172.5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24,177.39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522,423.75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32,315.31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161,301.75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10,256.3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1,076,898.0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410,764.0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26,304.42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548,465.0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34,796.25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192,965.0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11,485.34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1,152,194.0</a:t>
                      </a:r>
                    </a:p>
                  </a:txBody>
                  <a:tcPr marL="82101" marR="82101" marT="41051" marB="4105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8550" y="5676900"/>
            <a:ext cx="97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Observation:</a:t>
            </a:r>
          </a:p>
          <a:p>
            <a:endParaRPr lang="en-AU" sz="1200" dirty="0"/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2016 has the highest Crime Incidents (</a:t>
            </a:r>
            <a:r>
              <a:rPr lang="en-US" sz="1200" dirty="0">
                <a:solidFill>
                  <a:srgbClr val="FF0000"/>
                </a:solidFill>
              </a:rPr>
              <a:t>26,304 incidents</a:t>
            </a:r>
            <a:r>
              <a:rPr lang="en-US" sz="1200" dirty="0"/>
              <a:t>) </a:t>
            </a:r>
            <a:r>
              <a:rPr lang="en-AU" sz="1200" dirty="0"/>
              <a:t>and Recorded Offences (</a:t>
            </a:r>
            <a:r>
              <a:rPr lang="en-US" sz="1200" dirty="0">
                <a:solidFill>
                  <a:srgbClr val="FF0000"/>
                </a:solidFill>
              </a:rPr>
              <a:t>34,796 offences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AU" sz="1200" dirty="0"/>
              <a:t>rate per 100,000 population.</a:t>
            </a:r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2021 has lowest Crime Incidents (</a:t>
            </a:r>
            <a:r>
              <a:rPr lang="en-US" sz="1200" dirty="0">
                <a:solidFill>
                  <a:srgbClr val="00B050"/>
                </a:solidFill>
              </a:rPr>
              <a:t>21,248.43</a:t>
            </a:r>
            <a:r>
              <a:rPr lang="en-AU" sz="1200" dirty="0"/>
              <a:t>) rate per 100,000 population.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784" y="9474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Victoria Crimes Trends by Police Service Region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98500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Yearly Crimes Trends by Police Service Region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0150" y="1565820"/>
          <a:ext cx="9448800" cy="33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656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Police</a:t>
                      </a:r>
                      <a:r>
                        <a:rPr lang="en-AU" sz="1400" baseline="0" dirty="0">
                          <a:solidFill>
                            <a:schemeClr val="bg1"/>
                          </a:solidFill>
                        </a:rPr>
                        <a:t> Service Region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Highest In Year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Highest Yearly Percentage Change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6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Criminal</a:t>
                      </a:r>
                      <a:r>
                        <a:rPr lang="en-AU" sz="1200" b="1" baseline="0" dirty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2013, 2015,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0.07,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0.06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2014, 2017, </a:t>
                      </a: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-0.01</a:t>
                      </a:r>
                      <a:r>
                        <a:rPr lang="en-AU" sz="1200" dirty="0"/>
                        <a:t>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12">
                <a:tc>
                  <a:txBody>
                    <a:bodyPr/>
                    <a:lstStyle/>
                    <a:p>
                      <a:r>
                        <a:rPr lang="en-AU" sz="1200" b="1" dirty="0"/>
                        <a:t>Recorded Offence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West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2013, 2016, 2017, 2021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0.09,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0.13,</a:t>
                      </a:r>
                      <a:r>
                        <a:rPr lang="en-AU" sz="1200" baseline="0" dirty="0"/>
                        <a:t>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/>
                        <a:t>-0.02,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>
                          <a:solidFill>
                            <a:schemeClr val="tx1"/>
                          </a:solidFill>
                        </a:rPr>
                        <a:t>-0.06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AU" sz="1200" b="1" dirty="0"/>
                        <a:t>Alleged Offender</a:t>
                      </a:r>
                      <a:r>
                        <a:rPr lang="en-AU" sz="1200" b="1" baseline="0" dirty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2013, 2015,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0.42,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0.26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r>
                        <a:rPr lang="en-AU" sz="1200" b="1" dirty="0"/>
                        <a:t>Victim</a:t>
                      </a:r>
                      <a:r>
                        <a:rPr lang="en-AU" sz="1200" b="1" baseline="0" dirty="0"/>
                        <a:t> Reports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2013, 2014</a:t>
                      </a:r>
                      <a:r>
                        <a:rPr lang="en-AU" sz="1200" dirty="0">
                          <a:solidFill>
                            <a:schemeClr val="tx1"/>
                          </a:solidFill>
                        </a:rPr>
                        <a:t>, 2017</a:t>
                      </a:r>
                      <a:r>
                        <a:rPr lang="en-AU" sz="1200" dirty="0"/>
                        <a:t>, </a:t>
                      </a: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0.02,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0.05, </a:t>
                      </a:r>
                      <a:r>
                        <a:rPr lang="en-US" sz="1200" kern="1200" dirty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/>
                        <a:t>-0.04,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 rowSpan="4">
                  <a:txBody>
                    <a:bodyPr/>
                    <a:lstStyle/>
                    <a:p>
                      <a:r>
                        <a:rPr lang="en-AU" sz="1200" b="1" dirty="0"/>
                        <a:t>Family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/>
                        <a:t>North</a:t>
                      </a:r>
                      <a:r>
                        <a:rPr lang="en-AU" sz="1200" baseline="0" dirty="0"/>
                        <a:t> West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2018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baseline="0" dirty="0">
                          <a:solidFill>
                            <a:srgbClr val="0070C0"/>
                          </a:solidFill>
                        </a:rPr>
                        <a:t>Southern Metro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0.13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/>
                        <a:t>West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2021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/>
                        <a:t>0.07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8900" y="1085763"/>
            <a:ext cx="666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Percentage Changes of Number of Incidents and Offences by Police Region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104900" y="5184752"/>
            <a:ext cx="9664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Observation:</a:t>
            </a:r>
          </a:p>
          <a:p>
            <a:endParaRPr lang="en-US" sz="1200" b="1" dirty="0"/>
          </a:p>
          <a:p>
            <a:pPr>
              <a:buFont typeface="Wingdings" pitchFamily="2" charset="2"/>
              <a:buChar char="v"/>
            </a:pPr>
            <a:r>
              <a:rPr lang="en-AU" sz="1200" dirty="0"/>
              <a:t> Year </a:t>
            </a:r>
            <a:r>
              <a:rPr lang="en-AU" sz="1200" dirty="0">
                <a:solidFill>
                  <a:schemeClr val="accent5">
                    <a:lumMod val="75000"/>
                  </a:schemeClr>
                </a:solidFill>
              </a:rPr>
              <a:t>2019</a:t>
            </a:r>
            <a:r>
              <a:rPr lang="en-AU" sz="1200" dirty="0"/>
              <a:t>, </a:t>
            </a:r>
            <a:r>
              <a:rPr lang="en-AU" sz="1200" i="1" u="sng" dirty="0"/>
              <a:t>East </a:t>
            </a:r>
            <a:r>
              <a:rPr lang="en-AU" sz="1200" dirty="0"/>
              <a:t>region is taking the lead in increasing in </a:t>
            </a:r>
            <a:r>
              <a:rPr lang="en-US" sz="1200" dirty="0"/>
              <a:t>Crime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0.06)</a:t>
            </a:r>
            <a:r>
              <a:rPr lang="en-US" sz="1200" dirty="0"/>
              <a:t>, Victim Reports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0.08) </a:t>
            </a:r>
            <a:r>
              <a:rPr lang="en-US" sz="1200" dirty="0"/>
              <a:t>and Family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0.09</a:t>
            </a:r>
            <a:r>
              <a:rPr lang="en-US" sz="1200" dirty="0"/>
              <a:t>) compares to other Police Service regions.</a:t>
            </a:r>
          </a:p>
          <a:p>
            <a:pPr>
              <a:buFont typeface="Wingdings" pitchFamily="2" charset="2"/>
              <a:buChar char="v"/>
            </a:pPr>
            <a:endParaRPr lang="en-US" sz="1200" dirty="0"/>
          </a:p>
          <a:p>
            <a:pPr>
              <a:buFont typeface="Wingdings" pitchFamily="2" charset="2"/>
              <a:buChar char="v"/>
            </a:pPr>
            <a:r>
              <a:rPr lang="en-US" sz="1200" dirty="0"/>
              <a:t> Year </a:t>
            </a:r>
            <a:r>
              <a:rPr lang="en-US" sz="1200" dirty="0">
                <a:solidFill>
                  <a:srgbClr val="0070C0"/>
                </a:solidFill>
              </a:rPr>
              <a:t>2020</a:t>
            </a:r>
            <a:r>
              <a:rPr lang="en-US" sz="1200" dirty="0"/>
              <a:t>, </a:t>
            </a:r>
            <a:r>
              <a:rPr lang="en-US" sz="1200" i="1" u="sng" dirty="0"/>
              <a:t>Southern Metropolitan</a:t>
            </a:r>
            <a:r>
              <a:rPr lang="en-US" sz="1200" i="1" dirty="0"/>
              <a:t> </a:t>
            </a:r>
            <a:r>
              <a:rPr lang="en-US" sz="1200" dirty="0"/>
              <a:t>region is having the highest increase in the Crime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0.06</a:t>
            </a:r>
            <a:r>
              <a:rPr lang="en-US" sz="1200" dirty="0"/>
              <a:t>), Alleged Offender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0.26</a:t>
            </a:r>
            <a:r>
              <a:rPr lang="en-US" sz="1200" dirty="0"/>
              <a:t>) and Family Incidents (</a:t>
            </a:r>
            <a:r>
              <a:rPr lang="en-US" sz="1200" dirty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/>
              <a:t>0.13)</a:t>
            </a:r>
            <a:r>
              <a:rPr lang="en-US" sz="1200" dirty="0"/>
              <a:t> compares to other Police Service regions.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1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/>
              <a:t>Victoria Crimes Data Maps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284" y="2473491"/>
            <a:ext cx="5854646" cy="35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71570" y="1151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810" y="19116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22291" y="19350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27" y="2483184"/>
            <a:ext cx="5970273" cy="357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ose-up of raised hands at office training with speaker out of focus in background">
            <a:extLst>
              <a:ext uri="{FF2B5EF4-FFF2-40B4-BE49-F238E27FC236}">
                <a16:creationId xmlns:a16="http://schemas.microsoft.com/office/drawing/2014/main" id="{D9C30825-31DF-446B-B6C5-1BE4ECC5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70E4C-AD66-467C-A339-62A02B51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39" y="215153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4835699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7199</TotalTime>
  <Words>636</Words>
  <Application>Microsoft Office PowerPoint</Application>
  <PresentationFormat>Widescreen</PresentationFormat>
  <Paragraphs>212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Calibri</vt:lpstr>
      <vt:lpstr>Consolas</vt:lpstr>
      <vt:lpstr>Modern Love</vt:lpstr>
      <vt:lpstr>Wingdings</vt:lpstr>
      <vt:lpstr>Wingdings 3</vt:lpstr>
      <vt:lpstr>BohemianVTI</vt:lpstr>
      <vt:lpstr>Agenda</vt:lpstr>
      <vt:lpstr>Overview Victoria Crimes &amp; Family Incidents</vt:lpstr>
      <vt:lpstr>Criminal Incidents, Recorded Offences and Alleged Offenders</vt:lpstr>
      <vt:lpstr>Criminal Incidents, Recorded Offences and Alleged Offenders</vt:lpstr>
      <vt:lpstr>Criminal Incidents, Recorded Offences and Alleged Offenders</vt:lpstr>
      <vt:lpstr>Victoria Crimes Trends by Police Service Region</vt:lpstr>
      <vt:lpstr>Yearly Crimes Trends by Police Service Region</vt:lpstr>
      <vt:lpstr>Victoria Crimes Data Maps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Antoinette Boyle</cp:lastModifiedBy>
  <cp:revision>131</cp:revision>
  <dcterms:created xsi:type="dcterms:W3CDTF">2021-12-24T09:23:04Z</dcterms:created>
  <dcterms:modified xsi:type="dcterms:W3CDTF">2022-01-04T06:31:50Z</dcterms:modified>
</cp:coreProperties>
</file>