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1" r:id="rId2"/>
    <p:sldId id="281" r:id="rId3"/>
    <p:sldId id="274" r:id="rId4"/>
    <p:sldId id="283" r:id="rId5"/>
    <p:sldId id="284" r:id="rId6"/>
    <p:sldId id="286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27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CC861-B526-4F4C-BB4A-044EE9A33D98}" type="datetimeFigureOut">
              <a:rPr lang="en-AU" smtClean="0"/>
              <a:pPr/>
              <a:t>3/01/2022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39BD6-EB29-4011-A62C-2CB7FEE68F3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35654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452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369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765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883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032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199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52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52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640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002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448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=""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=""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=""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=""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=""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=""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=""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=""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=""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=""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=""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=""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=""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=""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=""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=""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=""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=""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=""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=""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=""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=""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=""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=""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=""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=""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=""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=""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=""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=""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=""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=""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=""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=""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=""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=""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=""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=""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=""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=""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=""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=""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=""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=""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=""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=""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=""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=""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=""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=""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=""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=""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=""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=""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=""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=""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=""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973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E935BB-DDE4-429A-8AA8-6CA219F8E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421" y="1433094"/>
            <a:ext cx="4720681" cy="2792239"/>
          </a:xfrm>
        </p:spPr>
        <p:txBody>
          <a:bodyPr anchor="b">
            <a:normAutofit/>
          </a:bodyPr>
          <a:lstStyle/>
          <a:p>
            <a:r>
              <a:rPr lang="en-AU" sz="4400" b="1" dirty="0" smtClean="0"/>
              <a:t>Overview Victoria Crimes &amp; Family Incidents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FB96A9D-2972-44C3-A420-67F66A13B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5046" y="4392215"/>
            <a:ext cx="4638612" cy="849149"/>
          </a:xfrm>
        </p:spPr>
        <p:txBody>
          <a:bodyPr anchor="t">
            <a:noAutofit/>
          </a:bodyPr>
          <a:lstStyle/>
          <a:p>
            <a:endParaRPr lang="en-AU" sz="1200" b="1" dirty="0" smtClean="0"/>
          </a:p>
          <a:p>
            <a:r>
              <a:rPr lang="en-AU" sz="1200" dirty="0" smtClean="0"/>
              <a:t>From September 2012 to 2021</a:t>
            </a:r>
            <a:endParaRPr lang="en-AU" sz="1200" dirty="0"/>
          </a:p>
        </p:txBody>
      </p:sp>
      <p:pic>
        <p:nvPicPr>
          <p:cNvPr id="7" name="Picture 2" descr="Image result for nightimepic of victoria australia">
            <a:extLst>
              <a:ext uri="{FF2B5EF4-FFF2-40B4-BE49-F238E27FC236}">
                <a16:creationId xmlns="" xmlns:a16="http://schemas.microsoft.com/office/drawing/2014/main" id="{07E1A4A3-CD91-44FC-87E7-5565C6373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166" r="27916" b="2"/>
          <a:stretch/>
        </p:blipFill>
        <p:spPr bwMode="auto">
          <a:xfrm>
            <a:off x="6694" y="1374028"/>
            <a:ext cx="3223404" cy="42202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e the source image">
            <a:extLst>
              <a:ext uri="{FF2B5EF4-FFF2-40B4-BE49-F238E27FC236}">
                <a16:creationId xmlns="" xmlns:a16="http://schemas.microsoft.com/office/drawing/2014/main" id="{8978232E-0577-4FB1-9D9A-7A417CBDD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132" r="30905" b="1"/>
          <a:stretch/>
        </p:blipFill>
        <p:spPr bwMode="auto">
          <a:xfrm>
            <a:off x="8968576" y="1428037"/>
            <a:ext cx="3223424" cy="42202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7230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74520"/>
            <a:ext cx="9634011" cy="38739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Introduction &amp;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Overview Victoria Crimes from September 2012 to 2021 (Anh)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Criminal Incidents, Recorded Offences (Antoinette)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Family Incidents (Jacqueline)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Crime status &amp; Police Service Areas (Kelvin)</a:t>
            </a:r>
          </a:p>
          <a:p>
            <a:pPr marL="457200" indent="-457200">
              <a:buFont typeface="+mj-lt"/>
              <a:buAutoNum type="arabicPeriod"/>
            </a:pPr>
            <a:endParaRPr lang="en-AU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28" y="85558"/>
            <a:ext cx="9634011" cy="1090596"/>
          </a:xfrm>
        </p:spPr>
        <p:txBody>
          <a:bodyPr/>
          <a:lstStyle/>
          <a:p>
            <a:r>
              <a:rPr lang="en-AU" dirty="0" smtClean="0"/>
              <a:t>Terminology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229895" y="2470294"/>
            <a:ext cx="99888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Alleged offender incident</a:t>
            </a:r>
          </a:p>
          <a:p>
            <a:endParaRPr lang="en-US" sz="1000" b="1" dirty="0" smtClean="0"/>
          </a:p>
          <a:p>
            <a:r>
              <a:rPr lang="en-US" sz="1600" dirty="0" smtClean="0"/>
              <a:t>An alleged offender incident is an incident involving one or more offences to which an individual, business or </a:t>
            </a:r>
            <a:r>
              <a:rPr lang="en-US" sz="1600" dirty="0" err="1" smtClean="0"/>
              <a:t>organisation</a:t>
            </a:r>
            <a:r>
              <a:rPr lang="en-US" sz="1600" dirty="0" smtClean="0"/>
              <a:t> has been linked as an alleged offender.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235241" y="1283709"/>
            <a:ext cx="99728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Criminal incident</a:t>
            </a:r>
          </a:p>
          <a:p>
            <a:endParaRPr lang="en-US" sz="1000" b="1" dirty="0" smtClean="0"/>
          </a:p>
          <a:p>
            <a:r>
              <a:rPr lang="en-US" sz="1600" dirty="0" smtClean="0"/>
              <a:t>A criminal event that may include multiple offences, alleged offenders and/or victims, is recorded on a single date and as occurring at one location.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213853" y="4863229"/>
            <a:ext cx="99942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Family incident</a:t>
            </a:r>
          </a:p>
          <a:p>
            <a:endParaRPr lang="en-US" sz="1000" b="1" dirty="0" smtClean="0"/>
          </a:p>
          <a:p>
            <a:r>
              <a:rPr lang="en-US" sz="1600" dirty="0" smtClean="0"/>
              <a:t>An incident attended by Victoria Police where a Risk Assessment and Risk Management Report (also known as an L17 form) was completed. The report is completed when family violence incidents, interfamilial-related sexual offences, and child abuse are reported to police.</a:t>
            </a:r>
          </a:p>
        </p:txBody>
      </p:sp>
      <p:sp>
        <p:nvSpPr>
          <p:cNvPr id="9" name="Rectangle 8"/>
          <p:cNvSpPr/>
          <p:nvPr/>
        </p:nvSpPr>
        <p:spPr>
          <a:xfrm>
            <a:off x="1208437" y="3673452"/>
            <a:ext cx="100263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Victim report</a:t>
            </a:r>
          </a:p>
          <a:p>
            <a:endParaRPr lang="en-US" sz="1000" b="1" dirty="0" smtClean="0"/>
          </a:p>
          <a:p>
            <a:r>
              <a:rPr lang="en-US" sz="1600" dirty="0" smtClean="0"/>
              <a:t>A victim report is counted when an individual, business or </a:t>
            </a:r>
            <a:r>
              <a:rPr lang="en-US" sz="1600" dirty="0" err="1" smtClean="0"/>
              <a:t>organisation</a:t>
            </a:r>
            <a:r>
              <a:rPr lang="en-US" sz="1600" dirty="0" smtClean="0"/>
              <a:t> reports to Victoria Police that they have been a victim of one or more criminal offences.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404758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11" y="192774"/>
            <a:ext cx="10019396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 smtClean="0"/>
              <a:t>Victoria Crime Data Maps</a:t>
            </a:r>
            <a:endParaRPr lang="en-AU" sz="3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2967" y="2860841"/>
            <a:ext cx="5271562" cy="3181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465220" y="1278098"/>
            <a:ext cx="11181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/>
              <a:t>Average 10 years data of Criminal Incidents, Recorded Offence Count,  Alleged Incidents &amp; Victim Reports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98360" y="2203725"/>
            <a:ext cx="402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Display By Local Government Area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2991" y="2163619"/>
            <a:ext cx="402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Display By Police Service Region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359" y="2876885"/>
            <a:ext cx="5360742" cy="3209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4758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3" y="69784"/>
            <a:ext cx="11908589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 smtClean="0"/>
              <a:t>Criminal Incidents, Recorded Offences and Alleged Offenders</a:t>
            </a:r>
            <a:endParaRPr lang="en-A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361" y="941137"/>
            <a:ext cx="4994861" cy="2892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5683" y="974139"/>
            <a:ext cx="5049395" cy="274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296" y="4400426"/>
            <a:ext cx="5729990" cy="177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65768" y="3999832"/>
            <a:ext cx="1593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Overall Stats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029157" y="3884864"/>
            <a:ext cx="5537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Percentage Changes of Number of Incidents and Offences</a:t>
            </a:r>
            <a:endParaRPr lang="en-US" sz="1600" dirty="0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1875" y="4208380"/>
            <a:ext cx="5245192" cy="2214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4758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2084" y="909306"/>
            <a:ext cx="4314444" cy="211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48" y="0"/>
            <a:ext cx="10019396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 smtClean="0"/>
              <a:t>Victoria Crime Trends By Police Service Region</a:t>
            </a:r>
            <a:endParaRPr lang="en-AU" sz="3200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1271" y="4497962"/>
            <a:ext cx="4372392" cy="226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4" y="826253"/>
            <a:ext cx="4690225" cy="206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4253" y="2636587"/>
            <a:ext cx="3770953" cy="200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2907" y="4572000"/>
            <a:ext cx="4915257" cy="217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475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28" y="85558"/>
            <a:ext cx="9634011" cy="1090596"/>
          </a:xfrm>
        </p:spPr>
        <p:txBody>
          <a:bodyPr>
            <a:normAutofit/>
          </a:bodyPr>
          <a:lstStyle/>
          <a:p>
            <a:r>
              <a:rPr lang="en-AU" dirty="0" smtClean="0"/>
              <a:t>Crime Trends by Police Service Regions</a:t>
            </a:r>
            <a:endParaRPr lang="en-AU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94107" y="1361350"/>
          <a:ext cx="10871198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996"/>
                <a:gridCol w="2263402"/>
                <a:gridCol w="2550695"/>
                <a:gridCol w="33421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Types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Police</a:t>
                      </a:r>
                      <a:r>
                        <a:rPr lang="en-AU" sz="2000" baseline="0" dirty="0" smtClean="0"/>
                        <a:t> Service Region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Highest In Year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Highest </a:t>
                      </a:r>
                      <a:r>
                        <a:rPr lang="en-AU" sz="2000" dirty="0" smtClean="0"/>
                        <a:t>Yearly Percentage </a:t>
                      </a:r>
                      <a:r>
                        <a:rPr lang="en-AU" sz="2000" dirty="0" smtClean="0"/>
                        <a:t>Change 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Criminal</a:t>
                      </a:r>
                      <a:r>
                        <a:rPr lang="en-AU" sz="1600" baseline="0" dirty="0" smtClean="0"/>
                        <a:t> Incidents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Southern Metro</a:t>
                      </a:r>
                    </a:p>
                    <a:p>
                      <a:pPr algn="ctr"/>
                      <a:r>
                        <a:rPr lang="en-AU" sz="1600" dirty="0" smtClean="0"/>
                        <a:t>East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2013, 2015, 2020</a:t>
                      </a:r>
                    </a:p>
                    <a:p>
                      <a:pPr algn="ctr"/>
                      <a:r>
                        <a:rPr lang="en-AU" sz="1600" dirty="0" smtClean="0"/>
                        <a:t>2014, </a:t>
                      </a:r>
                      <a:r>
                        <a:rPr lang="en-AU" sz="1600" dirty="0" smtClean="0">
                          <a:solidFill>
                            <a:srgbClr val="00B050"/>
                          </a:solidFill>
                        </a:rPr>
                        <a:t>2017</a:t>
                      </a:r>
                      <a:r>
                        <a:rPr lang="en-AU" sz="1600" dirty="0" smtClean="0"/>
                        <a:t>, 2019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0.05,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0.07,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0.06</a:t>
                      </a:r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0.05</a:t>
                      </a:r>
                      <a:r>
                        <a:rPr lang="en-AU" sz="1600" dirty="0" smtClean="0"/>
                        <a:t>, </a:t>
                      </a:r>
                      <a:r>
                        <a:rPr lang="en-US" sz="1600" kern="1200" dirty="0" smtClean="0">
                          <a:solidFill>
                            <a:srgbClr val="00B05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”</a:t>
                      </a:r>
                      <a:r>
                        <a:rPr lang="en-AU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AU" sz="1600" dirty="0" smtClean="0">
                          <a:solidFill>
                            <a:schemeClr val="tx1"/>
                          </a:solidFill>
                        </a:rPr>
                        <a:t>0.01</a:t>
                      </a:r>
                      <a:r>
                        <a:rPr lang="en-AU" sz="1600" dirty="0" smtClean="0"/>
                        <a:t>,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0.08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Recorded Offence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West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2013, 2016, </a:t>
                      </a:r>
                      <a:r>
                        <a:rPr lang="en-AU" sz="1600" dirty="0" smtClean="0">
                          <a:solidFill>
                            <a:srgbClr val="00B050"/>
                          </a:solidFill>
                        </a:rPr>
                        <a:t>2017, 2021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0.09</a:t>
                      </a:r>
                      <a:r>
                        <a:rPr lang="en-AU" sz="1600" dirty="0" smtClean="0"/>
                        <a:t>,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0.13</a:t>
                      </a:r>
                      <a:r>
                        <a:rPr lang="en-AU" sz="1600" dirty="0" smtClean="0"/>
                        <a:t>,</a:t>
                      </a:r>
                      <a:r>
                        <a:rPr lang="en-AU" sz="1600" baseline="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”</a:t>
                      </a:r>
                      <a:r>
                        <a:rPr lang="en-AU" sz="1600" baseline="0" dirty="0" smtClean="0"/>
                        <a:t>-</a:t>
                      </a:r>
                      <a:r>
                        <a:rPr lang="en-AU" sz="1600" baseline="0" dirty="0" smtClean="0"/>
                        <a:t>0.02, </a:t>
                      </a:r>
                      <a:r>
                        <a:rPr lang="en-US" sz="1600" kern="1200" dirty="0" smtClean="0">
                          <a:solidFill>
                            <a:srgbClr val="00B05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”</a:t>
                      </a:r>
                      <a:r>
                        <a:rPr lang="en-AU" sz="1600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AU" sz="1600" baseline="0" dirty="0" smtClean="0">
                          <a:solidFill>
                            <a:schemeClr val="tx1"/>
                          </a:solidFill>
                        </a:rPr>
                        <a:t>0.06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Alleged Offender</a:t>
                      </a:r>
                      <a:r>
                        <a:rPr lang="en-AU" sz="1600" baseline="0" dirty="0" smtClean="0"/>
                        <a:t> Incidents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Southern Metro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2013, 2015, 2020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0.13</a:t>
                      </a:r>
                      <a:r>
                        <a:rPr lang="en-AU" sz="1600" dirty="0" smtClean="0"/>
                        <a:t>,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0.42</a:t>
                      </a:r>
                      <a:r>
                        <a:rPr lang="en-AU" sz="1600" dirty="0" smtClean="0"/>
                        <a:t>,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0.26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Victim</a:t>
                      </a:r>
                      <a:r>
                        <a:rPr lang="en-AU" sz="1600" baseline="0" dirty="0" smtClean="0"/>
                        <a:t> Reports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East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2013, 2014, </a:t>
                      </a:r>
                      <a:r>
                        <a:rPr lang="en-AU" sz="1600" dirty="0" smtClean="0">
                          <a:solidFill>
                            <a:srgbClr val="00B050"/>
                          </a:solidFill>
                        </a:rPr>
                        <a:t>2017</a:t>
                      </a:r>
                      <a:r>
                        <a:rPr lang="en-AU" sz="1600" dirty="0" smtClean="0"/>
                        <a:t>, 2019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0.02</a:t>
                      </a:r>
                      <a:r>
                        <a:rPr lang="en-AU" sz="1600" dirty="0" smtClean="0"/>
                        <a:t>,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0.05</a:t>
                      </a:r>
                      <a:r>
                        <a:rPr lang="en-AU" sz="1600" dirty="0" smtClean="0"/>
                        <a:t>, </a:t>
                      </a:r>
                      <a:r>
                        <a:rPr lang="en-US" sz="1600" kern="1200" dirty="0" smtClean="0">
                          <a:solidFill>
                            <a:srgbClr val="00B05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”</a:t>
                      </a:r>
                      <a:r>
                        <a:rPr lang="en-AU" sz="1600" dirty="0" smtClean="0"/>
                        <a:t>-</a:t>
                      </a:r>
                      <a:r>
                        <a:rPr lang="en-AU" sz="1600" dirty="0" smtClean="0"/>
                        <a:t>0.04,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0.08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 smtClean="0"/>
                        <a:t>Family Incidents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North</a:t>
                      </a:r>
                      <a:r>
                        <a:rPr lang="en-AU" sz="1600" baseline="0" dirty="0" smtClean="0"/>
                        <a:t> West Metro</a:t>
                      </a:r>
                    </a:p>
                    <a:p>
                      <a:pPr algn="ctr"/>
                      <a:r>
                        <a:rPr lang="en-AU" sz="1600" baseline="0" dirty="0" smtClean="0"/>
                        <a:t>East</a:t>
                      </a:r>
                    </a:p>
                    <a:p>
                      <a:pPr algn="ctr"/>
                      <a:r>
                        <a:rPr lang="en-AU" sz="1600" baseline="0" dirty="0" smtClean="0"/>
                        <a:t>Southern Metro</a:t>
                      </a:r>
                    </a:p>
                    <a:p>
                      <a:pPr algn="ctr"/>
                      <a:r>
                        <a:rPr lang="en-AU" sz="1600" baseline="0" dirty="0" smtClean="0"/>
                        <a:t>West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 smtClean="0"/>
                        <a:t>2018</a:t>
                      </a:r>
                    </a:p>
                    <a:p>
                      <a:pPr algn="ctr"/>
                      <a:r>
                        <a:rPr lang="en-AU" sz="1600" dirty="0" smtClean="0"/>
                        <a:t>2019</a:t>
                      </a:r>
                    </a:p>
                    <a:p>
                      <a:pPr algn="ctr"/>
                      <a:r>
                        <a:rPr lang="en-AU" sz="1600" dirty="0" smtClean="0"/>
                        <a:t>2020</a:t>
                      </a:r>
                    </a:p>
                    <a:p>
                      <a:pPr algn="ctr"/>
                      <a:r>
                        <a:rPr lang="en-AU" sz="1600" dirty="0" smtClean="0"/>
                        <a:t>2021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0.08</a:t>
                      </a:r>
                      <a:endParaRPr lang="en-AU" sz="1600" dirty="0" smtClean="0"/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0.09</a:t>
                      </a:r>
                      <a:endParaRPr lang="en-AU" sz="1600" dirty="0" smtClean="0"/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0.13</a:t>
                      </a:r>
                      <a:endParaRPr lang="en-AU" sz="1600" dirty="0" smtClean="0"/>
                    </a:p>
                    <a:p>
                      <a:pPr algn="ctr"/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600" dirty="0" smtClean="0"/>
                        <a:t>0.07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0475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hemianVTI">
  <a:themeElements>
    <a:clrScheme name="AnalogousFromRegularSeedLeftStep">
      <a:dk1>
        <a:srgbClr val="000000"/>
      </a:dk1>
      <a:lt1>
        <a:srgbClr val="FFFFFF"/>
      </a:lt1>
      <a:dk2>
        <a:srgbClr val="312B1C"/>
      </a:dk2>
      <a:lt2>
        <a:srgbClr val="F0F2F3"/>
      </a:lt2>
      <a:accent1>
        <a:srgbClr val="E78029"/>
      </a:accent1>
      <a:accent2>
        <a:srgbClr val="D51F17"/>
      </a:accent2>
      <a:accent3>
        <a:srgbClr val="E72971"/>
      </a:accent3>
      <a:accent4>
        <a:srgbClr val="D517AE"/>
      </a:accent4>
      <a:accent5>
        <a:srgbClr val="BF29E7"/>
      </a:accent5>
      <a:accent6>
        <a:srgbClr val="6D2DD9"/>
      </a:accent6>
      <a:hlink>
        <a:srgbClr val="3F85B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6750</TotalTime>
  <Words>379</Words>
  <Application>Microsoft Office PowerPoint</Application>
  <PresentationFormat>Custom</PresentationFormat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BohemianVTI</vt:lpstr>
      <vt:lpstr>Overview Victoria Crimes &amp; Family Incidents</vt:lpstr>
      <vt:lpstr>Table of Contents</vt:lpstr>
      <vt:lpstr>Terminology</vt:lpstr>
      <vt:lpstr>Victoria Crime Data Maps</vt:lpstr>
      <vt:lpstr>Criminal Incidents, Recorded Offences and Alleged Offenders</vt:lpstr>
      <vt:lpstr>Victoria Crime Trends By Police Service Region</vt:lpstr>
      <vt:lpstr>Crime Trends by Police Service Regions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Victoria</dc:title>
  <dc:creator>Antoinette Boyle</dc:creator>
  <cp:lastModifiedBy>Anh Huong</cp:lastModifiedBy>
  <cp:revision>76</cp:revision>
  <dcterms:created xsi:type="dcterms:W3CDTF">2021-12-24T09:23:04Z</dcterms:created>
  <dcterms:modified xsi:type="dcterms:W3CDTF">2022-01-03T06:02:28Z</dcterms:modified>
</cp:coreProperties>
</file>