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1" r:id="rId2"/>
    <p:sldId id="271" r:id="rId3"/>
    <p:sldId id="293" r:id="rId4"/>
    <p:sldId id="284" r:id="rId5"/>
    <p:sldId id="300" r:id="rId6"/>
    <p:sldId id="299" r:id="rId7"/>
    <p:sldId id="298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4"/>
    <a:srgbClr val="4D4D4D"/>
    <a:srgbClr val="EEF1F2"/>
    <a:srgbClr val="33CC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86" autoAdjust="0"/>
    <p:restoredTop sz="94660"/>
  </p:normalViewPr>
  <p:slideViewPr>
    <p:cSldViewPr snapToGrid="0">
      <p:cViewPr>
        <p:scale>
          <a:sx n="100" d="100"/>
          <a:sy n="100" d="100"/>
        </p:scale>
        <p:origin x="-1196" y="-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CC861-B526-4F4C-BB4A-044EE9A33D98}" type="datetimeFigureOut">
              <a:rPr lang="en-AU" smtClean="0"/>
              <a:pPr/>
              <a:t>4/01/2022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39BD6-EB29-4011-A62C-2CB7FEE68F3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="" xmlns:p14="http://schemas.microsoft.com/office/powerpoint/2010/main" val="135654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39BD6-EB29-4011-A62C-2CB7FEE68F3C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8F4A-BA7B-4D33-BDDC-C8F26D74E624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452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A3A7-E5DC-4E94-98CC-A8FCE236EEFF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369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2076-AEE2-4BF2-98A9-0A57AEC14E57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765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F4E8-06EB-4AF6-8260-F5270FABEEBC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883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D33B-D53F-4071-A2A5-4565BCADA189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3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1C726-4718-479D-A9A2-4AF69FC78BD6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199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3C94-2ECC-4741-ABFA-107F850D1159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52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7EE7-1CF2-410A-9AF8-ABD58AC9BF44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521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6F48-A6B1-4CE2-AA8F-1C789AD2DD45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640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2F0C-E07D-4757-A4F6-5D1396D59C61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002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DE2F-E188-4894-8C0B-C3C067902CEB}" type="datetime1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944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=""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=""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=""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=""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=""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=""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=""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=""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=""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=""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=""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=""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=""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=""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=""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=""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=""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=""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=""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=""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=""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=""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=""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=""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=""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=""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=""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=""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=""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=""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=""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=""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=""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=""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=""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=""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=""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=""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=""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=""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=""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=""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=""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=""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=""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=""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=""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=""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=""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=""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=""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=""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=""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=""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=""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=""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0B3A3D9-9130-48F4-AE73-A8836B6D9647}" type="datetime1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973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74521"/>
            <a:ext cx="9634011" cy="30198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Introduction &amp;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Criminal Incidents, Recorded Offences (Antoinette)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Victim Reports &amp; Family Incidents (Jacqueline)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Crime status &amp; Police Service Areas (Kelvin)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Victoria Crimes Trends from September 2012 to 2021 (Anh)</a:t>
            </a:r>
          </a:p>
          <a:p>
            <a:pPr marL="457200" indent="-457200">
              <a:buFont typeface="+mj-lt"/>
              <a:buAutoNum type="arabicPeriod"/>
            </a:pPr>
            <a:endParaRPr lang="en-AU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A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1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E935BB-DDE4-429A-8AA8-6CA219F8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1" y="1433094"/>
            <a:ext cx="4720681" cy="2792239"/>
          </a:xfrm>
        </p:spPr>
        <p:txBody>
          <a:bodyPr anchor="b">
            <a:normAutofit/>
          </a:bodyPr>
          <a:lstStyle/>
          <a:p>
            <a:r>
              <a:rPr lang="en-AU" sz="4400" b="1" dirty="0" smtClean="0"/>
              <a:t>Overview Victoria Crimes &amp; Family Incidents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B96A9D-2972-44C3-A420-67F66A13B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5046" y="4392215"/>
            <a:ext cx="4638612" cy="849149"/>
          </a:xfrm>
        </p:spPr>
        <p:txBody>
          <a:bodyPr anchor="t">
            <a:noAutofit/>
          </a:bodyPr>
          <a:lstStyle/>
          <a:p>
            <a:endParaRPr lang="en-AU" sz="1200" b="1" dirty="0" smtClean="0"/>
          </a:p>
          <a:p>
            <a:r>
              <a:rPr lang="en-AU" sz="1200" dirty="0" smtClean="0"/>
              <a:t>From September 2012 to September 2021</a:t>
            </a:r>
            <a:endParaRPr lang="en-AU" sz="1200" dirty="0"/>
          </a:p>
        </p:txBody>
      </p:sp>
      <p:pic>
        <p:nvPicPr>
          <p:cNvPr id="7" name="Picture 2" descr="Image result for nightimepic of victoria australia">
            <a:extLst>
              <a:ext uri="{FF2B5EF4-FFF2-40B4-BE49-F238E27FC236}">
                <a16:creationId xmlns="" xmlns:a16="http://schemas.microsoft.com/office/drawing/2014/main" id="{07E1A4A3-CD91-44FC-87E7-5565C63732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166" r="27916" b="2"/>
          <a:stretch/>
        </p:blipFill>
        <p:spPr bwMode="auto">
          <a:xfrm>
            <a:off x="6694" y="1374028"/>
            <a:ext cx="3223404" cy="4220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ee the source image">
            <a:extLst>
              <a:ext uri="{FF2B5EF4-FFF2-40B4-BE49-F238E27FC236}">
                <a16:creationId xmlns="" xmlns:a16="http://schemas.microsoft.com/office/drawing/2014/main" id="{8978232E-0577-4FB1-9D9A-7A417CBDD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132" r="30905" b="1"/>
          <a:stretch/>
        </p:blipFill>
        <p:spPr bwMode="auto">
          <a:xfrm>
            <a:off x="8968576" y="1428037"/>
            <a:ext cx="3223424" cy="42202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23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03" y="0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Criminal Incidents, Recorded Offences and Alleged Offenders</a:t>
            </a:r>
            <a:endParaRPr lang="en-AU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5515" y="2355850"/>
            <a:ext cx="7620233" cy="414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222250" y="965113"/>
            <a:ext cx="52197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Kernel Density Estimation (KDE)</a:t>
            </a:r>
          </a:p>
          <a:p>
            <a:endParaRPr lang="en-AU" sz="1100" dirty="0" smtClean="0"/>
          </a:p>
          <a:p>
            <a:r>
              <a:rPr lang="en-US" sz="1200" dirty="0" smtClean="0"/>
              <a:t>In statistics, Kernel Density Estimation (KDE) is a non-parametric way to estimate the Probability Density Function (PDF) of a random variable. </a:t>
            </a:r>
          </a:p>
          <a:p>
            <a:endParaRPr lang="en-AU" sz="1200" dirty="0" smtClean="0"/>
          </a:p>
          <a:p>
            <a:r>
              <a:rPr lang="en-US" sz="1200" dirty="0" smtClean="0"/>
              <a:t>The graphs uses Gaussian kernels with automatic bandwidth determination based on “</a:t>
            </a:r>
            <a:r>
              <a:rPr lang="en-US" sz="1200" dirty="0" err="1" smtClean="0"/>
              <a:t>scotts_factor</a:t>
            </a:r>
            <a:r>
              <a:rPr lang="en-US" sz="1200" dirty="0" smtClean="0"/>
              <a:t>” formula: </a:t>
            </a:r>
            <a:r>
              <a:rPr lang="en-US" sz="1200" i="1" dirty="0" smtClean="0"/>
              <a:t>n</a:t>
            </a:r>
            <a:r>
              <a:rPr lang="en-US" sz="1200" b="1" i="1" dirty="0" smtClean="0"/>
              <a:t>**(-1./(</a:t>
            </a:r>
            <a:r>
              <a:rPr lang="en-US" sz="1200" i="1" dirty="0" smtClean="0"/>
              <a:t>d</a:t>
            </a:r>
            <a:r>
              <a:rPr lang="en-US" sz="1200" b="1" i="1" dirty="0" smtClean="0"/>
              <a:t>+4))</a:t>
            </a:r>
            <a:endParaRPr lang="en-US" sz="12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3" y="0"/>
            <a:ext cx="11937048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Criminal Incidents, Recorded Offences and Alleged Offenders</a:t>
            </a:r>
            <a:endParaRPr lang="en-A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1245937"/>
            <a:ext cx="7738111" cy="4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97800" y="1491432"/>
          <a:ext cx="4216400" cy="44648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4701"/>
                <a:gridCol w="812800"/>
                <a:gridCol w="850900"/>
                <a:gridCol w="863600"/>
                <a:gridCol w="914399"/>
              </a:tblGrid>
              <a:tr h="6545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Year</a:t>
                      </a:r>
                      <a:endParaRPr lang="en-US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 smtClean="0"/>
                        <a:t>Criminal </a:t>
                      </a:r>
                      <a:r>
                        <a:rPr lang="en-US" sz="1100" dirty="0"/>
                        <a:t>Incidents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Recorded Offences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Alleged Offenders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dirty="0"/>
                        <a:t>Population</a:t>
                      </a:r>
                      <a:endParaRPr lang="en-US" sz="1100" b="1" dirty="0"/>
                    </a:p>
                  </a:txBody>
                  <a:tcPr anchor="ctr"/>
                </a:tc>
              </a:tr>
              <a:tr h="2509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2012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smtClean="0"/>
                        <a:t>(Baseline)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smtClean="0"/>
                        <a:t>(Baseline)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smtClean="0"/>
                        <a:t>(Baseline)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 smtClean="0"/>
                        <a:t>(Baseline)</a:t>
                      </a:r>
                      <a:endParaRPr lang="en-US" sz="1000" dirty="0"/>
                    </a:p>
                  </a:txBody>
                  <a:tcPr anchor="ctr"/>
                </a:tc>
              </a:tr>
              <a:tr h="2863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2013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0.012099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0.054790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0.090524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0.017587</a:t>
                      </a:r>
                    </a:p>
                  </a:txBody>
                  <a:tcPr anchor="ctr"/>
                </a:tc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2014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0.029842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0.052259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0.040208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0.024388</a:t>
                      </a:r>
                    </a:p>
                  </a:txBody>
                  <a:tcPr anchor="ctr"/>
                </a:tc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2015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0.039363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0.068144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0.028308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0.018456</a:t>
                      </a:r>
                    </a:p>
                  </a:txBody>
                  <a:tcPr anchor="ctr"/>
                </a:tc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2016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0.141908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0.116527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0.084495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0.021263</a:t>
                      </a:r>
                    </a:p>
                  </a:txBody>
                  <a:tcPr anchor="ctr"/>
                </a:tc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2017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-0.051259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-0.050605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0.008406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0.018048</a:t>
                      </a:r>
                    </a:p>
                  </a:txBody>
                  <a:tcPr anchor="ctr"/>
                </a:tc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2018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-0.018528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-0.018061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-0.020907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0.029002</a:t>
                      </a:r>
                    </a:p>
                  </a:txBody>
                  <a:tcPr anchor="ctr"/>
                </a:tc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2019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0.035609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0.040722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0.043626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0.015371</a:t>
                      </a:r>
                    </a:p>
                  </a:txBody>
                  <a:tcPr anchor="ctr"/>
                </a:tc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2020</a:t>
                      </a:r>
                      <a:endParaRPr 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0.040523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/>
                        <a:t>0.044216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0.189915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0.021673</a:t>
                      </a:r>
                    </a:p>
                  </a:txBody>
                  <a:tcPr anchor="ctr"/>
                </a:tc>
              </a:tr>
              <a:tr h="4091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dirty="0"/>
                        <a:t>2021</a:t>
                      </a:r>
                      <a:endParaRPr 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-0.131986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-0.100593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-0.105169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dirty="0"/>
                        <a:t>-0.007842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29651" y="1142913"/>
            <a:ext cx="2882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b="1" dirty="0" smtClean="0"/>
              <a:t>Yearly Percentage Changes</a:t>
            </a:r>
            <a:endParaRPr lang="en-US" sz="1200" b="1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3" y="0"/>
            <a:ext cx="11937048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Criminal Incidents, Recorded Offences and Alleged Offenders</a:t>
            </a:r>
            <a:endParaRPr lang="en-A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50728" y="941813"/>
            <a:ext cx="473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 smtClean="0"/>
              <a:t>Ten Years </a:t>
            </a:r>
            <a:r>
              <a:rPr lang="en-AU" sz="2400" b="1" dirty="0" smtClean="0"/>
              <a:t>Overview Statistics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01700" y="1447800"/>
          <a:ext cx="10306050" cy="41017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8362"/>
                <a:gridCol w="1179573"/>
                <a:gridCol w="1139130"/>
                <a:gridCol w="1226755"/>
                <a:gridCol w="1321121"/>
                <a:gridCol w="1233495"/>
                <a:gridCol w="1368304"/>
                <a:gridCol w="1159310"/>
              </a:tblGrid>
              <a:tr h="552359">
                <a:tc>
                  <a:txBody>
                    <a:bodyPr/>
                    <a:lstStyle/>
                    <a:p>
                      <a:pPr algn="r" fontAlgn="ctr"/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Criminal Incidents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Criminal Incidents</a:t>
                      </a:r>
                      <a:endParaRPr lang="en-US" sz="1400" b="1" dirty="0" smtClean="0"/>
                    </a:p>
                    <a:p>
                      <a:pPr algn="r" fontAlgn="ctr"/>
                      <a:r>
                        <a:rPr lang="en-US" sz="1400" dirty="0" smtClean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Recorded Offences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Recorded Offences</a:t>
                      </a:r>
                      <a:endParaRPr lang="en-US" sz="1400" b="1" dirty="0" smtClean="0"/>
                    </a:p>
                    <a:p>
                      <a:pPr algn="r" fontAlgn="ctr"/>
                      <a:r>
                        <a:rPr lang="en-US" sz="1400" dirty="0" smtClean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Alleged Offenders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Alleged Offenders</a:t>
                      </a:r>
                      <a:endParaRPr lang="en-US" sz="1400" b="1" dirty="0" smtClean="0"/>
                    </a:p>
                    <a:p>
                      <a:pPr algn="r" fontAlgn="ctr"/>
                      <a:r>
                        <a:rPr lang="en-US" sz="1400" dirty="0" smtClean="0"/>
                        <a:t>Rate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/>
                        <a:t>Total</a:t>
                      </a:r>
                      <a:endParaRPr lang="en-US" sz="1400" b="1" dirty="0"/>
                    </a:p>
                  </a:txBody>
                  <a:tcPr marL="82101" marR="82101" marT="41051" marB="41051" anchor="ctr"/>
                </a:tc>
              </a:tr>
              <a:tr h="2365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smtClean="0"/>
                        <a:t>count</a:t>
                      </a:r>
                    </a:p>
                    <a:p>
                      <a:pPr algn="r" fontAlgn="ctr"/>
                      <a:r>
                        <a:rPr lang="en-US" sz="1200" b="1" dirty="0" smtClean="0"/>
                        <a:t>(number of years)</a:t>
                      </a:r>
                      <a:endParaRPr lang="en-US" sz="12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10.0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10.0</a:t>
                      </a:r>
                    </a:p>
                  </a:txBody>
                  <a:tcPr marL="82101" marR="82101" marT="41051" marB="41051" anchor="ctr"/>
                </a:tc>
              </a:tr>
              <a:tr h="413981"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371,030.6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23,614.45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490,620.5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31,240.43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154,560.7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9,955.12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1,016,211.8</a:t>
                      </a:r>
                    </a:p>
                  </a:txBody>
                  <a:tcPr marL="82101" marR="82101" marT="41051" marB="41051" anchor="ctr"/>
                </a:tc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smtClean="0"/>
                        <a:t>standard deviation</a:t>
                      </a:r>
                      <a:endParaRPr lang="en-US" sz="1200" b="1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29,772.09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1,304.28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46,454.24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1,856.8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19,499.59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713.94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92,297.04</a:t>
                      </a:r>
                    </a:p>
                  </a:txBody>
                  <a:tcPr marL="82101" marR="82101" marT="41051" marB="41051" anchor="ctr"/>
                </a:tc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/>
                        <a:t>min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330,923.0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21,248.43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/>
                        <a:t>408,983.0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28,472.58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124,409.0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8,828.47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864,315.0</a:t>
                      </a:r>
                    </a:p>
                  </a:txBody>
                  <a:tcPr marL="82101" marR="82101" marT="41051" marB="41051" anchor="ctr"/>
                </a:tc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smtClean="0"/>
                        <a:t>1st Quartile -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dirty="0" smtClean="0"/>
                        <a:t>25</a:t>
                      </a:r>
                      <a:r>
                        <a:rPr lang="en-US" sz="1200" b="1" dirty="0"/>
                        <a:t>%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347,828.75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23,052.66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461,668.25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29,749.42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142,124.75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9,619.61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952,109.25</a:t>
                      </a:r>
                    </a:p>
                  </a:txBody>
                  <a:tcPr marL="82101" marR="82101" marT="41051" marB="41051" anchor="ctr"/>
                </a:tc>
              </a:tr>
              <a:tr h="413981"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2</a:t>
                      </a:r>
                      <a:r>
                        <a:rPr lang="en-US" sz="1200" b="1" baseline="30000" dirty="0" smtClean="0"/>
                        <a:t>nd</a:t>
                      </a:r>
                      <a:r>
                        <a:rPr lang="en-US" sz="1200" b="1" dirty="0" smtClean="0"/>
                        <a:t> Quartile -</a:t>
                      </a:r>
                      <a:r>
                        <a:rPr lang="en-US" sz="1200" b="1" baseline="0" dirty="0" smtClean="0"/>
                        <a:t> 50</a:t>
                      </a:r>
                      <a:r>
                        <a:rPr lang="en-US" sz="1200" b="1" dirty="0" smtClean="0"/>
                        <a:t>%</a:t>
                      </a:r>
                    </a:p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dirty="0" smtClean="0"/>
                        <a:t>(median)</a:t>
                      </a:r>
                      <a:endParaRPr lang="en-US" sz="1200" b="1" dirty="0" smtClean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369,846.0</a:t>
                      </a:r>
                      <a:endParaRPr lang="en-US" sz="1200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23,453.34</a:t>
                      </a:r>
                      <a:endParaRPr lang="en-US" sz="1200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498,991.0</a:t>
                      </a:r>
                      <a:endParaRPr lang="en-US" sz="1200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31,448.79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156,385.5</a:t>
                      </a:r>
                      <a:endParaRPr lang="en-US" sz="1200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9,827.37</a:t>
                      </a:r>
                      <a:endParaRPr lang="en-US" sz="1200" dirty="0"/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1,031,891.5</a:t>
                      </a:r>
                    </a:p>
                  </a:txBody>
                  <a:tcPr anchor="ctr"/>
                </a:tc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 smtClean="0"/>
                        <a:t>3</a:t>
                      </a:r>
                      <a:r>
                        <a:rPr lang="en-US" sz="1200" b="1" baseline="30000" dirty="0" smtClean="0"/>
                        <a:t>rd</a:t>
                      </a:r>
                      <a:r>
                        <a:rPr lang="en-US" sz="1200" b="1" dirty="0" smtClean="0"/>
                        <a:t> Quartile - 75</a:t>
                      </a:r>
                      <a:r>
                        <a:rPr lang="en-US" sz="1200" b="1" dirty="0"/>
                        <a:t>%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393,172.5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24,177.39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522,423.75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32,315.31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161,301.75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10,256.3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/>
                        <a:t>1,076,898.0</a:t>
                      </a:r>
                    </a:p>
                  </a:txBody>
                  <a:tcPr marL="82101" marR="82101" marT="41051" marB="41051" anchor="ctr"/>
                </a:tc>
              </a:tr>
              <a:tr h="41398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410,764.0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26,304.42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548,465.0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34,796.25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192,965.0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11,485.34</a:t>
                      </a:r>
                    </a:p>
                  </a:txBody>
                  <a:tcPr marL="82101" marR="82101" marT="41051" marB="4105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1,152,194.0</a:t>
                      </a:r>
                    </a:p>
                  </a:txBody>
                  <a:tcPr marL="82101" marR="82101" marT="41051" marB="41051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98550" y="5676900"/>
            <a:ext cx="970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Observation:</a:t>
            </a:r>
          </a:p>
          <a:p>
            <a:endParaRPr lang="en-AU" sz="1200" dirty="0" smtClean="0"/>
          </a:p>
          <a:p>
            <a:pPr>
              <a:buFont typeface="Wingdings" pitchFamily="2" charset="2"/>
              <a:buChar char="v"/>
            </a:pPr>
            <a:r>
              <a:rPr lang="en-AU" sz="1200" dirty="0" smtClean="0"/>
              <a:t> Year 2016 has the highest Crime Incidents (</a:t>
            </a:r>
            <a:r>
              <a:rPr lang="en-US" sz="1200" dirty="0" smtClean="0">
                <a:solidFill>
                  <a:srgbClr val="FF0000"/>
                </a:solidFill>
              </a:rPr>
              <a:t>26,304 incidents</a:t>
            </a:r>
            <a:r>
              <a:rPr lang="en-US" sz="1200" dirty="0" smtClean="0"/>
              <a:t>) </a:t>
            </a:r>
            <a:r>
              <a:rPr lang="en-AU" sz="1200" dirty="0" smtClean="0"/>
              <a:t>and Recorded Offences (</a:t>
            </a:r>
            <a:r>
              <a:rPr lang="en-US" sz="1200" dirty="0" smtClean="0">
                <a:solidFill>
                  <a:srgbClr val="FF0000"/>
                </a:solidFill>
              </a:rPr>
              <a:t>34,796 offences</a:t>
            </a:r>
            <a:r>
              <a:rPr lang="en-US" sz="1200" dirty="0" smtClean="0"/>
              <a:t>)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AU" sz="1200" dirty="0" smtClean="0"/>
              <a:t>rate per 100,000 population.</a:t>
            </a:r>
          </a:p>
          <a:p>
            <a:pPr>
              <a:buFont typeface="Wingdings" pitchFamily="2" charset="2"/>
              <a:buChar char="v"/>
            </a:pPr>
            <a:r>
              <a:rPr lang="en-AU" sz="1200" dirty="0" smtClean="0"/>
              <a:t> Year 2021 has lowest Crime Incidents (</a:t>
            </a:r>
            <a:r>
              <a:rPr lang="en-US" sz="1200" dirty="0" smtClean="0">
                <a:solidFill>
                  <a:srgbClr val="00B050"/>
                </a:solidFill>
              </a:rPr>
              <a:t>21,248.43</a:t>
            </a:r>
            <a:r>
              <a:rPr lang="en-AU" sz="1200" dirty="0" smtClean="0"/>
              <a:t>) rate per 100,000 population.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4784" y="947406"/>
            <a:ext cx="4314444" cy="211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48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Victoria </a:t>
            </a:r>
            <a:r>
              <a:rPr lang="en-AU" sz="3200" dirty="0" smtClean="0"/>
              <a:t>Crimes </a:t>
            </a:r>
            <a:r>
              <a:rPr lang="en-AU" sz="3200" dirty="0" smtClean="0"/>
              <a:t>Trends </a:t>
            </a:r>
            <a:r>
              <a:rPr lang="en-AU" sz="3200" dirty="0" smtClean="0"/>
              <a:t>by </a:t>
            </a:r>
            <a:r>
              <a:rPr lang="en-AU" sz="3200" dirty="0" smtClean="0"/>
              <a:t>Police Service Region</a:t>
            </a:r>
            <a:endParaRPr lang="en-AU" sz="3200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71" y="4497962"/>
            <a:ext cx="4372392" cy="22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64" y="985003"/>
            <a:ext cx="4690225" cy="206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4253" y="2636587"/>
            <a:ext cx="3770953" cy="200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907" y="4572000"/>
            <a:ext cx="4915257" cy="217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0"/>
            <a:ext cx="11908589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Yearly </a:t>
            </a:r>
            <a:r>
              <a:rPr lang="en-AU" sz="3200" dirty="0" smtClean="0"/>
              <a:t>Crimes </a:t>
            </a:r>
            <a:r>
              <a:rPr lang="en-AU" sz="3200" dirty="0" smtClean="0"/>
              <a:t>Trends by Police Service Region</a:t>
            </a:r>
            <a:endParaRPr lang="en-AU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00150" y="1565820"/>
          <a:ext cx="9448800" cy="337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/>
                <a:gridCol w="2243156"/>
                <a:gridCol w="2167513"/>
                <a:gridCol w="2777531"/>
              </a:tblGrid>
              <a:tr h="592656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Types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Police</a:t>
                      </a:r>
                      <a:r>
                        <a:rPr lang="en-AU" sz="1400" baseline="0" dirty="0" smtClean="0">
                          <a:solidFill>
                            <a:schemeClr val="bg1"/>
                          </a:solidFill>
                        </a:rPr>
                        <a:t> Service Region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Highest In Year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 smtClean="0">
                          <a:solidFill>
                            <a:schemeClr val="bg1"/>
                          </a:solidFill>
                        </a:rPr>
                        <a:t>Highest Yearly Percentage Change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30516">
                <a:tc rowSpan="2">
                  <a:txBody>
                    <a:bodyPr/>
                    <a:lstStyle/>
                    <a:p>
                      <a:r>
                        <a:rPr lang="en-AU" sz="1200" b="1" dirty="0" smtClean="0"/>
                        <a:t>Criminal</a:t>
                      </a:r>
                      <a:r>
                        <a:rPr lang="en-AU" sz="1200" b="1" baseline="0" dirty="0" smtClean="0"/>
                        <a:t>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dirty="0" smtClean="0">
                          <a:solidFill>
                            <a:srgbClr val="0070C0"/>
                          </a:solidFill>
                        </a:rPr>
                        <a:t>Southern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2013, 2015, </a:t>
                      </a:r>
                      <a:r>
                        <a:rPr lang="en-AU" sz="1200" dirty="0" smtClean="0">
                          <a:solidFill>
                            <a:srgbClr val="0070C0"/>
                          </a:solidFill>
                        </a:rPr>
                        <a:t>2020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0.05,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0.07,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0.06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  <a:tr h="3305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20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2014, 2017, </a:t>
                      </a:r>
                      <a:r>
                        <a:rPr lang="en-AU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  <a:endParaRPr lang="en-US" sz="120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0.05, 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-0.01</a:t>
                      </a:r>
                      <a:r>
                        <a:rPr lang="en-AU" sz="1200" dirty="0" smtClean="0"/>
                        <a:t>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0.08</a:t>
                      </a:r>
                      <a:endParaRPr lang="en-US" sz="1200" dirty="0" smtClean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  <a:tr h="312312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Recorded Offence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West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2013, 2016, 2017, 2021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0.09,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0.13,</a:t>
                      </a:r>
                      <a:r>
                        <a:rPr lang="en-AU" sz="1200" baseline="0" dirty="0" smtClean="0"/>
                        <a:t> 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baseline="0" dirty="0" smtClean="0"/>
                        <a:t>-0.02, 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baseline="0" dirty="0" smtClean="0">
                          <a:solidFill>
                            <a:schemeClr val="tx1"/>
                          </a:solidFill>
                        </a:rPr>
                        <a:t>-0.06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Alleged Offender</a:t>
                      </a:r>
                      <a:r>
                        <a:rPr lang="en-AU" sz="1200" b="1" baseline="0" dirty="0" smtClean="0"/>
                        <a:t>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rgbClr val="0070C0"/>
                          </a:solidFill>
                        </a:rPr>
                        <a:t>Southern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2013, 2015, </a:t>
                      </a:r>
                      <a:r>
                        <a:rPr lang="en-AU" sz="1200" dirty="0" smtClean="0">
                          <a:solidFill>
                            <a:srgbClr val="0070C0"/>
                          </a:solidFill>
                        </a:rPr>
                        <a:t>2020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0.13,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0.42,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0.26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r>
                        <a:rPr lang="en-AU" sz="1200" b="1" dirty="0" smtClean="0"/>
                        <a:t>Victim</a:t>
                      </a:r>
                      <a:r>
                        <a:rPr lang="en-AU" sz="1200" b="1" baseline="0" dirty="0" smtClean="0"/>
                        <a:t> Reports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2013, 2014</a:t>
                      </a:r>
                      <a:r>
                        <a:rPr lang="en-AU" sz="1200" dirty="0" smtClean="0">
                          <a:solidFill>
                            <a:schemeClr val="tx1"/>
                          </a:solidFill>
                        </a:rPr>
                        <a:t>, 2017</a:t>
                      </a:r>
                      <a:r>
                        <a:rPr lang="en-AU" sz="1200" dirty="0" smtClean="0"/>
                        <a:t>, </a:t>
                      </a:r>
                      <a:r>
                        <a:rPr lang="en-AU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  <a:endParaRPr lang="en-US" sz="12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0.02,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0.05, </a:t>
                      </a:r>
                      <a:r>
                        <a:rPr lang="en-US" sz="1200" kern="1200" dirty="0" smtClean="0">
                          <a:solidFill>
                            <a:srgbClr val="00B05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”</a:t>
                      </a:r>
                      <a:r>
                        <a:rPr lang="en-AU" sz="1200" dirty="0" smtClean="0"/>
                        <a:t>-0.04, </a:t>
                      </a: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0.08</a:t>
                      </a:r>
                      <a:endParaRPr lang="en-US" sz="1200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  <a:tr h="266700">
                <a:tc rowSpan="4">
                  <a:txBody>
                    <a:bodyPr/>
                    <a:lstStyle/>
                    <a:p>
                      <a:r>
                        <a:rPr lang="en-AU" sz="1200" b="1" dirty="0" smtClean="0"/>
                        <a:t>Family Incidents</a:t>
                      </a:r>
                      <a:endParaRPr lang="en-US" sz="1200" b="1" dirty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dirty="0" smtClean="0"/>
                        <a:t>North</a:t>
                      </a:r>
                      <a:r>
                        <a:rPr lang="en-AU" sz="1200" baseline="0" dirty="0" smtClean="0"/>
                        <a:t> West Metro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/>
                        <a:t>2018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0.08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  <a:tr h="1693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baseline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East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2019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0.09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  <a:tr h="251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AU" sz="1200" baseline="0" dirty="0" smtClean="0">
                          <a:solidFill>
                            <a:srgbClr val="0070C0"/>
                          </a:solidFill>
                        </a:rPr>
                        <a:t>Southern Metro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solidFill>
                            <a:srgbClr val="0070C0"/>
                          </a:solidFill>
                        </a:rPr>
                        <a:t>2020</a:t>
                      </a:r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0.13</a:t>
                      </a:r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AU" sz="1200" baseline="0" dirty="0" smtClean="0"/>
                        <a:t>West</a:t>
                      </a:r>
                      <a:endParaRPr lang="en-US" sz="1200" dirty="0" smtClean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 smtClean="0"/>
                        <a:t>2021</a:t>
                      </a:r>
                      <a:endParaRPr lang="en-US" sz="1200" dirty="0" smtClean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rgbClr val="FF0000"/>
                          </a:solidFill>
                          <a:latin typeface="Wingdings 3" pitchFamily="18" charset="2"/>
                          <a:ea typeface="+mn-ea"/>
                          <a:cs typeface="+mn-cs"/>
                        </a:rPr>
                        <a:t>Ÿ</a:t>
                      </a:r>
                      <a:r>
                        <a:rPr lang="en-AU" sz="1200" dirty="0" smtClean="0"/>
                        <a:t>0.07</a:t>
                      </a:r>
                      <a:endParaRPr lang="en-US" sz="1200" dirty="0" smtClean="0"/>
                    </a:p>
                  </a:txBody>
                  <a:tcPr anchor="ctr">
                    <a:solidFill>
                      <a:srgbClr val="FCE5E4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28900" y="1085763"/>
            <a:ext cx="6661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smtClean="0"/>
              <a:t>Percentage Changes of Number of Incidents and Offences by Police Region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1104900" y="5184752"/>
            <a:ext cx="9664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/>
              <a:t>Observation:</a:t>
            </a:r>
          </a:p>
          <a:p>
            <a:endParaRPr lang="en-US" sz="1200" b="1" dirty="0" smtClean="0"/>
          </a:p>
          <a:p>
            <a:pPr>
              <a:buFont typeface="Wingdings" pitchFamily="2" charset="2"/>
              <a:buChar char="v"/>
            </a:pPr>
            <a:r>
              <a:rPr lang="en-AU" sz="1200" dirty="0" smtClean="0"/>
              <a:t> Year </a:t>
            </a:r>
            <a:r>
              <a:rPr lang="en-AU" sz="1200" dirty="0" smtClean="0">
                <a:solidFill>
                  <a:schemeClr val="accent5">
                    <a:lumMod val="75000"/>
                  </a:schemeClr>
                </a:solidFill>
              </a:rPr>
              <a:t>2019</a:t>
            </a:r>
            <a:r>
              <a:rPr lang="en-AU" sz="1200" dirty="0" smtClean="0"/>
              <a:t>, </a:t>
            </a:r>
            <a:r>
              <a:rPr lang="en-AU" sz="1200" i="1" u="sng" dirty="0" smtClean="0"/>
              <a:t>East </a:t>
            </a:r>
            <a:r>
              <a:rPr lang="en-AU" sz="1200" dirty="0" smtClean="0"/>
              <a:t>region is taking the lead in increasing in </a:t>
            </a:r>
            <a:r>
              <a:rPr lang="en-US" sz="1200" dirty="0" smtClean="0"/>
              <a:t>Crime Incidents (</a:t>
            </a:r>
            <a:r>
              <a:rPr lang="en-US" sz="1200" dirty="0" smtClean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 smtClean="0"/>
              <a:t>0.06)</a:t>
            </a:r>
            <a:r>
              <a:rPr lang="en-US" sz="1200" dirty="0" smtClean="0"/>
              <a:t>, Victim Reports (</a:t>
            </a:r>
            <a:r>
              <a:rPr lang="en-US" sz="1200" dirty="0" smtClean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 smtClean="0"/>
              <a:t>0.08) </a:t>
            </a:r>
            <a:r>
              <a:rPr lang="en-US" sz="1200" dirty="0" smtClean="0"/>
              <a:t>and Family Incidents (</a:t>
            </a:r>
            <a:r>
              <a:rPr lang="en-US" sz="1200" dirty="0" smtClean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 smtClean="0"/>
              <a:t>0.09</a:t>
            </a:r>
            <a:r>
              <a:rPr lang="en-US" sz="1200" dirty="0" smtClean="0"/>
              <a:t>) compares to other Police Service regions.</a:t>
            </a:r>
          </a:p>
          <a:p>
            <a:pPr>
              <a:buFont typeface="Wingdings" pitchFamily="2" charset="2"/>
              <a:buChar char="v"/>
            </a:pPr>
            <a:endParaRPr lang="en-US" sz="1200" dirty="0" smtClean="0"/>
          </a:p>
          <a:p>
            <a:pPr>
              <a:buFont typeface="Wingdings" pitchFamily="2" charset="2"/>
              <a:buChar char="v"/>
            </a:pPr>
            <a:r>
              <a:rPr lang="en-US" sz="1200" dirty="0" smtClean="0"/>
              <a:t> Year </a:t>
            </a:r>
            <a:r>
              <a:rPr lang="en-US" sz="1200" dirty="0" smtClean="0">
                <a:solidFill>
                  <a:srgbClr val="0070C0"/>
                </a:solidFill>
              </a:rPr>
              <a:t>2020</a:t>
            </a:r>
            <a:r>
              <a:rPr lang="en-US" sz="1200" dirty="0" smtClean="0"/>
              <a:t>, </a:t>
            </a:r>
            <a:r>
              <a:rPr lang="en-US" sz="1200" i="1" u="sng" dirty="0" smtClean="0"/>
              <a:t>Southern Metropolitan</a:t>
            </a:r>
            <a:r>
              <a:rPr lang="en-US" sz="1200" i="1" dirty="0" smtClean="0"/>
              <a:t> </a:t>
            </a:r>
            <a:r>
              <a:rPr lang="en-US" sz="1200" dirty="0" smtClean="0"/>
              <a:t>region is having the highest increase in the Crime Incidents (</a:t>
            </a:r>
            <a:r>
              <a:rPr lang="en-US" sz="1200" dirty="0" smtClean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 smtClean="0"/>
              <a:t>0.06</a:t>
            </a:r>
            <a:r>
              <a:rPr lang="en-US" sz="1200" dirty="0" smtClean="0"/>
              <a:t>), Alleged Offender Incidents (</a:t>
            </a:r>
            <a:r>
              <a:rPr lang="en-US" sz="1200" dirty="0" smtClean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 smtClean="0"/>
              <a:t>0.26</a:t>
            </a:r>
            <a:r>
              <a:rPr lang="en-US" sz="1200" dirty="0" smtClean="0"/>
              <a:t>) and Family Incidents (</a:t>
            </a:r>
            <a:r>
              <a:rPr lang="en-US" sz="1200" dirty="0" smtClean="0">
                <a:solidFill>
                  <a:srgbClr val="FF0000"/>
                </a:solidFill>
                <a:latin typeface="Wingdings 3" pitchFamily="18" charset="2"/>
              </a:rPr>
              <a:t>Ÿ</a:t>
            </a:r>
            <a:r>
              <a:rPr lang="en-AU" sz="1200" dirty="0" smtClean="0"/>
              <a:t>0.13)</a:t>
            </a:r>
            <a:r>
              <a:rPr lang="en-US" sz="1200" dirty="0" smtClean="0"/>
              <a:t> compares to other Police Service regions.</a:t>
            </a:r>
            <a:endParaRPr lang="en-US" sz="1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9A5E3-95C5-4F3E-80A5-1BD7B129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61" y="0"/>
            <a:ext cx="10019396" cy="1090596"/>
          </a:xfrm>
        </p:spPr>
        <p:txBody>
          <a:bodyPr>
            <a:normAutofit/>
          </a:bodyPr>
          <a:lstStyle/>
          <a:p>
            <a:pPr algn="ctr"/>
            <a:r>
              <a:rPr lang="en-AU" sz="3200" dirty="0" smtClean="0"/>
              <a:t>Victoria </a:t>
            </a:r>
            <a:r>
              <a:rPr lang="en-AU" sz="3200" dirty="0" smtClean="0"/>
              <a:t>Crimes </a:t>
            </a:r>
            <a:r>
              <a:rPr lang="en-AU" sz="3200" dirty="0" smtClean="0"/>
              <a:t>Data Maps</a:t>
            </a:r>
            <a:endParaRPr lang="en-AU" sz="3200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3284" y="2473491"/>
            <a:ext cx="5854646" cy="3533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471570" y="1151098"/>
            <a:ext cx="1118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 smtClean="0"/>
              <a:t>Average 10 years data of Criminal Incidents, Recorded Offence Count,  Alleged Incidents &amp; Victim Reports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42810" y="1911625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By Local Government Area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22291" y="1935019"/>
            <a:ext cx="4026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By Police Service Region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227" y="2483184"/>
            <a:ext cx="5970273" cy="357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758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ohemianVTI">
  <a:themeElements>
    <a:clrScheme name="AnalogousFromRegularSeedLeftStep">
      <a:dk1>
        <a:srgbClr val="000000"/>
      </a:dk1>
      <a:lt1>
        <a:srgbClr val="FFFFFF"/>
      </a:lt1>
      <a:dk2>
        <a:srgbClr val="312B1C"/>
      </a:dk2>
      <a:lt2>
        <a:srgbClr val="F0F2F3"/>
      </a:lt2>
      <a:accent1>
        <a:srgbClr val="E78029"/>
      </a:accent1>
      <a:accent2>
        <a:srgbClr val="D51F17"/>
      </a:accent2>
      <a:accent3>
        <a:srgbClr val="E72971"/>
      </a:accent3>
      <a:accent4>
        <a:srgbClr val="D517AE"/>
      </a:accent4>
      <a:accent5>
        <a:srgbClr val="BF29E7"/>
      </a:accent5>
      <a:accent6>
        <a:srgbClr val="6D2DD9"/>
      </a:accent6>
      <a:hlink>
        <a:srgbClr val="3F85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7124</TotalTime>
  <Words>585</Words>
  <Application>Microsoft Office PowerPoint</Application>
  <PresentationFormat>Custom</PresentationFormat>
  <Paragraphs>211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BohemianVTI</vt:lpstr>
      <vt:lpstr>Table of Contents</vt:lpstr>
      <vt:lpstr>Overview Victoria Crimes &amp; Family Incidents</vt:lpstr>
      <vt:lpstr>Criminal Incidents, Recorded Offences and Alleged Offenders</vt:lpstr>
      <vt:lpstr>Criminal Incidents, Recorded Offences and Alleged Offenders</vt:lpstr>
      <vt:lpstr>Criminal Incidents, Recorded Offences and Alleged Offenders</vt:lpstr>
      <vt:lpstr>Victoria Crimes Trends by Police Service Region</vt:lpstr>
      <vt:lpstr>Yearly Crimes Trends by Police Service Region</vt:lpstr>
      <vt:lpstr>Victoria Crimes Data Maps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Victoria</dc:title>
  <dc:creator>Antoinette Boyle</dc:creator>
  <cp:lastModifiedBy>Anh Huong</cp:lastModifiedBy>
  <cp:revision>128</cp:revision>
  <dcterms:created xsi:type="dcterms:W3CDTF">2021-12-24T09:23:04Z</dcterms:created>
  <dcterms:modified xsi:type="dcterms:W3CDTF">2022-01-04T01:25:19Z</dcterms:modified>
</cp:coreProperties>
</file>