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1" r:id="rId2"/>
    <p:sldId id="281" r:id="rId3"/>
    <p:sldId id="274" r:id="rId4"/>
    <p:sldId id="283" r:id="rId5"/>
    <p:sldId id="284" r:id="rId6"/>
    <p:sldId id="286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27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pPr/>
              <a:t>3/01/2022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xmlns="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xmlns="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xmlns="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xmlns="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xmlns="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xmlns="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xmlns="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xmlns="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xmlns="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xmlns="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xmlns="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xmlns="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xmlns="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xmlns="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xmlns="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xmlns="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xmlns="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xmlns="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xmlns="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xmlns="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xmlns="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xmlns="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xmlns="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xmlns="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xmlns="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xmlns="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xmlns="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xmlns="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xmlns="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xmlns="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xmlns="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xmlns="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xmlns="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xmlns="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xmlns="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xmlns="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xmlns="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xmlns="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xmlns="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xmlns="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xmlns="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xmlns="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xmlns="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xmlns="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xmlns="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xmlns="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xmlns="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xmlns="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xmlns="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21" y="1433094"/>
            <a:ext cx="4720681" cy="2792239"/>
          </a:xfrm>
        </p:spPr>
        <p:txBody>
          <a:bodyPr anchor="b">
            <a:normAutofit/>
          </a:bodyPr>
          <a:lstStyle/>
          <a:p>
            <a:r>
              <a:rPr lang="en-AU" sz="4400" b="1" dirty="0" smtClean="0"/>
              <a:t>Overview Victoria Crimes &amp; Family Incidents</a:t>
            </a:r>
            <a:endParaRPr lang="en-AU" sz="4400" b="1" dirty="0" smtClean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Autofit/>
          </a:bodyPr>
          <a:lstStyle/>
          <a:p>
            <a:endParaRPr lang="en-AU" sz="1200" b="1" dirty="0" smtClean="0"/>
          </a:p>
          <a:p>
            <a:r>
              <a:rPr lang="en-AU" sz="1200" dirty="0" smtClean="0"/>
              <a:t>From September 2012 to 2021</a:t>
            </a:r>
            <a:endParaRPr lang="en-AU" sz="1200" dirty="0"/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:a16="http://schemas.microsoft.com/office/drawing/2014/main" xmlns="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xmlns="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132" r="30905" b="1"/>
          <a:stretch/>
        </p:blipFill>
        <p:spPr bwMode="auto">
          <a:xfrm>
            <a:off x="8968576" y="1428037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23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38739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Overview Victoria Crimes from September 2012 to 2021 (Anh)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endParaRPr lang="en-A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28" y="85558"/>
            <a:ext cx="9634011" cy="1090596"/>
          </a:xfrm>
        </p:spPr>
        <p:txBody>
          <a:bodyPr/>
          <a:lstStyle/>
          <a:p>
            <a:r>
              <a:rPr lang="en-AU" dirty="0" smtClean="0"/>
              <a:t>Terminology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229895" y="2470294"/>
            <a:ext cx="9988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Alleged offender incident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An alleged offender incident is an incident involving one or more offences to which an individual, business or </a:t>
            </a:r>
            <a:r>
              <a:rPr lang="en-US" sz="1600" dirty="0" err="1" smtClean="0"/>
              <a:t>organisation</a:t>
            </a:r>
            <a:r>
              <a:rPr lang="en-US" sz="1600" dirty="0" smtClean="0"/>
              <a:t> has been linked as an alleged offender.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235241" y="1283709"/>
            <a:ext cx="99728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Criminal </a:t>
            </a:r>
            <a:r>
              <a:rPr lang="en-US" b="1" dirty="0" smtClean="0"/>
              <a:t>incident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 criminal event that may include multiple offences, alleged offenders and/or victims, is recorded </a:t>
            </a:r>
            <a:r>
              <a:rPr lang="en-US" sz="1600" dirty="0" smtClean="0"/>
              <a:t>on </a:t>
            </a:r>
            <a:r>
              <a:rPr lang="en-US" sz="1600" dirty="0" smtClean="0"/>
              <a:t>a single date and as occurring at one location.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13853" y="4863229"/>
            <a:ext cx="99942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Family </a:t>
            </a:r>
            <a:r>
              <a:rPr lang="en-US" b="1" dirty="0" smtClean="0"/>
              <a:t>incident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An incident attended by Victoria Police where a Risk Assessment and Risk Management Report (also known as an L17 form) was completed. The report is completed when family violence incidents, interfamilial-related sexual offences, and child abuse are reported to </a:t>
            </a:r>
            <a:r>
              <a:rPr lang="en-US" sz="1600" dirty="0" smtClean="0"/>
              <a:t>police</a:t>
            </a:r>
            <a:r>
              <a:rPr lang="en-US" sz="1600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8437" y="3673452"/>
            <a:ext cx="100263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Victim </a:t>
            </a:r>
            <a:r>
              <a:rPr lang="en-US" b="1" dirty="0" smtClean="0"/>
              <a:t>report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 victim report is counted when an individual, business or </a:t>
            </a:r>
            <a:r>
              <a:rPr lang="en-US" sz="1600" dirty="0" err="1" smtClean="0"/>
              <a:t>organisation</a:t>
            </a:r>
            <a:r>
              <a:rPr lang="en-US" sz="1600" dirty="0" smtClean="0"/>
              <a:t> reports to Victoria Police that they have been a victim of one or more criminal offences.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1" y="192774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Victoria Crime Data Maps</a:t>
            </a:r>
            <a:endParaRPr lang="en-AU" sz="3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2967" y="2860841"/>
            <a:ext cx="5271562" cy="318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65220" y="1278098"/>
            <a:ext cx="1118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/>
              <a:t>Average 10 years data of Criminal Incidents, Recorded Offence Count,  Alleged Incidents &amp; Victim Reports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8360" y="2203725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Display By Local Government Area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2991" y="2163619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Display By Police Service Region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359" y="2876885"/>
            <a:ext cx="5360742" cy="320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69784"/>
            <a:ext cx="11908589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Criminal Incidents, Recorded Offences and Alleged Offenders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361" y="941137"/>
            <a:ext cx="4994861" cy="289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5683" y="974139"/>
            <a:ext cx="5049395" cy="274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296" y="4400426"/>
            <a:ext cx="5729990" cy="177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5768" y="3999832"/>
            <a:ext cx="1593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Overall Stats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9157" y="3884864"/>
            <a:ext cx="55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Percentage </a:t>
            </a:r>
            <a:r>
              <a:rPr lang="en-AU" sz="1600" dirty="0" smtClean="0"/>
              <a:t>Changes of Number of Incidents and Offences</a:t>
            </a:r>
            <a:endParaRPr lang="en-US" sz="1600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1875" y="4208380"/>
            <a:ext cx="5245192" cy="221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2084" y="909306"/>
            <a:ext cx="4314444" cy="211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48" y="0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Victoria Crime Trends By Police Service Region</a:t>
            </a:r>
            <a:endParaRPr lang="en-AU" sz="3200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71" y="4497962"/>
            <a:ext cx="4372392" cy="226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4" y="826253"/>
            <a:ext cx="4690225" cy="206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4253" y="2636587"/>
            <a:ext cx="3770953" cy="200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907" y="4572000"/>
            <a:ext cx="4915257" cy="21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28" y="85558"/>
            <a:ext cx="9634011" cy="1090596"/>
          </a:xfrm>
        </p:spPr>
        <p:txBody>
          <a:bodyPr>
            <a:normAutofit/>
          </a:bodyPr>
          <a:lstStyle/>
          <a:p>
            <a:r>
              <a:rPr lang="en-AU" dirty="0" smtClean="0"/>
              <a:t>Crime Trends by Police Service Regions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4107" y="1361350"/>
          <a:ext cx="10871198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996"/>
                <a:gridCol w="2339157"/>
                <a:gridCol w="2911326"/>
                <a:gridCol w="29057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Types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Police</a:t>
                      </a:r>
                      <a:r>
                        <a:rPr lang="en-AU" sz="2000" baseline="0" dirty="0" smtClean="0"/>
                        <a:t> Service Region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Highest In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Highest Percentage Change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Criminal</a:t>
                      </a:r>
                      <a:r>
                        <a:rPr lang="en-AU" sz="1600" baseline="0" dirty="0" smtClean="0"/>
                        <a:t> Incidents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Southern Metro</a:t>
                      </a:r>
                    </a:p>
                    <a:p>
                      <a:pPr algn="ctr"/>
                      <a:r>
                        <a:rPr lang="en-AU" sz="1600" dirty="0" smtClean="0"/>
                        <a:t>East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2013, 2015, 2020</a:t>
                      </a:r>
                    </a:p>
                    <a:p>
                      <a:pPr algn="ctr"/>
                      <a:r>
                        <a:rPr lang="en-AU" sz="1600" dirty="0" smtClean="0"/>
                        <a:t>2014, 2017, 2019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0.05, 0.07, 0.06</a:t>
                      </a:r>
                    </a:p>
                    <a:p>
                      <a:pPr algn="ctr"/>
                      <a:r>
                        <a:rPr lang="en-AU" sz="1600" dirty="0" smtClean="0"/>
                        <a:t>0.05, -0.01, 0.08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Recorded Offence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West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2013, 2016, 2017, 2021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0.09, 0.13,</a:t>
                      </a:r>
                      <a:r>
                        <a:rPr lang="en-AU" sz="1600" baseline="0" dirty="0" smtClean="0"/>
                        <a:t> -0.02, -0.06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Alleged Offender</a:t>
                      </a:r>
                      <a:r>
                        <a:rPr lang="en-AU" sz="1600" baseline="0" dirty="0" smtClean="0"/>
                        <a:t> Incidents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Southern Metro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2013, 2015, 2020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0.13, 0.42, 0.26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Victim</a:t>
                      </a:r>
                      <a:r>
                        <a:rPr lang="en-AU" sz="1600" baseline="0" dirty="0" smtClean="0"/>
                        <a:t> Reports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East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2013, 2014, 2017, 2019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0.02, 0.05, -0.04, 0.08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Family Incidents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North</a:t>
                      </a:r>
                      <a:r>
                        <a:rPr lang="en-AU" sz="1600" baseline="0" dirty="0" smtClean="0"/>
                        <a:t> West Metro</a:t>
                      </a:r>
                    </a:p>
                    <a:p>
                      <a:pPr algn="ctr"/>
                      <a:r>
                        <a:rPr lang="en-AU" sz="1600" baseline="0" dirty="0" smtClean="0"/>
                        <a:t>East</a:t>
                      </a:r>
                    </a:p>
                    <a:p>
                      <a:pPr algn="ctr"/>
                      <a:r>
                        <a:rPr lang="en-AU" sz="1600" baseline="0" dirty="0" smtClean="0"/>
                        <a:t>Southern Metro</a:t>
                      </a:r>
                    </a:p>
                    <a:p>
                      <a:pPr algn="ctr"/>
                      <a:r>
                        <a:rPr lang="en-AU" sz="1600" baseline="0" dirty="0" smtClean="0"/>
                        <a:t>West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2018</a:t>
                      </a:r>
                    </a:p>
                    <a:p>
                      <a:pPr algn="ctr"/>
                      <a:r>
                        <a:rPr lang="en-AU" sz="1600" dirty="0" smtClean="0"/>
                        <a:t>2019</a:t>
                      </a:r>
                    </a:p>
                    <a:p>
                      <a:pPr algn="ctr"/>
                      <a:r>
                        <a:rPr lang="en-AU" sz="1600" dirty="0" smtClean="0"/>
                        <a:t>2020</a:t>
                      </a:r>
                    </a:p>
                    <a:p>
                      <a:pPr algn="ctr"/>
                      <a:r>
                        <a:rPr lang="en-AU" sz="1600" dirty="0" smtClean="0"/>
                        <a:t>2021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0.08</a:t>
                      </a:r>
                    </a:p>
                    <a:p>
                      <a:pPr algn="ctr"/>
                      <a:r>
                        <a:rPr lang="en-AU" sz="1600" dirty="0" smtClean="0"/>
                        <a:t>0.09</a:t>
                      </a:r>
                    </a:p>
                    <a:p>
                      <a:pPr algn="ctr"/>
                      <a:r>
                        <a:rPr lang="en-AU" sz="1600" dirty="0" smtClean="0"/>
                        <a:t>0.13</a:t>
                      </a:r>
                    </a:p>
                    <a:p>
                      <a:pPr algn="ctr"/>
                      <a:r>
                        <a:rPr lang="en-AU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357</Words>
  <Application>Microsoft Office PowerPoint</Application>
  <PresentationFormat>Custom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BohemianVTI</vt:lpstr>
      <vt:lpstr>Overview Victoria Crimes &amp; Family Incidents</vt:lpstr>
      <vt:lpstr>Table of Contents</vt:lpstr>
      <vt:lpstr>Terminology</vt:lpstr>
      <vt:lpstr>Victoria Crime Data Maps</vt:lpstr>
      <vt:lpstr>Criminal Incidents, Recorded Offences and Alleged Offenders</vt:lpstr>
      <vt:lpstr>Victoria Crime Trends By Police Service Region</vt:lpstr>
      <vt:lpstr>Crime Trends by Police Service Regions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Anh Huong</cp:lastModifiedBy>
  <cp:revision>75</cp:revision>
  <dcterms:created xsi:type="dcterms:W3CDTF">2021-12-24T09:23:04Z</dcterms:created>
  <dcterms:modified xsi:type="dcterms:W3CDTF">2022-01-03T05:28:43Z</dcterms:modified>
</cp:coreProperties>
</file>