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2" r:id="rId2"/>
    <p:sldId id="271" r:id="rId3"/>
    <p:sldId id="284" r:id="rId4"/>
    <p:sldId id="279" r:id="rId5"/>
    <p:sldId id="273" r:id="rId6"/>
    <p:sldId id="274" r:id="rId7"/>
    <p:sldId id="285" r:id="rId8"/>
    <p:sldId id="275" r:id="rId9"/>
    <p:sldId id="280" r:id="rId10"/>
    <p:sldId id="276" r:id="rId11"/>
    <p:sldId id="277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C861-B526-4F4C-BB4A-044EE9A33D98}" type="datetimeFigureOut">
              <a:rPr lang="en-AU" smtClean="0"/>
              <a:t>4/01/2022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9BD6-EB29-4011-A62C-2CB7FEE68F3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654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38739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Victim Reports &amp; 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Victoria Crimes Trends from September 2012 to 2021 (Anh)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FA31-BDCC-4F65-B470-CB2E8AF6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93" y="5972694"/>
            <a:ext cx="10937752" cy="51123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As the population increases in a LGA, the higher the percentage of unsolved charges</a:t>
            </a:r>
            <a:endParaRPr lang="en-AU" sz="18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E5ACEE-7F56-4A0D-B3B7-33E36DBB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42" y="499900"/>
            <a:ext cx="6049219" cy="481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496430-E9A0-4046-92AA-2ED2C76D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90" y="2299738"/>
            <a:ext cx="1876687" cy="167663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D98C783-9AF9-4874-A8A3-55E2E665A091}"/>
              </a:ext>
            </a:extLst>
          </p:cNvPr>
          <p:cNvSpPr txBox="1">
            <a:spLocks/>
          </p:cNvSpPr>
          <p:nvPr/>
        </p:nvSpPr>
        <p:spPr>
          <a:xfrm>
            <a:off x="4933442" y="5441151"/>
            <a:ext cx="4553769" cy="40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error r</a:t>
            </a:r>
            <a:r>
              <a:rPr lang="en-US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25% 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80971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DAC9D-5AA9-4E33-B97D-4D5FF863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853" y="1379914"/>
            <a:ext cx="5084618" cy="36931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33C18-4452-4274-8BBE-5A11DED8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6" y="1379914"/>
            <a:ext cx="5010795" cy="3693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1A1B9E6-219A-4780-A3A4-36ABA3DAA773}"/>
              </a:ext>
            </a:extLst>
          </p:cNvPr>
          <p:cNvSpPr txBox="1">
            <a:spLocks/>
          </p:cNvSpPr>
          <p:nvPr/>
        </p:nvSpPr>
        <p:spPr>
          <a:xfrm>
            <a:off x="1069848" y="502921"/>
            <a:ext cx="9634011" cy="735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lack-Lato"/>
              </a:rPr>
              <a:t>Time series analysis over 10 years</a:t>
            </a:r>
            <a:endParaRPr lang="en-AU" dirty="0">
              <a:latin typeface="Slack-La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A4E725-897B-46FC-803C-95355985E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486" y="5440778"/>
            <a:ext cx="933580" cy="1057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E4F55B-E769-4836-B2C9-319E297DF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347" y="5214420"/>
            <a:ext cx="1876687" cy="1181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3656EC-139C-4E80-991D-8127E373F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863" y="5440777"/>
            <a:ext cx="93358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38739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Victim Reports &amp; 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Victoria Crimes Trends from September 2012 to 2021 (Anh)</a:t>
            </a:r>
          </a:p>
          <a:p>
            <a:pPr marL="457200" indent="-457200">
              <a:buFont typeface="+mj-lt"/>
              <a:buAutoNum type="arabicPeriod"/>
            </a:pPr>
            <a:endParaRPr lang="en-A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35BB-DDE4-429A-8AA8-6CA219F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5046" y="1866901"/>
            <a:ext cx="4568582" cy="2096412"/>
          </a:xfrm>
        </p:spPr>
        <p:txBody>
          <a:bodyPr anchor="b">
            <a:normAutofit fontScale="90000"/>
          </a:bodyPr>
          <a:lstStyle/>
          <a:p>
            <a:r>
              <a:rPr lang="en-AU" sz="4400" dirty="0"/>
              <a:t>How are police coping with criminal incidents</a:t>
            </a:r>
            <a:r>
              <a:rPr lang="en-AU" sz="41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6A9D-2972-44C3-A420-67F66A13B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046" y="4392215"/>
            <a:ext cx="4638612" cy="849149"/>
          </a:xfrm>
        </p:spPr>
        <p:txBody>
          <a:bodyPr anchor="t">
            <a:normAutofit/>
          </a:bodyPr>
          <a:lstStyle/>
          <a:p>
            <a:r>
              <a:rPr lang="en-AU" b="1" dirty="0"/>
              <a:t>CRIMINAL INCIDENTS</a:t>
            </a:r>
          </a:p>
          <a:p>
            <a:r>
              <a:rPr lang="en-AU" dirty="0"/>
              <a:t>Over the LAST Ten Years</a:t>
            </a:r>
          </a:p>
        </p:txBody>
      </p:sp>
      <p:pic>
        <p:nvPicPr>
          <p:cNvPr id="7" name="Picture 2" descr="Image result for nightimepic of victoria australia">
            <a:extLst>
              <a:ext uri="{FF2B5EF4-FFF2-40B4-BE49-F238E27FC236}">
                <a16:creationId xmlns:a16="http://schemas.microsoft.com/office/drawing/2014/main" id="{07E1A4A3-CD91-44FC-87E7-5565C637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27916" b="2"/>
          <a:stretch/>
        </p:blipFill>
        <p:spPr bwMode="auto">
          <a:xfrm>
            <a:off x="6694" y="1374028"/>
            <a:ext cx="322340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8978232E-0577-4FB1-9D9A-7A417CBD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r="30905" b="1"/>
          <a:stretch/>
        </p:blipFill>
        <p:spPr bwMode="auto">
          <a:xfrm>
            <a:off x="8961882" y="1567068"/>
            <a:ext cx="322342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0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F593-69E8-4B86-A702-91631831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634011" cy="752302"/>
          </a:xfrm>
        </p:spPr>
        <p:txBody>
          <a:bodyPr/>
          <a:lstStyle/>
          <a:p>
            <a:r>
              <a:rPr lang="en-US" dirty="0"/>
              <a:t>Local government areas (LGAs)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E8B9-3697-4316-853C-2F2E6D1D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77137"/>
            <a:ext cx="9634011" cy="5029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79 Victorian LGAs: are classified as cities (34), shires (38), rural cities (6) and boroughs (1). </a:t>
            </a:r>
            <a:endParaRPr lang="en-A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D3EB07-DD91-48E6-95BD-AE0082CA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50" y="1880943"/>
            <a:ext cx="7265721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0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B3D4-1681-4275-8CBF-0BF2AAE3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Police Service Areas?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1CEC3-E323-4992-88B6-C6FC49E01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87" y="2003743"/>
            <a:ext cx="5706813" cy="4351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8BBAF-0802-4703-8AF0-B898043B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17" y="2003743"/>
            <a:ext cx="5706813" cy="4308168"/>
          </a:xfrm>
          <a:prstGeom prst="rect">
            <a:avLst/>
          </a:prstGeom>
        </p:spPr>
      </p:pic>
      <p:pic>
        <p:nvPicPr>
          <p:cNvPr id="6" name="Picture 12" descr="Image result for police victoria">
            <a:extLst>
              <a:ext uri="{FF2B5EF4-FFF2-40B4-BE49-F238E27FC236}">
                <a16:creationId xmlns:a16="http://schemas.microsoft.com/office/drawing/2014/main" id="{E00A9437-14AE-41B9-BE2C-EF1A2A1FF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402" y="725242"/>
            <a:ext cx="997373" cy="74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1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70E5-4A89-4204-924B-7E1B37EA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981" y="5268521"/>
            <a:ext cx="9634011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Data is normally distributed, no outliners identified</a:t>
            </a:r>
            <a:endParaRPr lang="en-A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7F4C7-8F64-479F-B252-48BE01F5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73" y="1874520"/>
            <a:ext cx="4696480" cy="3200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37AF25-B7A1-4DAA-A2CD-D34C1B58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119" y="1874520"/>
            <a:ext cx="4710508" cy="33940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B42437F-65B3-42F6-9591-A2BEB8C15E97}"/>
              </a:ext>
            </a:extLst>
          </p:cNvPr>
          <p:cNvSpPr txBox="1">
            <a:spLocks/>
          </p:cNvSpPr>
          <p:nvPr/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Unsolved charge percentage - 2021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009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 charge percentage - 2021</a:t>
            </a:r>
            <a:endParaRPr lang="en-A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5501CD-74D8-4242-99A3-3DB6788FB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1475" y="2925902"/>
            <a:ext cx="9294211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 unsolved: 41.5%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 unsolved: 40.8%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 deviation: 10.4%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68% of LGA has unsolved charge percentage between 31.1% and 51.9%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95% of LGA has unsolved charge percentage between 20.7% and 62.3%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99.7% of LGA has unsolved charge percentage between 10.3% and 72.7%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8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1ADB-DB7E-4FF6-A5E1-2AE42FB3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634011" cy="735676"/>
          </a:xfrm>
        </p:spPr>
        <p:txBody>
          <a:bodyPr/>
          <a:lstStyle/>
          <a:p>
            <a:r>
              <a:rPr lang="en-US" dirty="0"/>
              <a:t>Top vs bottom 5 LGA in 2021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B80416-0B16-4EF8-90B5-D3B432C56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96391"/>
              </p:ext>
            </p:extLst>
          </p:nvPr>
        </p:nvGraphicFramePr>
        <p:xfrm>
          <a:off x="1069848" y="1895302"/>
          <a:ext cx="8423287" cy="3622422"/>
        </p:xfrm>
        <a:graphic>
          <a:graphicData uri="http://schemas.openxmlformats.org/drawingml/2006/table">
            <a:tbl>
              <a:tblPr/>
              <a:tblGrid>
                <a:gridCol w="864524">
                  <a:extLst>
                    <a:ext uri="{9D8B030D-6E8A-4147-A177-3AD203B41FA5}">
                      <a16:colId xmlns:a16="http://schemas.microsoft.com/office/drawing/2014/main" val="2570983823"/>
                    </a:ext>
                  </a:extLst>
                </a:gridCol>
                <a:gridCol w="2377109">
                  <a:extLst>
                    <a:ext uri="{9D8B030D-6E8A-4147-A177-3AD203B41FA5}">
                      <a16:colId xmlns:a16="http://schemas.microsoft.com/office/drawing/2014/main" val="1033791137"/>
                    </a:ext>
                  </a:extLst>
                </a:gridCol>
                <a:gridCol w="1854068">
                  <a:extLst>
                    <a:ext uri="{9D8B030D-6E8A-4147-A177-3AD203B41FA5}">
                      <a16:colId xmlns:a16="http://schemas.microsoft.com/office/drawing/2014/main" val="3965177709"/>
                    </a:ext>
                  </a:extLst>
                </a:gridCol>
                <a:gridCol w="1637608">
                  <a:extLst>
                    <a:ext uri="{9D8B030D-6E8A-4147-A177-3AD203B41FA5}">
                      <a16:colId xmlns:a16="http://schemas.microsoft.com/office/drawing/2014/main" val="1545685539"/>
                    </a:ext>
                  </a:extLst>
                </a:gridCol>
                <a:gridCol w="1689978">
                  <a:extLst>
                    <a:ext uri="{9D8B030D-6E8A-4147-A177-3AD203B41FA5}">
                      <a16:colId xmlns:a16="http://schemas.microsoft.com/office/drawing/2014/main" val="4106614754"/>
                    </a:ext>
                  </a:extLst>
                </a:gridCol>
              </a:tblGrid>
              <a:tr h="440574">
                <a:tc>
                  <a:txBody>
                    <a:bodyPr/>
                    <a:lstStyle/>
                    <a:p>
                      <a:pPr algn="r" fontAlgn="ctr"/>
                      <a:br>
                        <a:rPr lang="en-AU" sz="1400" b="1" dirty="0">
                          <a:effectLst/>
                        </a:rPr>
                      </a:br>
                      <a:r>
                        <a:rPr lang="en-AU" sz="1400" b="1" dirty="0">
                          <a:effectLst/>
                        </a:rPr>
                        <a:t>Ranking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1400" b="1" dirty="0">
                          <a:effectLst/>
                        </a:rPr>
                      </a:br>
                      <a:r>
                        <a:rPr lang="en-AU" sz="1400" b="1" dirty="0">
                          <a:effectLst/>
                        </a:rPr>
                        <a:t>Local Government Area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Incidents Recorded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Total Incidents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Unsolved Status Percentage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483268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1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Swan Hill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362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1810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20.00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91911"/>
                  </a:ext>
                </a:extLst>
              </a:tr>
              <a:tr h="302354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Southern Grampians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172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780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22.05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7144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Ararat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259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1134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22.84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60511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4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Wangaratta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395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1631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24.22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99050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Northern Grampians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233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879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26.51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26210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45175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Bayside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2007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3435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58.43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86587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76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Glen Eira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3276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5440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60.22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59785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77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Maribyrnong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4180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6903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60.55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73220"/>
                  </a:ext>
                </a:extLst>
              </a:tr>
              <a:tr h="27130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78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Boroondara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3473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5535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62.75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13387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79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 err="1">
                          <a:effectLst/>
                        </a:rPr>
                        <a:t>Queenscliffe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47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72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65.28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2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B8B-5972-46BD-A2CD-93EE7CA2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2" y="5920789"/>
            <a:ext cx="10836862" cy="65254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More police stations in each LGA, the lower the unsolved charge percentage</a:t>
            </a:r>
            <a:endParaRPr lang="en-AU" sz="18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77FD0B-B275-4F2C-9922-81767D134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771" y="399010"/>
            <a:ext cx="6332877" cy="497519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5DBE3D-5A08-4EF1-8D95-8B73D7FE0FE6}"/>
              </a:ext>
            </a:extLst>
          </p:cNvPr>
          <p:cNvSpPr txBox="1">
            <a:spLocks/>
          </p:cNvSpPr>
          <p:nvPr/>
        </p:nvSpPr>
        <p:spPr>
          <a:xfrm>
            <a:off x="764771" y="5480253"/>
            <a:ext cx="4553769" cy="40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error r</a:t>
            </a:r>
            <a:r>
              <a:rPr lang="en-US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20.25% </a:t>
            </a:r>
            <a:endParaRPr lang="en-AU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0B913-EBD9-4140-8F06-7CBD7CD81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52" y="1170027"/>
            <a:ext cx="789790" cy="849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787734-276C-4EBD-B6B3-6C3EB633D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846" y="1170026"/>
            <a:ext cx="789790" cy="8499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1E3F7F-315B-4BB8-91D4-1E1BE50C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249" y="1170026"/>
            <a:ext cx="789790" cy="8499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0C7D1A-72D1-4E6B-870F-43B3F99A1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52" y="2059440"/>
            <a:ext cx="789790" cy="8499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03E680-6F67-41B0-99CD-65C0EB06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846" y="2059439"/>
            <a:ext cx="789790" cy="8499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F0EEB9-3478-4708-AB74-2CE5F8F5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249" y="2049071"/>
            <a:ext cx="789790" cy="8499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3952C1-11E5-40C2-90CB-A77333524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52" y="3031008"/>
            <a:ext cx="789790" cy="8499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E975A3-FCF8-4493-AD96-88E819C8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846" y="3031008"/>
            <a:ext cx="789790" cy="8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5D7BEE-5F3D-49B2-A878-49229E9D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81" y="42390"/>
            <a:ext cx="8410635" cy="6071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0DCF3-AD6B-44C2-A20E-7D68B73D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500" y="6081390"/>
            <a:ext cx="6777419" cy="7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7901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312B1C"/>
      </a:dk2>
      <a:lt2>
        <a:srgbClr val="F0F2F3"/>
      </a:lt2>
      <a:accent1>
        <a:srgbClr val="E78029"/>
      </a:accent1>
      <a:accent2>
        <a:srgbClr val="D51F17"/>
      </a:accent2>
      <a:accent3>
        <a:srgbClr val="E72971"/>
      </a:accent3>
      <a:accent4>
        <a:srgbClr val="D517AE"/>
      </a:accent4>
      <a:accent5>
        <a:srgbClr val="BF29E7"/>
      </a:accent5>
      <a:accent6>
        <a:srgbClr val="6D2DD9"/>
      </a:accent6>
      <a:hlink>
        <a:srgbClr val="3F85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6827</TotalTime>
  <Words>337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Calibri</vt:lpstr>
      <vt:lpstr>Consolas</vt:lpstr>
      <vt:lpstr>Courier New</vt:lpstr>
      <vt:lpstr>Modern Love</vt:lpstr>
      <vt:lpstr>Slack-Lato</vt:lpstr>
      <vt:lpstr>BohemianVTI</vt:lpstr>
      <vt:lpstr>Agenda</vt:lpstr>
      <vt:lpstr>How are police coping with criminal incidents?</vt:lpstr>
      <vt:lpstr>Local government areas (LGAs) </vt:lpstr>
      <vt:lpstr>Where are Police Service Areas?</vt:lpstr>
      <vt:lpstr>Data is normally distributed, no outliners identified</vt:lpstr>
      <vt:lpstr>Solved charge percentage - 2021</vt:lpstr>
      <vt:lpstr>Top vs bottom 5 LGA in 2021</vt:lpstr>
      <vt:lpstr>More police stations in each LGA, the lower the unsolved charge percentage</vt:lpstr>
      <vt:lpstr>PowerPoint Presentation</vt:lpstr>
      <vt:lpstr>As the population increases in a LGA, the higher the percentage of unsolved charges</vt:lpstr>
      <vt:lpstr>PowerPoint Presentation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Antoinette Boyle</cp:lastModifiedBy>
  <cp:revision>66</cp:revision>
  <dcterms:created xsi:type="dcterms:W3CDTF">2021-12-24T09:23:04Z</dcterms:created>
  <dcterms:modified xsi:type="dcterms:W3CDTF">2022-01-04T06:21:18Z</dcterms:modified>
</cp:coreProperties>
</file>